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453" r:id="rId2"/>
    <p:sldId id="511" r:id="rId3"/>
    <p:sldId id="951" r:id="rId4"/>
    <p:sldId id="950" r:id="rId5"/>
    <p:sldId id="967" r:id="rId6"/>
    <p:sldId id="970" r:id="rId7"/>
    <p:sldId id="987" r:id="rId8"/>
    <p:sldId id="992" r:id="rId9"/>
    <p:sldId id="983" r:id="rId10"/>
    <p:sldId id="971" r:id="rId11"/>
    <p:sldId id="993" r:id="rId12"/>
    <p:sldId id="454" r:id="rId13"/>
    <p:sldId id="1030" r:id="rId14"/>
    <p:sldId id="1001" r:id="rId15"/>
    <p:sldId id="995" r:id="rId16"/>
    <p:sldId id="996" r:id="rId17"/>
    <p:sldId id="998" r:id="rId18"/>
    <p:sldId id="999" r:id="rId19"/>
    <p:sldId id="413" r:id="rId20"/>
    <p:sldId id="955" r:id="rId21"/>
    <p:sldId id="965" r:id="rId22"/>
    <p:sldId id="1005" r:id="rId23"/>
    <p:sldId id="990" r:id="rId24"/>
    <p:sldId id="991" r:id="rId25"/>
    <p:sldId id="1007" r:id="rId26"/>
    <p:sldId id="963" r:id="rId27"/>
    <p:sldId id="1010" r:id="rId28"/>
    <p:sldId id="1009" r:id="rId29"/>
    <p:sldId id="1004" r:id="rId30"/>
    <p:sldId id="960" r:id="rId31"/>
    <p:sldId id="406" r:id="rId32"/>
    <p:sldId id="508" r:id="rId33"/>
    <p:sldId id="984" r:id="rId34"/>
    <p:sldId id="411" r:id="rId35"/>
    <p:sldId id="1011" r:id="rId36"/>
    <p:sldId id="974" r:id="rId37"/>
    <p:sldId id="977" r:id="rId38"/>
    <p:sldId id="986" r:id="rId39"/>
    <p:sldId id="297" r:id="rId40"/>
    <p:sldId id="294" r:id="rId41"/>
    <p:sldId id="1012" r:id="rId42"/>
    <p:sldId id="985" r:id="rId43"/>
    <p:sldId id="979" r:id="rId44"/>
    <p:sldId id="980" r:id="rId45"/>
    <p:sldId id="982" r:id="rId46"/>
    <p:sldId id="981" r:id="rId47"/>
    <p:sldId id="1031" r:id="rId48"/>
    <p:sldId id="956" r:id="rId49"/>
    <p:sldId id="1003" r:id="rId50"/>
    <p:sldId id="988" r:id="rId51"/>
    <p:sldId id="1006" r:id="rId52"/>
    <p:sldId id="1013" r:id="rId53"/>
    <p:sldId id="311" r:id="rId54"/>
    <p:sldId id="957" r:id="rId55"/>
    <p:sldId id="1016" r:id="rId56"/>
    <p:sldId id="1014" r:id="rId57"/>
    <p:sldId id="1017" r:id="rId58"/>
    <p:sldId id="1032" r:id="rId59"/>
    <p:sldId id="1018" r:id="rId60"/>
    <p:sldId id="1020" r:id="rId61"/>
    <p:sldId id="1028" r:id="rId62"/>
    <p:sldId id="1021" r:id="rId63"/>
    <p:sldId id="989" r:id="rId64"/>
    <p:sldId id="1022" r:id="rId65"/>
    <p:sldId id="1034" r:id="rId66"/>
    <p:sldId id="1033" r:id="rId67"/>
    <p:sldId id="1024" r:id="rId68"/>
    <p:sldId id="1025" r:id="rId69"/>
    <p:sldId id="1023" r:id="rId70"/>
    <p:sldId id="1027" r:id="rId71"/>
    <p:sldId id="1029" r:id="rId72"/>
    <p:sldId id="1026" r:id="rId73"/>
    <p:sldId id="381"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504D"/>
    <a:srgbClr val="2D32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42" autoAdjust="0"/>
  </p:normalViewPr>
  <p:slideViewPr>
    <p:cSldViewPr snapToGrid="0">
      <p:cViewPr>
        <p:scale>
          <a:sx n="100" d="100"/>
          <a:sy n="100" d="100"/>
        </p:scale>
        <p:origin x="252" y="5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25A8F-BA84-4F50-A406-1212EC014854}" type="datetimeFigureOut">
              <a:rPr lang="zh-CN" altLang="en-US" smtClean="0"/>
              <a:t>2024/11/4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E99A7-0FA7-4144-9733-FE5AB66F579A}" type="slidenum">
              <a:rPr lang="zh-CN" altLang="en-US" smtClean="0"/>
              <a:t>‹#›</a:t>
            </a:fld>
            <a:endParaRPr lang="zh-CN" altLang="en-US"/>
          </a:p>
        </p:txBody>
      </p:sp>
    </p:spTree>
    <p:extLst>
      <p:ext uri="{BB962C8B-B14F-4D97-AF65-F5344CB8AC3E}">
        <p14:creationId xmlns:p14="http://schemas.microsoft.com/office/powerpoint/2010/main" val="2332972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illumina.com/content/dam/illumina-marketing/documents/products/research_reviews/single-cell-sequencing-research-review.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576-019-0173-8#Glos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 python</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a:t>
            </a:fld>
            <a:endParaRPr lang="zh-CN" altLang="en-US"/>
          </a:p>
        </p:txBody>
      </p:sp>
    </p:spTree>
    <p:extLst>
      <p:ext uri="{BB962C8B-B14F-4D97-AF65-F5344CB8AC3E}">
        <p14:creationId xmlns:p14="http://schemas.microsoft.com/office/powerpoint/2010/main" val="3201796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微软雅黑" panose="020B0503020204020204" pitchFamily="34" charset="-122"/>
                <a:ea typeface="微软雅黑" panose="020B0503020204020204" pitchFamily="34" charset="-122"/>
              </a:rPr>
              <a:t>疾病关联</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Mediator</a:t>
            </a:r>
            <a:r>
              <a:rPr lang="zh-CN" altLang="en-US" dirty="0">
                <a:latin typeface="微软雅黑" panose="020B0503020204020204" pitchFamily="34" charset="-122"/>
                <a:ea typeface="微软雅黑" panose="020B0503020204020204" pitchFamily="34" charset="-122"/>
              </a:rPr>
              <a:t>的亚基突变或表达水平变化与多种人类疾病相关，包括智力障碍、癌症和真菌感染，这使得</a:t>
            </a:r>
            <a:r>
              <a:rPr lang="en-US" altLang="zh-CN" dirty="0">
                <a:latin typeface="微软雅黑" panose="020B0503020204020204" pitchFamily="34" charset="-122"/>
                <a:ea typeface="微软雅黑" panose="020B0503020204020204" pitchFamily="34" charset="-122"/>
              </a:rPr>
              <a:t>Mediator</a:t>
            </a:r>
            <a:r>
              <a:rPr lang="zh-CN" altLang="en-US" dirty="0">
                <a:latin typeface="微软雅黑" panose="020B0503020204020204" pitchFamily="34" charset="-122"/>
                <a:ea typeface="微软雅黑" panose="020B0503020204020204" pitchFamily="34" charset="-122"/>
              </a:rPr>
              <a:t>成为潜在的治疗靶点。</a:t>
            </a:r>
          </a:p>
        </p:txBody>
      </p:sp>
      <p:sp>
        <p:nvSpPr>
          <p:cNvPr id="4" name="灯片编号占位符 3"/>
          <p:cNvSpPr>
            <a:spLocks noGrp="1"/>
          </p:cNvSpPr>
          <p:nvPr>
            <p:ph type="sldNum" sz="quarter" idx="5"/>
          </p:nvPr>
        </p:nvSpPr>
        <p:spPr/>
        <p:txBody>
          <a:bodyPr/>
          <a:lstStyle/>
          <a:p>
            <a:fld id="{79BE99A7-0FA7-4144-9733-FE5AB66F579A}" type="slidenum">
              <a:rPr lang="zh-CN" altLang="en-US" smtClean="0"/>
              <a:t>16</a:t>
            </a:fld>
            <a:endParaRPr lang="zh-CN" altLang="en-US"/>
          </a:p>
        </p:txBody>
      </p:sp>
    </p:spTree>
    <p:extLst>
      <p:ext uri="{BB962C8B-B14F-4D97-AF65-F5344CB8AC3E}">
        <p14:creationId xmlns:p14="http://schemas.microsoft.com/office/powerpoint/2010/main" val="634280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乙酰化（</a:t>
            </a:r>
            <a:r>
              <a:rPr lang="en-US" altLang="zh-CN" dirty="0"/>
              <a:t>Ac</a:t>
            </a:r>
            <a:r>
              <a:rPr lang="zh-CN" altLang="en-US" dirty="0"/>
              <a:t>）甲基化（</a:t>
            </a:r>
            <a:r>
              <a:rPr lang="en-US" altLang="zh-CN" dirty="0"/>
              <a:t>Me</a:t>
            </a:r>
            <a:r>
              <a:rPr lang="zh-CN" altLang="en-US" dirty="0"/>
              <a:t>）磷酸化（</a:t>
            </a:r>
            <a:r>
              <a:rPr lang="en-US" altLang="zh-CN" dirty="0"/>
              <a:t>P</a:t>
            </a:r>
            <a:r>
              <a:rPr lang="zh-CN" altLang="en-US" dirty="0"/>
              <a:t>）泛素化</a:t>
            </a:r>
            <a:r>
              <a:rPr lang="en-US" altLang="zh-CN" dirty="0"/>
              <a:t>SUMO</a:t>
            </a:r>
            <a:r>
              <a:rPr lang="zh-CN" altLang="en-US" dirty="0"/>
              <a:t>酰化（</a:t>
            </a:r>
            <a:r>
              <a:rPr lang="en-US" altLang="zh-CN" dirty="0"/>
              <a:t>SUMO</a:t>
            </a:r>
            <a:r>
              <a:rPr lang="zh-CN" altLang="en-US" dirty="0"/>
              <a:t>）</a:t>
            </a:r>
            <a:r>
              <a:rPr lang="en-US" altLang="zh-CN" dirty="0"/>
              <a:t>ADP</a:t>
            </a:r>
            <a:r>
              <a:rPr lang="zh-CN" altLang="en-US" dirty="0"/>
              <a:t>核糖基化</a:t>
            </a:r>
            <a:r>
              <a:rPr lang="en-US" altLang="zh-CN" dirty="0"/>
              <a:t>O-</a:t>
            </a:r>
            <a:r>
              <a:rPr lang="en-US" altLang="zh-CN" dirty="0" err="1"/>
              <a:t>Glc</a:t>
            </a:r>
            <a:r>
              <a:rPr lang="zh-CN" altLang="en-US" dirty="0"/>
              <a:t>酰化（</a:t>
            </a:r>
            <a:r>
              <a:rPr lang="en-US" altLang="zh-CN" dirty="0"/>
              <a:t>O-</a:t>
            </a:r>
            <a:r>
              <a:rPr lang="en-US" altLang="zh-CN" dirty="0" err="1"/>
              <a:t>Glc</a:t>
            </a:r>
            <a:r>
              <a:rPr lang="zh-CN" altLang="en-US" dirty="0"/>
              <a:t>）生物素化（生物素）</a:t>
            </a:r>
            <a:endParaRPr lang="en-US" altLang="zh-CN" dirty="0"/>
          </a:p>
          <a:p>
            <a:r>
              <a:rPr lang="en-US" altLang="zh-CN" dirty="0"/>
              <a:t>5-</a:t>
            </a:r>
            <a:r>
              <a:rPr lang="zh-CN" altLang="en-US" dirty="0"/>
              <a:t>甲基胞嘧啶（</a:t>
            </a:r>
            <a:r>
              <a:rPr lang="en-US" altLang="zh-CN" dirty="0"/>
              <a:t>5mC</a:t>
            </a:r>
            <a:r>
              <a:rPr lang="zh-CN" altLang="en-US" dirty="0"/>
              <a:t>）</a:t>
            </a:r>
            <a:r>
              <a:rPr lang="en-US" altLang="zh-CN" dirty="0"/>
              <a:t>5-</a:t>
            </a:r>
            <a:r>
              <a:rPr lang="zh-CN" altLang="en-US" dirty="0"/>
              <a:t>羟甲基胞嘧啶（</a:t>
            </a:r>
            <a:r>
              <a:rPr lang="en-US" altLang="zh-CN" dirty="0"/>
              <a:t>5hmC</a:t>
            </a:r>
            <a:r>
              <a:rPr lang="zh-CN" altLang="en-US" dirty="0"/>
              <a:t>）</a:t>
            </a:r>
            <a:r>
              <a:rPr lang="en-US" altLang="zh-CN" dirty="0"/>
              <a:t>5-</a:t>
            </a:r>
            <a:r>
              <a:rPr lang="zh-CN" altLang="en-US" dirty="0"/>
              <a:t>甲酰胞嘧啶（</a:t>
            </a:r>
            <a:r>
              <a:rPr lang="en-US" altLang="zh-CN" dirty="0"/>
              <a:t>5fC</a:t>
            </a:r>
            <a:r>
              <a:rPr lang="zh-CN" altLang="en-US" dirty="0"/>
              <a:t>）</a:t>
            </a:r>
            <a:r>
              <a:rPr lang="en-US" altLang="zh-CN" dirty="0"/>
              <a:t>5-</a:t>
            </a:r>
            <a:r>
              <a:rPr lang="zh-CN" altLang="en-US" dirty="0"/>
              <a:t>羧基胞嘧啶</a:t>
            </a:r>
          </a:p>
        </p:txBody>
      </p:sp>
      <p:sp>
        <p:nvSpPr>
          <p:cNvPr id="4" name="灯片编号占位符 3"/>
          <p:cNvSpPr>
            <a:spLocks noGrp="1"/>
          </p:cNvSpPr>
          <p:nvPr>
            <p:ph type="sldNum" sz="quarter" idx="5"/>
          </p:nvPr>
        </p:nvSpPr>
        <p:spPr/>
        <p:txBody>
          <a:bodyPr/>
          <a:lstStyle/>
          <a:p>
            <a:fld id="{79BE99A7-0FA7-4144-9733-FE5AB66F579A}" type="slidenum">
              <a:rPr lang="zh-CN" altLang="en-US" smtClean="0"/>
              <a:t>18</a:t>
            </a:fld>
            <a:endParaRPr lang="zh-CN" altLang="en-US"/>
          </a:p>
        </p:txBody>
      </p:sp>
    </p:spTree>
    <p:extLst>
      <p:ext uri="{BB962C8B-B14F-4D97-AF65-F5344CB8AC3E}">
        <p14:creationId xmlns:p14="http://schemas.microsoft.com/office/powerpoint/2010/main" val="4179037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5A2D017-0818-42FB-9DC6-86369170B84D}" type="slidenum">
              <a:rPr lang="zh-CN" altLang="en-US" smtClean="0"/>
              <a:t>19</a:t>
            </a:fld>
            <a:endParaRPr lang="zh-CN" altLang="en-US"/>
          </a:p>
        </p:txBody>
      </p:sp>
    </p:spTree>
    <p:extLst>
      <p:ext uri="{BB962C8B-B14F-4D97-AF65-F5344CB8AC3E}">
        <p14:creationId xmlns:p14="http://schemas.microsoft.com/office/powerpoint/2010/main" val="2924854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21</a:t>
            </a:fld>
            <a:endParaRPr lang="zh-CN" altLang="en-US"/>
          </a:p>
        </p:txBody>
      </p:sp>
    </p:spTree>
    <p:extLst>
      <p:ext uri="{BB962C8B-B14F-4D97-AF65-F5344CB8AC3E}">
        <p14:creationId xmlns:p14="http://schemas.microsoft.com/office/powerpoint/2010/main" val="3054392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22</a:t>
            </a:fld>
            <a:endParaRPr lang="zh-CN" altLang="en-US"/>
          </a:p>
        </p:txBody>
      </p:sp>
    </p:spTree>
    <p:extLst>
      <p:ext uri="{BB962C8B-B14F-4D97-AF65-F5344CB8AC3E}">
        <p14:creationId xmlns:p14="http://schemas.microsoft.com/office/powerpoint/2010/main" val="3395405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23</a:t>
            </a:fld>
            <a:endParaRPr lang="zh-CN" altLang="en-US"/>
          </a:p>
        </p:txBody>
      </p:sp>
    </p:spTree>
    <p:extLst>
      <p:ext uri="{BB962C8B-B14F-4D97-AF65-F5344CB8AC3E}">
        <p14:creationId xmlns:p14="http://schemas.microsoft.com/office/powerpoint/2010/main" val="133058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24</a:t>
            </a:fld>
            <a:endParaRPr lang="zh-CN" altLang="en-US"/>
          </a:p>
        </p:txBody>
      </p:sp>
    </p:spTree>
    <p:extLst>
      <p:ext uri="{BB962C8B-B14F-4D97-AF65-F5344CB8AC3E}">
        <p14:creationId xmlns:p14="http://schemas.microsoft.com/office/powerpoint/2010/main" val="2009034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25</a:t>
            </a:fld>
            <a:endParaRPr lang="zh-CN" altLang="en-US"/>
          </a:p>
        </p:txBody>
      </p:sp>
    </p:spTree>
    <p:extLst>
      <p:ext uri="{BB962C8B-B14F-4D97-AF65-F5344CB8AC3E}">
        <p14:creationId xmlns:p14="http://schemas.microsoft.com/office/powerpoint/2010/main" val="1162291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26</a:t>
            </a:fld>
            <a:endParaRPr lang="zh-CN" altLang="en-US"/>
          </a:p>
        </p:txBody>
      </p:sp>
    </p:spTree>
    <p:extLst>
      <p:ext uri="{BB962C8B-B14F-4D97-AF65-F5344CB8AC3E}">
        <p14:creationId xmlns:p14="http://schemas.microsoft.com/office/powerpoint/2010/main" val="3272444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27</a:t>
            </a:fld>
            <a:endParaRPr lang="zh-CN" altLang="en-US"/>
          </a:p>
        </p:txBody>
      </p:sp>
    </p:spTree>
    <p:extLst>
      <p:ext uri="{BB962C8B-B14F-4D97-AF65-F5344CB8AC3E}">
        <p14:creationId xmlns:p14="http://schemas.microsoft.com/office/powerpoint/2010/main" val="146892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a:t>
            </a:fld>
            <a:endParaRPr lang="zh-CN" altLang="en-US"/>
          </a:p>
        </p:txBody>
      </p:sp>
    </p:spTree>
    <p:extLst>
      <p:ext uri="{BB962C8B-B14F-4D97-AF65-F5344CB8AC3E}">
        <p14:creationId xmlns:p14="http://schemas.microsoft.com/office/powerpoint/2010/main" val="307719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28</a:t>
            </a:fld>
            <a:endParaRPr lang="zh-CN" altLang="en-US"/>
          </a:p>
        </p:txBody>
      </p:sp>
    </p:spTree>
    <p:extLst>
      <p:ext uri="{BB962C8B-B14F-4D97-AF65-F5344CB8AC3E}">
        <p14:creationId xmlns:p14="http://schemas.microsoft.com/office/powerpoint/2010/main" val="399507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crosslinker</a:t>
            </a:r>
            <a:r>
              <a:rPr lang="zh-CN" altLang="en-US" sz="1200" b="0" i="0" kern="1200" dirty="0">
                <a:solidFill>
                  <a:schemeClr val="tx1"/>
                </a:solidFill>
                <a:effectLst/>
                <a:latin typeface="+mn-lt"/>
                <a:ea typeface="+mn-ea"/>
                <a:cs typeface="+mn-cs"/>
              </a:rPr>
              <a:t>（交联剂）指的是一种化学试剂，用于在细胞或组织中形成共价键，从而将相互接触的分子（如</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和蛋白质）固定在一起</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30</a:t>
            </a:fld>
            <a:endParaRPr lang="zh-CN" altLang="en-US"/>
          </a:p>
        </p:txBody>
      </p:sp>
    </p:spTree>
    <p:extLst>
      <p:ext uri="{BB962C8B-B14F-4D97-AF65-F5344CB8AC3E}">
        <p14:creationId xmlns:p14="http://schemas.microsoft.com/office/powerpoint/2010/main" val="2960424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2009</a:t>
            </a:r>
            <a:r>
              <a:rPr lang="zh-CN" altLang="en-US" dirty="0"/>
              <a:t>年，当时在英国剑桥大学</a:t>
            </a:r>
            <a:r>
              <a:rPr lang="en-US" altLang="zh-CN" dirty="0"/>
              <a:t>Gurdon</a:t>
            </a:r>
            <a:r>
              <a:rPr lang="zh-CN" altLang="en-US" dirty="0"/>
              <a:t>研究所（</a:t>
            </a:r>
            <a:r>
              <a:rPr lang="en-US" altLang="zh-CN" dirty="0"/>
              <a:t>Gurdon Institute at the University of Cambridge</a:t>
            </a:r>
            <a:r>
              <a:rPr lang="zh-CN" altLang="en-US" dirty="0"/>
              <a:t>）</a:t>
            </a:r>
            <a:r>
              <a:rPr lang="en-US" altLang="zh-CN" dirty="0"/>
              <a:t>M. Azim </a:t>
            </a:r>
            <a:r>
              <a:rPr lang="en-US" altLang="zh-CN" dirty="0" err="1"/>
              <a:t>Surani</a:t>
            </a:r>
            <a:r>
              <a:rPr lang="zh-CN" altLang="en-US" dirty="0"/>
              <a:t>实验室工作的</a:t>
            </a:r>
            <a:r>
              <a:rPr lang="en-US" altLang="zh-CN" dirty="0"/>
              <a:t>Tang</a:t>
            </a:r>
            <a:r>
              <a:rPr lang="zh-CN" altLang="en-US" dirty="0"/>
              <a:t>通过对单个小鼠卵裂细胞（</a:t>
            </a:r>
            <a:r>
              <a:rPr lang="en-US" altLang="zh-CN" dirty="0"/>
              <a:t>blastomere</a:t>
            </a:r>
            <a:r>
              <a:rPr lang="zh-CN" altLang="en-US" dirty="0"/>
              <a:t>）的研究发现，与芯片技术相比，利用单细胞转录组技术可以多发现数千个基因的表达情况（</a:t>
            </a:r>
            <a:r>
              <a:rPr lang="en-US" altLang="zh-CN" dirty="0"/>
              <a:t>Nat. Methods 6, 377–382, 2009</a:t>
            </a:r>
            <a:r>
              <a:rPr lang="zh-CN" altLang="en-US" dirty="0"/>
              <a:t>）</a:t>
            </a:r>
            <a:endParaRPr lang="en-US" altLang="zh-CN" dirty="0"/>
          </a:p>
          <a:p>
            <a:r>
              <a:rPr lang="en-US" altLang="zh-CN" dirty="0"/>
              <a:t>2011</a:t>
            </a:r>
            <a:r>
              <a:rPr lang="zh-CN" altLang="en-US" dirty="0"/>
              <a:t>年，科研人员们将单细胞基因组扩增技术与高通量测序技术结合起来开展研究。</a:t>
            </a:r>
            <a:r>
              <a:rPr lang="en-US" altLang="zh-CN" dirty="0"/>
              <a:t>Nicholas </a:t>
            </a:r>
            <a:r>
              <a:rPr lang="en-US" altLang="zh-CN" dirty="0" err="1"/>
              <a:t>Navin</a:t>
            </a:r>
            <a:r>
              <a:rPr lang="zh-CN" altLang="en-US" dirty="0"/>
              <a:t>当时就在美国冷泉港实验室的</a:t>
            </a:r>
            <a:r>
              <a:rPr lang="en-US" altLang="zh-CN" dirty="0"/>
              <a:t>Michael </a:t>
            </a:r>
            <a:r>
              <a:rPr lang="en-US" altLang="zh-CN" dirty="0" err="1"/>
              <a:t>Wigler</a:t>
            </a:r>
            <a:r>
              <a:rPr lang="zh-CN" altLang="en-US" dirty="0"/>
              <a:t>课题组工作，他在取自两位乳腺癌患者的乳腺癌肿瘤细胞中发现了大段的基因组</a:t>
            </a:r>
            <a:r>
              <a:rPr lang="en-US" altLang="zh-CN" dirty="0"/>
              <a:t>DNA</a:t>
            </a:r>
            <a:r>
              <a:rPr lang="zh-CN" altLang="en-US" dirty="0"/>
              <a:t>缺失或重复突变，即拷贝数变异（</a:t>
            </a:r>
            <a:r>
              <a:rPr lang="en-US" altLang="zh-CN" dirty="0"/>
              <a:t>copy-number variant, CNV</a:t>
            </a:r>
            <a:r>
              <a:rPr lang="zh-CN" altLang="en-US" dirty="0"/>
              <a:t>），该研究的分辨率达到了</a:t>
            </a:r>
            <a:r>
              <a:rPr lang="en-US" altLang="zh-CN" dirty="0"/>
              <a:t>50kb</a:t>
            </a:r>
            <a:r>
              <a:rPr lang="zh-CN" altLang="en-US" dirty="0"/>
              <a:t>（</a:t>
            </a:r>
            <a:r>
              <a:rPr lang="en-US" altLang="zh-CN" dirty="0"/>
              <a:t>Nature 472, 90–94,2011</a:t>
            </a:r>
            <a:r>
              <a:rPr lang="zh-CN" altLang="en-US" dirty="0"/>
              <a:t>）。</a:t>
            </a:r>
            <a:endParaRPr lang="en-US" altLang="zh-CN" dirty="0"/>
          </a:p>
          <a:p>
            <a:endParaRPr lang="en-US" altLang="zh-CN" dirty="0"/>
          </a:p>
          <a:p>
            <a:r>
              <a:rPr lang="zh-CN" altLang="en-US" sz="1200" b="0" i="0" kern="1200" dirty="0">
                <a:solidFill>
                  <a:schemeClr val="tx1"/>
                </a:solidFill>
                <a:effectLst/>
                <a:latin typeface="+mn-lt"/>
                <a:ea typeface="+mn-ea"/>
                <a:cs typeface="+mn-cs"/>
              </a:rPr>
              <a:t>它的核心思想是：在对每个细胞的</a:t>
            </a:r>
            <a:r>
              <a:rPr lang="en-US" altLang="zh-CN" sz="1200" b="0" i="0" kern="1200" dirty="0">
                <a:solidFill>
                  <a:schemeClr val="tx1"/>
                </a:solidFill>
                <a:effectLst/>
                <a:latin typeface="+mn-lt"/>
                <a:ea typeface="+mn-ea"/>
                <a:cs typeface="+mn-cs"/>
              </a:rPr>
              <a:t>mRNA</a:t>
            </a:r>
            <a:r>
              <a:rPr lang="zh-CN" altLang="en-US" sz="1200" b="0" i="0" kern="1200" dirty="0">
                <a:solidFill>
                  <a:schemeClr val="tx1"/>
                </a:solidFill>
                <a:effectLst/>
                <a:latin typeface="+mn-lt"/>
                <a:ea typeface="+mn-ea"/>
                <a:cs typeface="+mn-cs"/>
              </a:rPr>
              <a:t>测序前做逆转录时，为其加上独一无二的标签序列。这样即便是混合起来测序，我们也可以把携带相同标签序列（</a:t>
            </a:r>
            <a:r>
              <a:rPr lang="en-US" altLang="zh-CN" sz="1200" b="0" i="0" kern="1200" dirty="0">
                <a:solidFill>
                  <a:schemeClr val="tx1"/>
                </a:solidFill>
                <a:effectLst/>
                <a:latin typeface="+mn-lt"/>
                <a:ea typeface="+mn-ea"/>
                <a:cs typeface="+mn-cs"/>
              </a:rPr>
              <a:t>barcode</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RNA</a:t>
            </a:r>
            <a:r>
              <a:rPr lang="zh-CN" altLang="en-US" sz="1200" b="0" i="0" kern="1200" dirty="0">
                <a:solidFill>
                  <a:schemeClr val="tx1"/>
                </a:solidFill>
                <a:effectLst/>
                <a:latin typeface="+mn-lt"/>
                <a:ea typeface="+mn-ea"/>
                <a:cs typeface="+mn-cs"/>
              </a:rPr>
              <a:t>片段视为来自同一个细胞。通过这种策略，我们可以通过一次建库，测得上万个单细胞的信息（如下图所示）。</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5EF8781-4512-43CD-9FA0-A605CF7FA744}" type="slidenum">
              <a:rPr lang="zh-CN" altLang="en-US" smtClean="0"/>
              <a:t>31</a:t>
            </a:fld>
            <a:endParaRPr lang="zh-CN" altLang="en-US"/>
          </a:p>
        </p:txBody>
      </p:sp>
    </p:spTree>
    <p:extLst>
      <p:ext uri="{BB962C8B-B14F-4D97-AF65-F5344CB8AC3E}">
        <p14:creationId xmlns:p14="http://schemas.microsoft.com/office/powerpoint/2010/main" val="1273178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https://www.biomage.net/blog/top-5-most-revolutionary-uses-of-single-cell-rna-sequencing</a:t>
            </a:r>
            <a:endParaRPr lang="zh-CN" altLang="en-US" dirty="0"/>
          </a:p>
        </p:txBody>
      </p:sp>
      <p:sp>
        <p:nvSpPr>
          <p:cNvPr id="4" name="灯片编号占位符 3"/>
          <p:cNvSpPr>
            <a:spLocks noGrp="1"/>
          </p:cNvSpPr>
          <p:nvPr>
            <p:ph type="sldNum" sz="quarter" idx="5"/>
          </p:nvPr>
        </p:nvSpPr>
        <p:spPr/>
        <p:txBody>
          <a:bodyPr/>
          <a:lstStyle/>
          <a:p>
            <a:fld id="{4D11DE78-CB0C-4ABA-B302-A4321D771523}" type="slidenum">
              <a:rPr lang="zh-CN" altLang="en-US" smtClean="0"/>
              <a:t>32</a:t>
            </a:fld>
            <a:endParaRPr lang="zh-CN" altLang="en-US"/>
          </a:p>
        </p:txBody>
      </p:sp>
    </p:spTree>
    <p:extLst>
      <p:ext uri="{BB962C8B-B14F-4D97-AF65-F5344CB8AC3E}">
        <p14:creationId xmlns:p14="http://schemas.microsoft.com/office/powerpoint/2010/main" val="2241348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Ref: </a:t>
            </a:r>
            <a:r>
              <a:rPr lang="en-US" altLang="zh-CN" dirty="0">
                <a:hlinkClick r:id="rId3"/>
              </a:rPr>
              <a:t>https://www.illumina.com/content/dam/illumina-marketing/documents/products/research_reviews/single-cell-sequencing-research-review.pdf</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5EF8781-4512-43CD-9FA0-A605CF7FA744}" type="slidenum">
              <a:rPr lang="zh-CN" altLang="en-US" smtClean="0"/>
              <a:t>34</a:t>
            </a:fld>
            <a:endParaRPr lang="zh-CN" altLang="en-US"/>
          </a:p>
        </p:txBody>
      </p:sp>
    </p:spTree>
    <p:extLst>
      <p:ext uri="{BB962C8B-B14F-4D97-AF65-F5344CB8AC3E}">
        <p14:creationId xmlns:p14="http://schemas.microsoft.com/office/powerpoint/2010/main" val="3543343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35</a:t>
            </a:fld>
            <a:endParaRPr lang="zh-CN" altLang="en-US"/>
          </a:p>
        </p:txBody>
      </p:sp>
    </p:spTree>
    <p:extLst>
      <p:ext uri="{BB962C8B-B14F-4D97-AF65-F5344CB8AC3E}">
        <p14:creationId xmlns:p14="http://schemas.microsoft.com/office/powerpoint/2010/main" val="2352441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https://www.nature.com/articles/s41576-022-00509-1</a:t>
            </a:r>
          </a:p>
          <a:p>
            <a:endParaRPr lang="en-US" altLang="zh-CN" dirty="0"/>
          </a:p>
          <a:p>
            <a:r>
              <a:rPr lang="en-US" altLang="zh-CN" dirty="0"/>
              <a:t>Plate-based</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36</a:t>
            </a:fld>
            <a:endParaRPr lang="zh-CN" altLang="en-US"/>
          </a:p>
        </p:txBody>
      </p:sp>
    </p:spTree>
    <p:extLst>
      <p:ext uri="{BB962C8B-B14F-4D97-AF65-F5344CB8AC3E}">
        <p14:creationId xmlns:p14="http://schemas.microsoft.com/office/powerpoint/2010/main" val="1959754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https://www.nature.com/articles/s41576-022-00509-1</a:t>
            </a:r>
          </a:p>
        </p:txBody>
      </p:sp>
      <p:sp>
        <p:nvSpPr>
          <p:cNvPr id="4" name="灯片编号占位符 3"/>
          <p:cNvSpPr>
            <a:spLocks noGrp="1"/>
          </p:cNvSpPr>
          <p:nvPr>
            <p:ph type="sldNum" sz="quarter" idx="5"/>
          </p:nvPr>
        </p:nvSpPr>
        <p:spPr/>
        <p:txBody>
          <a:bodyPr/>
          <a:lstStyle/>
          <a:p>
            <a:fld id="{79BE99A7-0FA7-4144-9733-FE5AB66F579A}" type="slidenum">
              <a:rPr lang="zh-CN" altLang="en-US" smtClean="0"/>
              <a:t>37</a:t>
            </a:fld>
            <a:endParaRPr lang="zh-CN" altLang="en-US"/>
          </a:p>
        </p:txBody>
      </p:sp>
    </p:spTree>
    <p:extLst>
      <p:ext uri="{BB962C8B-B14F-4D97-AF65-F5344CB8AC3E}">
        <p14:creationId xmlns:p14="http://schemas.microsoft.com/office/powerpoint/2010/main" val="3705769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40</a:t>
            </a:fld>
            <a:endParaRPr lang="zh-CN" altLang="en-US"/>
          </a:p>
        </p:txBody>
      </p:sp>
    </p:spTree>
    <p:extLst>
      <p:ext uri="{BB962C8B-B14F-4D97-AF65-F5344CB8AC3E}">
        <p14:creationId xmlns:p14="http://schemas.microsoft.com/office/powerpoint/2010/main" val="2289594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https://www.nature.com/articles/s41576-023-00580-2</a:t>
            </a:r>
          </a:p>
          <a:p>
            <a:r>
              <a:rPr lang="zh-CN" altLang="en-US" sz="1200" b="0" i="0" kern="1200" dirty="0">
                <a:solidFill>
                  <a:schemeClr val="tx1"/>
                </a:solidFill>
                <a:effectLst/>
                <a:latin typeface="+mn-lt"/>
                <a:ea typeface="+mn-ea"/>
                <a:cs typeface="+mn-cs"/>
              </a:rPr>
              <a:t>当从单个细胞进行多组测量时，有四个一般原则可以使用：</a:t>
            </a:r>
          </a:p>
          <a:p>
            <a:r>
              <a:rPr lang="zh-CN" altLang="en-US" sz="1200" b="0" i="0" kern="1200" dirty="0">
                <a:solidFill>
                  <a:schemeClr val="tx1"/>
                </a:solidFill>
                <a:effectLst/>
                <a:latin typeface="+mn-lt"/>
                <a:ea typeface="+mn-ea"/>
                <a:cs typeface="+mn-cs"/>
              </a:rPr>
              <a:t>原则</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：物理分离</a:t>
            </a:r>
          </a:p>
          <a:p>
            <a:r>
              <a:rPr lang="zh-CN" altLang="en-US" sz="1200" b="0" i="0" kern="1200" dirty="0">
                <a:solidFill>
                  <a:schemeClr val="tx1"/>
                </a:solidFill>
                <a:effectLst/>
                <a:latin typeface="+mn-lt"/>
                <a:ea typeface="+mn-ea"/>
                <a:cs typeface="+mn-cs"/>
              </a:rPr>
              <a:t>使用顺磁性珠子将</a:t>
            </a:r>
            <a:r>
              <a:rPr lang="en-US" altLang="zh-CN" sz="1200" b="0" i="0" kern="1200" dirty="0">
                <a:solidFill>
                  <a:schemeClr val="tx1"/>
                </a:solidFill>
                <a:effectLst/>
                <a:latin typeface="+mn-lt"/>
                <a:ea typeface="+mn-ea"/>
                <a:cs typeface="+mn-cs"/>
              </a:rPr>
              <a:t>RNA</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与特定标记结合，然后通过磁性沉降或离心沉淀分离出目标分子。</a:t>
            </a:r>
          </a:p>
          <a:p>
            <a:r>
              <a:rPr lang="zh-CN" altLang="en-US" sz="1200" b="0" i="0" kern="1200" dirty="0">
                <a:solidFill>
                  <a:schemeClr val="tx1"/>
                </a:solidFill>
                <a:effectLst/>
                <a:latin typeface="+mn-lt"/>
                <a:ea typeface="+mn-ea"/>
                <a:cs typeface="+mn-cs"/>
              </a:rPr>
              <a:t>原则</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：预扩增和分割</a:t>
            </a:r>
          </a:p>
          <a:p>
            <a:r>
              <a:rPr lang="zh-CN" altLang="en-US" sz="1200" b="0" i="0" kern="1200" dirty="0">
                <a:solidFill>
                  <a:schemeClr val="tx1"/>
                </a:solidFill>
                <a:effectLst/>
                <a:latin typeface="+mn-lt"/>
                <a:ea typeface="+mn-ea"/>
                <a:cs typeface="+mn-cs"/>
              </a:rPr>
              <a:t>将不同分析物标记并进行共同预扩增，然后将预扩增产物分割为特定分析物的测序文库。</a:t>
            </a:r>
          </a:p>
          <a:p>
            <a:r>
              <a:rPr lang="zh-CN" altLang="en-US" sz="1200" b="0" i="0" kern="1200" dirty="0">
                <a:solidFill>
                  <a:schemeClr val="tx1"/>
                </a:solidFill>
                <a:effectLst/>
                <a:latin typeface="+mn-lt"/>
                <a:ea typeface="+mn-ea"/>
                <a:cs typeface="+mn-cs"/>
              </a:rPr>
              <a:t>原则</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：序列分割</a:t>
            </a:r>
          </a:p>
          <a:p>
            <a:r>
              <a:rPr lang="zh-CN" altLang="en-US" sz="1200" b="0" i="0" kern="1200" dirty="0">
                <a:solidFill>
                  <a:schemeClr val="tx1"/>
                </a:solidFill>
                <a:effectLst/>
                <a:latin typeface="+mn-lt"/>
                <a:ea typeface="+mn-ea"/>
                <a:cs typeface="+mn-cs"/>
              </a:rPr>
              <a:t>在单一反应中使用特定分析物的条形码和测序文库制备，然后通过计算方法解耦多组信息。</a:t>
            </a:r>
          </a:p>
          <a:p>
            <a:r>
              <a:rPr lang="zh-CN" altLang="en-US" sz="1200" b="0" i="0" kern="1200" dirty="0">
                <a:solidFill>
                  <a:schemeClr val="tx1"/>
                </a:solidFill>
                <a:effectLst/>
                <a:latin typeface="+mn-lt"/>
                <a:ea typeface="+mn-ea"/>
                <a:cs typeface="+mn-cs"/>
              </a:rPr>
              <a:t>原则</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：组合索引</a:t>
            </a:r>
          </a:p>
          <a:p>
            <a:r>
              <a:rPr lang="zh-CN" altLang="en-US" sz="1200" b="0" i="0" kern="1200" dirty="0">
                <a:solidFill>
                  <a:schemeClr val="tx1"/>
                </a:solidFill>
                <a:effectLst/>
                <a:latin typeface="+mn-lt"/>
                <a:ea typeface="+mn-ea"/>
                <a:cs typeface="+mn-cs"/>
              </a:rPr>
              <a:t>标记单个细胞的分子分析物，而无需分离单个细胞，通过将多个细胞或细胞核沉积到多孔板的不同孔中，每个细胞或细胞核接收特定分析物标记和特定孔的条形码。</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41</a:t>
            </a:fld>
            <a:endParaRPr lang="zh-CN" altLang="en-US"/>
          </a:p>
        </p:txBody>
      </p:sp>
    </p:spTree>
    <p:extLst>
      <p:ext uri="{BB962C8B-B14F-4D97-AF65-F5344CB8AC3E}">
        <p14:creationId xmlns:p14="http://schemas.microsoft.com/office/powerpoint/2010/main" val="1669349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5</a:t>
            </a:fld>
            <a:endParaRPr lang="zh-CN" altLang="en-US"/>
          </a:p>
        </p:txBody>
      </p:sp>
    </p:spTree>
    <p:extLst>
      <p:ext uri="{BB962C8B-B14F-4D97-AF65-F5344CB8AC3E}">
        <p14:creationId xmlns:p14="http://schemas.microsoft.com/office/powerpoint/2010/main" val="428263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5A2D017-0818-42FB-9DC6-86369170B84D}" type="slidenum">
              <a:rPr lang="zh-CN" altLang="en-US" smtClean="0"/>
              <a:t>47</a:t>
            </a:fld>
            <a:endParaRPr lang="zh-CN" altLang="en-US"/>
          </a:p>
        </p:txBody>
      </p:sp>
    </p:spTree>
    <p:extLst>
      <p:ext uri="{BB962C8B-B14F-4D97-AF65-F5344CB8AC3E}">
        <p14:creationId xmlns:p14="http://schemas.microsoft.com/office/powerpoint/2010/main" val="1765861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49</a:t>
            </a:fld>
            <a:endParaRPr lang="zh-CN" altLang="en-US"/>
          </a:p>
        </p:txBody>
      </p:sp>
    </p:spTree>
    <p:extLst>
      <p:ext uri="{BB962C8B-B14F-4D97-AF65-F5344CB8AC3E}">
        <p14:creationId xmlns:p14="http://schemas.microsoft.com/office/powerpoint/2010/main" val="4162725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50</a:t>
            </a:fld>
            <a:endParaRPr lang="zh-CN" altLang="en-US"/>
          </a:p>
        </p:txBody>
      </p:sp>
    </p:spTree>
    <p:extLst>
      <p:ext uri="{BB962C8B-B14F-4D97-AF65-F5344CB8AC3E}">
        <p14:creationId xmlns:p14="http://schemas.microsoft.com/office/powerpoint/2010/main" val="3075472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00EC48C-8D15-4EEE-95C3-6D1C89213B9F}" type="slidenum">
              <a:rPr lang="zh-CN" altLang="en-US" smtClean="0"/>
              <a:t>53</a:t>
            </a:fld>
            <a:endParaRPr lang="zh-CN" altLang="en-US"/>
          </a:p>
        </p:txBody>
      </p:sp>
    </p:spTree>
    <p:extLst>
      <p:ext uri="{BB962C8B-B14F-4D97-AF65-F5344CB8AC3E}">
        <p14:creationId xmlns:p14="http://schemas.microsoft.com/office/powerpoint/2010/main" val="4249075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55</a:t>
            </a:fld>
            <a:endParaRPr lang="zh-CN" altLang="en-US"/>
          </a:p>
        </p:txBody>
      </p:sp>
    </p:spTree>
    <p:extLst>
      <p:ext uri="{BB962C8B-B14F-4D97-AF65-F5344CB8AC3E}">
        <p14:creationId xmlns:p14="http://schemas.microsoft.com/office/powerpoint/2010/main" val="1501423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57</a:t>
            </a:fld>
            <a:endParaRPr lang="zh-CN" altLang="en-US"/>
          </a:p>
        </p:txBody>
      </p:sp>
    </p:spTree>
    <p:extLst>
      <p:ext uri="{BB962C8B-B14F-4D97-AF65-F5344CB8AC3E}">
        <p14:creationId xmlns:p14="http://schemas.microsoft.com/office/powerpoint/2010/main" val="2818845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58</a:t>
            </a:fld>
            <a:endParaRPr lang="zh-CN" altLang="en-US"/>
          </a:p>
        </p:txBody>
      </p:sp>
    </p:spTree>
    <p:extLst>
      <p:ext uri="{BB962C8B-B14F-4D97-AF65-F5344CB8AC3E}">
        <p14:creationId xmlns:p14="http://schemas.microsoft.com/office/powerpoint/2010/main" val="2331692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60</a:t>
            </a:fld>
            <a:endParaRPr lang="zh-CN" altLang="en-US"/>
          </a:p>
        </p:txBody>
      </p:sp>
    </p:spTree>
    <p:extLst>
      <p:ext uri="{BB962C8B-B14F-4D97-AF65-F5344CB8AC3E}">
        <p14:creationId xmlns:p14="http://schemas.microsoft.com/office/powerpoint/2010/main" val="2666612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RNA composition of the sample (large outlier genes will not represent the median ratio values)</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61</a:t>
            </a:fld>
            <a:endParaRPr lang="zh-CN" altLang="en-US"/>
          </a:p>
        </p:txBody>
      </p:sp>
    </p:spTree>
    <p:extLst>
      <p:ext uri="{BB962C8B-B14F-4D97-AF65-F5344CB8AC3E}">
        <p14:creationId xmlns:p14="http://schemas.microsoft.com/office/powerpoint/2010/main" val="2389856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63</a:t>
            </a:fld>
            <a:endParaRPr lang="zh-CN" altLang="en-US"/>
          </a:p>
        </p:txBody>
      </p:sp>
    </p:spTree>
    <p:extLst>
      <p:ext uri="{BB962C8B-B14F-4D97-AF65-F5344CB8AC3E}">
        <p14:creationId xmlns:p14="http://schemas.microsoft.com/office/powerpoint/2010/main" val="3788956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人，恒河猴，小鼠，大鼠，兔子，负鼠，鸡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心脏：主要源自中胚层，特别是心脏的心肌细胞。肝脏：源自内胚层，肝脏的前体细胞起源于内胚层的肝憩室。睾丸：源自中胚层，睾丸的原始生殖细胞（精原细胞）和支持细胞（</a:t>
            </a:r>
            <a:r>
              <a:rPr lang="en-US" altLang="zh-CN" dirty="0"/>
              <a:t>Sertoli</a:t>
            </a:r>
            <a:r>
              <a:rPr lang="zh-CN" altLang="en-US" dirty="0"/>
              <a:t>细胞）起源于中胚层。卵巢：源自中胚层，卵巢的原始生殖细胞（卵原细胞）和支持细胞（卵泡细胞）起源于中胚层。肾脏：肾脏的大部分结构，包括肾小管和肾小球，源自中胚层。大脑：源自神经胚层，这是外胚层的一个特化部分，专门分化为神经系统。小脑：同样源自神经胚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WPC: Weeks of Pregnancy</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a:t>
            </a:fld>
            <a:endParaRPr lang="zh-CN" altLang="en-US"/>
          </a:p>
        </p:txBody>
      </p:sp>
    </p:spTree>
    <p:extLst>
      <p:ext uri="{BB962C8B-B14F-4D97-AF65-F5344CB8AC3E}">
        <p14:creationId xmlns:p14="http://schemas.microsoft.com/office/powerpoint/2010/main" val="2795729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64</a:t>
            </a:fld>
            <a:endParaRPr lang="zh-CN" altLang="en-US"/>
          </a:p>
        </p:txBody>
      </p:sp>
    </p:spTree>
    <p:extLst>
      <p:ext uri="{BB962C8B-B14F-4D97-AF65-F5344CB8AC3E}">
        <p14:creationId xmlns:p14="http://schemas.microsoft.com/office/powerpoint/2010/main" val="1908956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66</a:t>
            </a:fld>
            <a:endParaRPr lang="zh-CN" altLang="en-US"/>
          </a:p>
        </p:txBody>
      </p:sp>
    </p:spTree>
    <p:extLst>
      <p:ext uri="{BB962C8B-B14F-4D97-AF65-F5344CB8AC3E}">
        <p14:creationId xmlns:p14="http://schemas.microsoft.com/office/powerpoint/2010/main" val="603838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70</a:t>
            </a:fld>
            <a:endParaRPr lang="zh-CN" altLang="en-US"/>
          </a:p>
        </p:txBody>
      </p:sp>
    </p:spTree>
    <p:extLst>
      <p:ext uri="{BB962C8B-B14F-4D97-AF65-F5344CB8AC3E}">
        <p14:creationId xmlns:p14="http://schemas.microsoft.com/office/powerpoint/2010/main" val="1260606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71</a:t>
            </a:fld>
            <a:endParaRPr lang="zh-CN" altLang="en-US"/>
          </a:p>
        </p:txBody>
      </p:sp>
    </p:spTree>
    <p:extLst>
      <p:ext uri="{BB962C8B-B14F-4D97-AF65-F5344CB8AC3E}">
        <p14:creationId xmlns:p14="http://schemas.microsoft.com/office/powerpoint/2010/main" val="2567605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https://hbctraining.github.io/DGE_workshop/lessons/03_DGE_QC_analysis.html</a:t>
            </a:r>
          </a:p>
          <a:p>
            <a:r>
              <a:rPr lang="en-US" altLang="zh-CN" dirty="0"/>
              <a:t>https://hbctraining.github.io/DGE_workshop/lessons/04_DGE_DESeq2_analysis.html</a:t>
            </a:r>
          </a:p>
          <a:p>
            <a:r>
              <a:rPr lang="en-US" altLang="zh-CN" dirty="0"/>
              <a:t>https://hbctraining.github.io/DGE_workshop/lessons/05_DGE_DESeq2_analysis2.html</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72</a:t>
            </a:fld>
            <a:endParaRPr lang="zh-CN" altLang="en-US"/>
          </a:p>
        </p:txBody>
      </p:sp>
    </p:spTree>
    <p:extLst>
      <p:ext uri="{BB962C8B-B14F-4D97-AF65-F5344CB8AC3E}">
        <p14:creationId xmlns:p14="http://schemas.microsoft.com/office/powerpoint/2010/main" val="1388363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EF8781-4512-43CD-9FA0-A605CF7FA744}" type="slidenum">
              <a:rPr lang="zh-CN" altLang="en-US" smtClean="0"/>
              <a:t>73</a:t>
            </a:fld>
            <a:endParaRPr lang="zh-CN" altLang="en-US"/>
          </a:p>
        </p:txBody>
      </p:sp>
    </p:spTree>
    <p:extLst>
      <p:ext uri="{BB962C8B-B14F-4D97-AF65-F5344CB8AC3E}">
        <p14:creationId xmlns:p14="http://schemas.microsoft.com/office/powerpoint/2010/main" val="378788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7</a:t>
            </a:fld>
            <a:endParaRPr lang="zh-CN" altLang="en-US"/>
          </a:p>
        </p:txBody>
      </p:sp>
    </p:spTree>
    <p:extLst>
      <p:ext uri="{BB962C8B-B14F-4D97-AF65-F5344CB8AC3E}">
        <p14:creationId xmlns:p14="http://schemas.microsoft.com/office/powerpoint/2010/main" val="3922486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9</a:t>
            </a:fld>
            <a:endParaRPr lang="zh-CN" altLang="en-US"/>
          </a:p>
        </p:txBody>
      </p:sp>
    </p:spTree>
    <p:extLst>
      <p:ext uri="{BB962C8B-B14F-4D97-AF65-F5344CB8AC3E}">
        <p14:creationId xmlns:p14="http://schemas.microsoft.com/office/powerpoint/2010/main" val="3470353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upstream antisense RNAs (</a:t>
            </a:r>
            <a:r>
              <a:rPr lang="en-US" altLang="zh-CN" sz="1200" b="0" i="0" kern="1200" dirty="0" err="1">
                <a:solidFill>
                  <a:schemeClr val="tx1"/>
                </a:solidFill>
                <a:effectLst/>
                <a:latin typeface="+mn-lt"/>
                <a:ea typeface="+mn-ea"/>
                <a:cs typeface="+mn-cs"/>
              </a:rPr>
              <a:t>uaRNAs</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hlinkClick r:id="rId3"/>
              </a:rPr>
              <a:t>promoter-upstream transcripts</a:t>
            </a:r>
            <a:r>
              <a:rPr lang="en-US" altLang="zh-CN" sz="1200" b="0" i="0" kern="1200" dirty="0">
                <a:solidFill>
                  <a:schemeClr val="tx1"/>
                </a:solidFill>
                <a:effectLst/>
                <a:latin typeface="+mn-lt"/>
                <a:ea typeface="+mn-ea"/>
                <a:cs typeface="+mn-cs"/>
              </a:rPr>
              <a:t>’ (PROMPT) </a:t>
            </a: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12</a:t>
            </a:fld>
            <a:endParaRPr lang="zh-CN" altLang="en-US"/>
          </a:p>
        </p:txBody>
      </p:sp>
    </p:spTree>
    <p:extLst>
      <p:ext uri="{BB962C8B-B14F-4D97-AF65-F5344CB8AC3E}">
        <p14:creationId xmlns:p14="http://schemas.microsoft.com/office/powerpoint/2010/main" val="3322276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14</a:t>
            </a:fld>
            <a:endParaRPr lang="zh-CN" altLang="en-US"/>
          </a:p>
        </p:txBody>
      </p:sp>
    </p:spTree>
    <p:extLst>
      <p:ext uri="{BB962C8B-B14F-4D97-AF65-F5344CB8AC3E}">
        <p14:creationId xmlns:p14="http://schemas.microsoft.com/office/powerpoint/2010/main" val="2494933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15</a:t>
            </a:fld>
            <a:endParaRPr lang="zh-CN" altLang="en-US"/>
          </a:p>
        </p:txBody>
      </p:sp>
    </p:spTree>
    <p:extLst>
      <p:ext uri="{BB962C8B-B14F-4D97-AF65-F5344CB8AC3E}">
        <p14:creationId xmlns:p14="http://schemas.microsoft.com/office/powerpoint/2010/main" val="264861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E33DF-6C7E-F327-A0B1-29D3D8340CA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F49AC6-129D-0636-82FF-CE854FD1CD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079A9A-68F1-884C-8578-D678EF36304E}"/>
              </a:ext>
            </a:extLst>
          </p:cNvPr>
          <p:cNvSpPr>
            <a:spLocks noGrp="1"/>
          </p:cNvSpPr>
          <p:nvPr>
            <p:ph type="dt" sz="half" idx="10"/>
          </p:nvPr>
        </p:nvSpPr>
        <p:spPr/>
        <p:txBody>
          <a:bodyPr/>
          <a:lstStyle/>
          <a:p>
            <a:fld id="{0AC14BA1-2E79-4568-B373-43D9DD3356FA}" type="datetime1">
              <a:rPr lang="zh-CN" altLang="en-US" smtClean="0"/>
              <a:t>2024/11/4</a:t>
            </a:fld>
            <a:endParaRPr lang="zh-CN" altLang="en-US"/>
          </a:p>
        </p:txBody>
      </p:sp>
      <p:sp>
        <p:nvSpPr>
          <p:cNvPr id="5" name="页脚占位符 4">
            <a:extLst>
              <a:ext uri="{FF2B5EF4-FFF2-40B4-BE49-F238E27FC236}">
                <a16:creationId xmlns:a16="http://schemas.microsoft.com/office/drawing/2014/main" id="{E6C541CC-94A6-05FC-D8C5-75D8D61B43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45FD27-444E-C7FB-75A5-9D14DDF34A2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1280578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0C030-125C-8587-B16D-677F98DA559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CFB5564-2AA9-74D0-5AB8-0BF8A370A0B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2D6585-C5F4-F4F0-57FF-E31611F3FA5F}"/>
              </a:ext>
            </a:extLst>
          </p:cNvPr>
          <p:cNvSpPr>
            <a:spLocks noGrp="1"/>
          </p:cNvSpPr>
          <p:nvPr>
            <p:ph type="dt" sz="half" idx="10"/>
          </p:nvPr>
        </p:nvSpPr>
        <p:spPr/>
        <p:txBody>
          <a:bodyPr/>
          <a:lstStyle/>
          <a:p>
            <a:fld id="{79AEC299-3153-49E9-B730-1082364CF0A1}" type="datetime1">
              <a:rPr lang="zh-CN" altLang="en-US" smtClean="0"/>
              <a:t>2024/11/4</a:t>
            </a:fld>
            <a:endParaRPr lang="zh-CN" altLang="en-US"/>
          </a:p>
        </p:txBody>
      </p:sp>
      <p:sp>
        <p:nvSpPr>
          <p:cNvPr id="5" name="页脚占位符 4">
            <a:extLst>
              <a:ext uri="{FF2B5EF4-FFF2-40B4-BE49-F238E27FC236}">
                <a16:creationId xmlns:a16="http://schemas.microsoft.com/office/drawing/2014/main" id="{E0487719-E835-B66D-7D27-5982DDAAC6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0E1014-5886-7504-F260-8E0C6516217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8852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02B6A1-8CA8-16AA-3C73-A13727D39E1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5A6F2D0-0E1E-5D18-E82B-236DB5A0447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F91AD6-3BE1-7300-6188-649E51B701F0}"/>
              </a:ext>
            </a:extLst>
          </p:cNvPr>
          <p:cNvSpPr>
            <a:spLocks noGrp="1"/>
          </p:cNvSpPr>
          <p:nvPr>
            <p:ph type="dt" sz="half" idx="10"/>
          </p:nvPr>
        </p:nvSpPr>
        <p:spPr/>
        <p:txBody>
          <a:bodyPr/>
          <a:lstStyle/>
          <a:p>
            <a:fld id="{391AF4DB-4D9F-451F-BACD-838FB1FD1ED0}" type="datetime1">
              <a:rPr lang="zh-CN" altLang="en-US" smtClean="0"/>
              <a:t>2024/11/4</a:t>
            </a:fld>
            <a:endParaRPr lang="zh-CN" altLang="en-US"/>
          </a:p>
        </p:txBody>
      </p:sp>
      <p:sp>
        <p:nvSpPr>
          <p:cNvPr id="5" name="页脚占位符 4">
            <a:extLst>
              <a:ext uri="{FF2B5EF4-FFF2-40B4-BE49-F238E27FC236}">
                <a16:creationId xmlns:a16="http://schemas.microsoft.com/office/drawing/2014/main" id="{F0D01E58-067B-C510-092C-8842604E68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FD658A-0874-04B0-EBBD-36E86E37925D}"/>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1773526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8" name="矩形 7"/>
          <p:cNvSpPr/>
          <p:nvPr userDrawn="1"/>
        </p:nvSpPr>
        <p:spPr>
          <a:xfrm flipV="1">
            <a:off x="-1" y="0"/>
            <a:ext cx="12192000" cy="5688156"/>
          </a:xfrm>
          <a:prstGeom prst="rect">
            <a:avLst/>
          </a:prstGeom>
          <a:gradFill>
            <a:gsLst>
              <a:gs pos="0">
                <a:schemeClr val="accent1">
                  <a:lumMod val="5000"/>
                  <a:lumOff val="95000"/>
                  <a:alpha val="0"/>
                </a:schemeClr>
              </a:gs>
              <a:gs pos="100000">
                <a:schemeClr val="accent1">
                  <a:lumMod val="75000"/>
                  <a:alpha val="1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5532" t="-1159" r="220" b="13254"/>
          <a:stretch/>
        </p:blipFill>
        <p:spPr>
          <a:xfrm>
            <a:off x="-1243" y="4377759"/>
            <a:ext cx="9625635" cy="2507625"/>
          </a:xfrm>
          <a:prstGeom prst="rect">
            <a:avLst/>
          </a:prstGeom>
        </p:spPr>
      </p:pic>
      <p:sp>
        <p:nvSpPr>
          <p:cNvPr id="5" name="标题 1"/>
          <p:cNvSpPr>
            <a:spLocks noGrp="1"/>
          </p:cNvSpPr>
          <p:nvPr>
            <p:ph type="title"/>
          </p:nvPr>
        </p:nvSpPr>
        <p:spPr>
          <a:xfrm>
            <a:off x="263352" y="116632"/>
            <a:ext cx="3758208" cy="887555"/>
          </a:xfrm>
        </p:spPr>
        <p:txBody>
          <a:bodyPr>
            <a:noAutofit/>
          </a:bodyPr>
          <a:lstStyle>
            <a:lvl1pPr algn="l">
              <a:defRPr sz="36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 name="矩形 1"/>
          <p:cNvSpPr/>
          <p:nvPr userDrawn="1"/>
        </p:nvSpPr>
        <p:spPr>
          <a:xfrm>
            <a:off x="263352" y="1124744"/>
            <a:ext cx="11737304" cy="5472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7528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8" name="矩形 7"/>
          <p:cNvSpPr/>
          <p:nvPr userDrawn="1"/>
        </p:nvSpPr>
        <p:spPr>
          <a:xfrm flipV="1">
            <a:off x="-1" y="0"/>
            <a:ext cx="12192000" cy="5688156"/>
          </a:xfrm>
          <a:prstGeom prst="rect">
            <a:avLst/>
          </a:prstGeom>
          <a:gradFill>
            <a:gsLst>
              <a:gs pos="0">
                <a:schemeClr val="accent1">
                  <a:lumMod val="5000"/>
                  <a:lumOff val="95000"/>
                  <a:alpha val="0"/>
                </a:schemeClr>
              </a:gs>
              <a:gs pos="100000">
                <a:schemeClr val="accent1">
                  <a:lumMod val="75000"/>
                  <a:alpha val="1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5532" t="-1159" r="220" b="13254"/>
          <a:stretch/>
        </p:blipFill>
        <p:spPr>
          <a:xfrm>
            <a:off x="-1243" y="4377759"/>
            <a:ext cx="9625635" cy="2507625"/>
          </a:xfrm>
          <a:prstGeom prst="rect">
            <a:avLst/>
          </a:prstGeom>
        </p:spPr>
      </p:pic>
      <p:sp>
        <p:nvSpPr>
          <p:cNvPr id="5" name="标题 1"/>
          <p:cNvSpPr>
            <a:spLocks noGrp="1"/>
          </p:cNvSpPr>
          <p:nvPr>
            <p:ph type="title"/>
          </p:nvPr>
        </p:nvSpPr>
        <p:spPr>
          <a:xfrm>
            <a:off x="263352" y="116632"/>
            <a:ext cx="3758208" cy="887555"/>
          </a:xfrm>
        </p:spPr>
        <p:txBody>
          <a:bodyPr>
            <a:noAutofit/>
          </a:bodyPr>
          <a:lstStyle>
            <a:lvl1pPr algn="l">
              <a:defRPr sz="36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内容占位符 2"/>
          <p:cNvSpPr>
            <a:spLocks noGrp="1"/>
          </p:cNvSpPr>
          <p:nvPr>
            <p:ph idx="1"/>
          </p:nvPr>
        </p:nvSpPr>
        <p:spPr>
          <a:xfrm>
            <a:off x="263352" y="1120819"/>
            <a:ext cx="11593288" cy="5548541"/>
          </a:xfrm>
          <a:solidFill>
            <a:schemeClr val="bg1"/>
          </a:solidFill>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67323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5439" t="7328" r="-1" b="10621"/>
          <a:stretch/>
        </p:blipFill>
        <p:spPr>
          <a:xfrm>
            <a:off x="0" y="3907785"/>
            <a:ext cx="12192000" cy="2950217"/>
          </a:xfrm>
          <a:prstGeom prst="rect">
            <a:avLst/>
          </a:prstGeom>
        </p:spPr>
      </p:pic>
      <p:cxnSp>
        <p:nvCxnSpPr>
          <p:cNvPr id="4" name="直接连接符 3"/>
          <p:cNvCxnSpPr/>
          <p:nvPr userDrawn="1"/>
        </p:nvCxnSpPr>
        <p:spPr>
          <a:xfrm>
            <a:off x="11144993" y="6309639"/>
            <a:ext cx="403761"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1079677" y="5199296"/>
            <a:ext cx="403761"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9" descr="http://ch.shmu.edu.cn/sing/logo1.jpg">
            <a:extLst>
              <a:ext uri="{FF2B5EF4-FFF2-40B4-BE49-F238E27FC236}">
                <a16:creationId xmlns:a16="http://schemas.microsoft.com/office/drawing/2014/main" id="{435DDFA0-8D88-467D-9572-0C03E66341DB}"/>
              </a:ext>
            </a:extLst>
          </p:cNvPr>
          <p:cNvPicPr>
            <a:picLocks noChangeAspect="1" noChangeArrowheads="1"/>
          </p:cNvPicPr>
          <p:nvPr userDrawn="1"/>
        </p:nvPicPr>
        <p:blipFill>
          <a:blip r:embed="rId3" cstate="print"/>
          <a:srcRect l="6000" t="3111" r="3999" b="3526"/>
          <a:stretch>
            <a:fillRect/>
          </a:stretch>
        </p:blipFill>
        <p:spPr bwMode="auto">
          <a:xfrm>
            <a:off x="11098098" y="0"/>
            <a:ext cx="1077913" cy="1079500"/>
          </a:xfrm>
          <a:prstGeom prst="rect">
            <a:avLst/>
          </a:prstGeom>
          <a:noFill/>
          <a:ln w="9525">
            <a:noFill/>
            <a:miter lim="800000"/>
            <a:headEnd/>
            <a:tailEnd/>
          </a:ln>
        </p:spPr>
      </p:pic>
      <p:pic>
        <p:nvPicPr>
          <p:cNvPr id="13" name="图片 7" descr="fudan_logo.JPG">
            <a:extLst>
              <a:ext uri="{FF2B5EF4-FFF2-40B4-BE49-F238E27FC236}">
                <a16:creationId xmlns:a16="http://schemas.microsoft.com/office/drawing/2014/main" id="{47268BD9-DEB3-42B3-8C60-C5E1B69D8C08}"/>
              </a:ext>
            </a:extLst>
          </p:cNvPr>
          <p:cNvPicPr>
            <a:picLocks noChangeAspect="1"/>
          </p:cNvPicPr>
          <p:nvPr userDrawn="1"/>
        </p:nvPicPr>
        <p:blipFill>
          <a:blip r:embed="rId4" cstate="print"/>
          <a:srcRect/>
          <a:stretch>
            <a:fillRect/>
          </a:stretch>
        </p:blipFill>
        <p:spPr bwMode="auto">
          <a:xfrm>
            <a:off x="0" y="0"/>
            <a:ext cx="1123950" cy="1125538"/>
          </a:xfrm>
          <a:prstGeom prst="rect">
            <a:avLst/>
          </a:prstGeom>
          <a:noFill/>
          <a:ln w="9525">
            <a:noFill/>
            <a:miter lim="800000"/>
            <a:headEnd/>
            <a:tailEnd/>
          </a:ln>
        </p:spPr>
      </p:pic>
      <p:grpSp>
        <p:nvGrpSpPr>
          <p:cNvPr id="8" name="组合 7"/>
          <p:cNvGrpSpPr/>
          <p:nvPr userDrawn="1"/>
        </p:nvGrpSpPr>
        <p:grpSpPr>
          <a:xfrm>
            <a:off x="1" y="0"/>
            <a:ext cx="12191999" cy="6593382"/>
            <a:chOff x="-1" y="-1"/>
            <a:chExt cx="12192000" cy="6620766"/>
          </a:xfrm>
        </p:grpSpPr>
        <p:grpSp>
          <p:nvGrpSpPr>
            <p:cNvPr id="14" name="组合 13"/>
            <p:cNvGrpSpPr/>
            <p:nvPr/>
          </p:nvGrpSpPr>
          <p:grpSpPr>
            <a:xfrm>
              <a:off x="908783" y="6057558"/>
              <a:ext cx="1719265" cy="563207"/>
              <a:chOff x="3388893" y="2753160"/>
              <a:chExt cx="1719265" cy="563207"/>
            </a:xfrm>
          </p:grpSpPr>
          <p:sp>
            <p:nvSpPr>
              <p:cNvPr id="16" name="椭圆 15"/>
              <p:cNvSpPr/>
              <p:nvPr/>
            </p:nvSpPr>
            <p:spPr>
              <a:xfrm>
                <a:off x="3388893" y="3232548"/>
                <a:ext cx="1664673" cy="45719"/>
              </a:xfrm>
              <a:prstGeom prst="ellipse">
                <a:avLst/>
              </a:prstGeom>
              <a:solidFill>
                <a:schemeClr val="bg2">
                  <a:lumMod val="1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图片 16"/>
              <p:cNvPicPr>
                <a:picLocks noChangeAspect="1"/>
              </p:cNvPicPr>
              <p:nvPr/>
            </p:nvPicPr>
            <p:blipFill rotWithShape="1">
              <a:blip r:embed="rId5">
                <a:extLst>
                  <a:ext uri="{BEBA8EAE-BF5A-486C-A8C5-ECC9F3942E4B}">
                    <a14:imgProps xmlns:a14="http://schemas.microsoft.com/office/drawing/2010/main">
                      <a14:imgLayer r:embed="rId6">
                        <a14:imgEffect>
                          <a14:backgroundRemoval t="56716" b="100000" l="68603" r="97554">
                            <a14:foregroundMark x1="73700" y1="73134" x2="73700" y2="80100"/>
                            <a14:foregroundMark x1="76860" y1="73632" x2="77370" y2="83085"/>
                            <a14:foregroundMark x1="79511" y1="74627" x2="80224" y2="85572"/>
                            <a14:foregroundMark x1="82671" y1="72637" x2="83384" y2="85572"/>
                            <a14:foregroundMark x1="86239" y1="73134" x2="86239" y2="87065"/>
                            <a14:foregroundMark x1="89501" y1="73632" x2="89399" y2="82090"/>
                          </a14:backgroundRemoval>
                        </a14:imgEffect>
                      </a14:imgLayer>
                    </a14:imgProps>
                  </a:ext>
                  <a:ext uri="{28A0092B-C50C-407E-A947-70E740481C1C}">
                    <a14:useLocalDpi xmlns:a14="http://schemas.microsoft.com/office/drawing/2010/main" val="0"/>
                  </a:ext>
                </a:extLst>
              </a:blip>
              <a:srcRect l="70750" t="59908" r="7500" b="5318"/>
              <a:stretch/>
            </p:blipFill>
            <p:spPr>
              <a:xfrm flipH="1">
                <a:off x="3388893" y="2753160"/>
                <a:ext cx="1719265" cy="563207"/>
              </a:xfrm>
              <a:prstGeom prst="rect">
                <a:avLst/>
              </a:prstGeom>
              <a:ln>
                <a:noFill/>
              </a:ln>
              <a:effectLst>
                <a:outerShdw blurRad="292100" dist="139700" dir="2700000" algn="tl" rotWithShape="0">
                  <a:srgbClr val="333333">
                    <a:alpha val="65000"/>
                  </a:srgbClr>
                </a:outerShdw>
              </a:effectLst>
            </p:spPr>
          </p:pic>
        </p:grpSp>
        <p:sp>
          <p:nvSpPr>
            <p:cNvPr id="15" name="矩形 14"/>
            <p:cNvSpPr/>
            <p:nvPr/>
          </p:nvSpPr>
          <p:spPr>
            <a:xfrm flipV="1">
              <a:off x="-1" y="-1"/>
              <a:ext cx="12192000" cy="6240483"/>
            </a:xfrm>
            <a:prstGeom prst="rect">
              <a:avLst/>
            </a:prstGeom>
            <a:gradFill>
              <a:gsLst>
                <a:gs pos="0">
                  <a:schemeClr val="accent1">
                    <a:lumMod val="5000"/>
                    <a:lumOff val="95000"/>
                    <a:alpha val="1000"/>
                  </a:schemeClr>
                </a:gs>
                <a:gs pos="100000">
                  <a:schemeClr val="accent1">
                    <a:lumMod val="75000"/>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grpSp>
    </p:spTree>
    <p:extLst>
      <p:ext uri="{BB962C8B-B14F-4D97-AF65-F5344CB8AC3E}">
        <p14:creationId xmlns:p14="http://schemas.microsoft.com/office/powerpoint/2010/main" val="457797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66B7E-CA87-7F53-5F1C-F2F7C4B7DD97}"/>
              </a:ext>
            </a:extLst>
          </p:cNvPr>
          <p:cNvSpPr>
            <a:spLocks noGrp="1"/>
          </p:cNvSpPr>
          <p:nvPr>
            <p:ph type="title"/>
          </p:nvPr>
        </p:nvSpPr>
        <p:spPr>
          <a:xfrm>
            <a:off x="199836" y="18255"/>
            <a:ext cx="11992164" cy="1325563"/>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C1A7EC1-C048-19DC-522B-DEB43C5C007C}"/>
              </a:ext>
            </a:extLst>
          </p:cNvPr>
          <p:cNvSpPr>
            <a:spLocks noGrp="1"/>
          </p:cNvSpPr>
          <p:nvPr>
            <p:ph idx="1"/>
          </p:nvPr>
        </p:nvSpPr>
        <p:spPr>
          <a:xfrm>
            <a:off x="199836" y="1459407"/>
            <a:ext cx="11992164" cy="4717556"/>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D6ABAD02-3288-DEE5-5682-DA6C683E2A42}"/>
              </a:ext>
            </a:extLst>
          </p:cNvPr>
          <p:cNvSpPr>
            <a:spLocks noGrp="1"/>
          </p:cNvSpPr>
          <p:nvPr>
            <p:ph type="dt" sz="half" idx="10"/>
          </p:nvPr>
        </p:nvSpPr>
        <p:spPr/>
        <p:txBody>
          <a:bodyPr/>
          <a:lstStyle/>
          <a:p>
            <a:fld id="{61D2A8EB-78AB-4F4B-9449-AA69CDE22EEA}" type="datetime1">
              <a:rPr lang="zh-CN" altLang="en-US" smtClean="0"/>
              <a:t>2024/11/4</a:t>
            </a:fld>
            <a:endParaRPr lang="zh-CN" altLang="en-US"/>
          </a:p>
        </p:txBody>
      </p:sp>
      <p:sp>
        <p:nvSpPr>
          <p:cNvPr id="5" name="页脚占位符 4">
            <a:extLst>
              <a:ext uri="{FF2B5EF4-FFF2-40B4-BE49-F238E27FC236}">
                <a16:creationId xmlns:a16="http://schemas.microsoft.com/office/drawing/2014/main" id="{899C96E7-731A-3AC5-3E73-9D05FAFB42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A824EA-9BFE-C253-6899-6B1611567EEA}"/>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a:t>
            </a:fld>
            <a:endParaRPr lang="zh-CN" altLang="en-US"/>
          </a:p>
        </p:txBody>
      </p:sp>
      <p:sp>
        <p:nvSpPr>
          <p:cNvPr id="7" name="矩形 6">
            <a:extLst>
              <a:ext uri="{FF2B5EF4-FFF2-40B4-BE49-F238E27FC236}">
                <a16:creationId xmlns:a16="http://schemas.microsoft.com/office/drawing/2014/main" id="{D9F1FD65-B46D-1358-5F54-F6620F3BEF70}"/>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7998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51195-AA2D-CA5E-F136-E57FC8E9466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8BF34A-9590-E831-4486-F3D1496CE2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EB4F189-8163-E44A-74CB-9D3A08472629}"/>
              </a:ext>
            </a:extLst>
          </p:cNvPr>
          <p:cNvSpPr>
            <a:spLocks noGrp="1"/>
          </p:cNvSpPr>
          <p:nvPr>
            <p:ph type="dt" sz="half" idx="10"/>
          </p:nvPr>
        </p:nvSpPr>
        <p:spPr/>
        <p:txBody>
          <a:bodyPr/>
          <a:lstStyle/>
          <a:p>
            <a:fld id="{189E5FE9-D298-4EBE-B633-1B378F4A8E53}" type="datetime1">
              <a:rPr lang="zh-CN" altLang="en-US" smtClean="0"/>
              <a:t>2024/11/4</a:t>
            </a:fld>
            <a:endParaRPr lang="zh-CN" altLang="en-US"/>
          </a:p>
        </p:txBody>
      </p:sp>
      <p:sp>
        <p:nvSpPr>
          <p:cNvPr id="5" name="页脚占位符 4">
            <a:extLst>
              <a:ext uri="{FF2B5EF4-FFF2-40B4-BE49-F238E27FC236}">
                <a16:creationId xmlns:a16="http://schemas.microsoft.com/office/drawing/2014/main" id="{AE86012B-1723-DAA1-C030-78E5C1C4C4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282DE4-9F91-631B-CAC4-B86F17CF9D6A}"/>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1164300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7FFE5-4885-C79E-1394-8324B23732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835685-049E-52CE-2351-8D269B455C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ADEF08B-AAEC-7DAA-7D43-1A2DDCD2AA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B1E6A95-4190-846C-E945-DF2FB733C091}"/>
              </a:ext>
            </a:extLst>
          </p:cNvPr>
          <p:cNvSpPr>
            <a:spLocks noGrp="1"/>
          </p:cNvSpPr>
          <p:nvPr>
            <p:ph type="dt" sz="half" idx="10"/>
          </p:nvPr>
        </p:nvSpPr>
        <p:spPr/>
        <p:txBody>
          <a:bodyPr/>
          <a:lstStyle/>
          <a:p>
            <a:fld id="{FD97EE4D-9799-420E-9E1A-117123DB808F}" type="datetime1">
              <a:rPr lang="zh-CN" altLang="en-US" smtClean="0"/>
              <a:t>2024/11/4</a:t>
            </a:fld>
            <a:endParaRPr lang="zh-CN" altLang="en-US"/>
          </a:p>
        </p:txBody>
      </p:sp>
      <p:sp>
        <p:nvSpPr>
          <p:cNvPr id="6" name="页脚占位符 5">
            <a:extLst>
              <a:ext uri="{FF2B5EF4-FFF2-40B4-BE49-F238E27FC236}">
                <a16:creationId xmlns:a16="http://schemas.microsoft.com/office/drawing/2014/main" id="{7BF2E45A-CF7C-486A-3844-5DC7EEB410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166D98-85AA-B71C-0433-9D1F1728D09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8" name="矩形 7">
            <a:extLst>
              <a:ext uri="{FF2B5EF4-FFF2-40B4-BE49-F238E27FC236}">
                <a16:creationId xmlns:a16="http://schemas.microsoft.com/office/drawing/2014/main" id="{C9AC2936-E678-809D-9B6A-A5D29D32C634}"/>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904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0DB819-8F99-AD32-09FC-923C8B12CDF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D4C529-909A-4B20-CBEA-E5CB823B98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E612F3-8A50-82C0-C7C7-E90A9FEC6D0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2E1508-EFC6-B0CC-9929-C06D382724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00A25A5-DD7F-7987-0B0E-CFFEDD9B75F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8AA22F4-9E8A-5AFA-F730-611151DE9A5C}"/>
              </a:ext>
            </a:extLst>
          </p:cNvPr>
          <p:cNvSpPr>
            <a:spLocks noGrp="1"/>
          </p:cNvSpPr>
          <p:nvPr>
            <p:ph type="dt" sz="half" idx="10"/>
          </p:nvPr>
        </p:nvSpPr>
        <p:spPr/>
        <p:txBody>
          <a:bodyPr/>
          <a:lstStyle/>
          <a:p>
            <a:fld id="{E0A311C3-EA5C-4CA3-A6E3-409150DEFCCD}" type="datetime1">
              <a:rPr lang="zh-CN" altLang="en-US" smtClean="0"/>
              <a:t>2024/11/4</a:t>
            </a:fld>
            <a:endParaRPr lang="zh-CN" altLang="en-US"/>
          </a:p>
        </p:txBody>
      </p:sp>
      <p:sp>
        <p:nvSpPr>
          <p:cNvPr id="8" name="页脚占位符 7">
            <a:extLst>
              <a:ext uri="{FF2B5EF4-FFF2-40B4-BE49-F238E27FC236}">
                <a16:creationId xmlns:a16="http://schemas.microsoft.com/office/drawing/2014/main" id="{83E22F8B-75FA-3D1B-6746-50A6CEF43F9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D4C0843-F17A-C4DD-8A8C-E82290FA6923}"/>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10" name="矩形 9">
            <a:extLst>
              <a:ext uri="{FF2B5EF4-FFF2-40B4-BE49-F238E27FC236}">
                <a16:creationId xmlns:a16="http://schemas.microsoft.com/office/drawing/2014/main" id="{FA1B41F4-6BF1-9430-09AF-8C9F47A27EB4}"/>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242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ABA1B-C252-AA97-D3EE-FB714FEE49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03029DF-C530-2A15-1101-7584E22BB156}"/>
              </a:ext>
            </a:extLst>
          </p:cNvPr>
          <p:cNvSpPr>
            <a:spLocks noGrp="1"/>
          </p:cNvSpPr>
          <p:nvPr>
            <p:ph type="dt" sz="half" idx="10"/>
          </p:nvPr>
        </p:nvSpPr>
        <p:spPr/>
        <p:txBody>
          <a:bodyPr/>
          <a:lstStyle/>
          <a:p>
            <a:fld id="{0EB1EF2A-91B6-455D-B575-92E0CBC2BE93}" type="datetime1">
              <a:rPr lang="zh-CN" altLang="en-US" smtClean="0"/>
              <a:t>2024/11/4</a:t>
            </a:fld>
            <a:endParaRPr lang="zh-CN" altLang="en-US"/>
          </a:p>
        </p:txBody>
      </p:sp>
      <p:sp>
        <p:nvSpPr>
          <p:cNvPr id="4" name="页脚占位符 3">
            <a:extLst>
              <a:ext uri="{FF2B5EF4-FFF2-40B4-BE49-F238E27FC236}">
                <a16:creationId xmlns:a16="http://schemas.microsoft.com/office/drawing/2014/main" id="{45B987B6-7D06-65B3-2D8F-CA965E12F19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1E3FAD5-1286-31E6-CC5C-E0DC4570FBB9}"/>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6" name="矩形 5">
            <a:extLst>
              <a:ext uri="{FF2B5EF4-FFF2-40B4-BE49-F238E27FC236}">
                <a16:creationId xmlns:a16="http://schemas.microsoft.com/office/drawing/2014/main" id="{03B1AD0F-6B4A-A394-8BA9-B089CB3D4C4C}"/>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612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3A7D5AC-E088-FDB1-84C2-F560783F94E5}"/>
              </a:ext>
            </a:extLst>
          </p:cNvPr>
          <p:cNvSpPr>
            <a:spLocks noGrp="1"/>
          </p:cNvSpPr>
          <p:nvPr>
            <p:ph type="dt" sz="half" idx="10"/>
          </p:nvPr>
        </p:nvSpPr>
        <p:spPr/>
        <p:txBody>
          <a:bodyPr/>
          <a:lstStyle/>
          <a:p>
            <a:fld id="{61344223-C6F8-4685-B807-4B503D8CC93C}" type="datetime1">
              <a:rPr lang="zh-CN" altLang="en-US" smtClean="0"/>
              <a:t>2024/11/4</a:t>
            </a:fld>
            <a:endParaRPr lang="zh-CN" altLang="en-US"/>
          </a:p>
        </p:txBody>
      </p:sp>
      <p:sp>
        <p:nvSpPr>
          <p:cNvPr id="3" name="页脚占位符 2">
            <a:extLst>
              <a:ext uri="{FF2B5EF4-FFF2-40B4-BE49-F238E27FC236}">
                <a16:creationId xmlns:a16="http://schemas.microsoft.com/office/drawing/2014/main" id="{70DE023C-69F1-432D-4526-BA11AB7E8CA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3B7E4BE-D5A2-314C-4EC8-C0A6A6F4B506}"/>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5" name="矩形 4">
            <a:extLst>
              <a:ext uri="{FF2B5EF4-FFF2-40B4-BE49-F238E27FC236}">
                <a16:creationId xmlns:a16="http://schemas.microsoft.com/office/drawing/2014/main" id="{A9232D81-039B-0DD9-545B-A71E58607454}"/>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7638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5939C-0121-A010-4765-36894158319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793146-EFB2-B3A2-3AAA-530A334F74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0456676-D678-5371-ED91-9313456CC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6639EED-B781-E0D6-FB66-3A57CC7A8685}"/>
              </a:ext>
            </a:extLst>
          </p:cNvPr>
          <p:cNvSpPr>
            <a:spLocks noGrp="1"/>
          </p:cNvSpPr>
          <p:nvPr>
            <p:ph type="dt" sz="half" idx="10"/>
          </p:nvPr>
        </p:nvSpPr>
        <p:spPr/>
        <p:txBody>
          <a:bodyPr/>
          <a:lstStyle/>
          <a:p>
            <a:fld id="{A44A4FE2-BB4E-4F2B-855F-FC2ECB513828}" type="datetime1">
              <a:rPr lang="zh-CN" altLang="en-US" smtClean="0"/>
              <a:t>2024/11/4</a:t>
            </a:fld>
            <a:endParaRPr lang="zh-CN" altLang="en-US"/>
          </a:p>
        </p:txBody>
      </p:sp>
      <p:sp>
        <p:nvSpPr>
          <p:cNvPr id="6" name="页脚占位符 5">
            <a:extLst>
              <a:ext uri="{FF2B5EF4-FFF2-40B4-BE49-F238E27FC236}">
                <a16:creationId xmlns:a16="http://schemas.microsoft.com/office/drawing/2014/main" id="{6A896686-4B37-AB33-E80B-73D11E3542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17541F-768E-E3D4-D557-A2835AF8577C}"/>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8" name="矩形 7">
            <a:extLst>
              <a:ext uri="{FF2B5EF4-FFF2-40B4-BE49-F238E27FC236}">
                <a16:creationId xmlns:a16="http://schemas.microsoft.com/office/drawing/2014/main" id="{108A7E3A-DCC2-E66A-596B-B48F0E1B9F7C}"/>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071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2EF73-CB8F-3154-1FD8-923098B9E2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00D9FF0-4157-47C1-1836-CDB2350F3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E26B1C4-381E-E03A-315F-AACB8CFBB5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5C934F-A906-11F1-1293-3A3A60DAF1A2}"/>
              </a:ext>
            </a:extLst>
          </p:cNvPr>
          <p:cNvSpPr>
            <a:spLocks noGrp="1"/>
          </p:cNvSpPr>
          <p:nvPr>
            <p:ph type="dt" sz="half" idx="10"/>
          </p:nvPr>
        </p:nvSpPr>
        <p:spPr/>
        <p:txBody>
          <a:bodyPr/>
          <a:lstStyle/>
          <a:p>
            <a:fld id="{3A5FA234-8006-403B-A02C-79DFD1FA5ECE}" type="datetime1">
              <a:rPr lang="zh-CN" altLang="en-US" smtClean="0"/>
              <a:t>2024/11/4</a:t>
            </a:fld>
            <a:endParaRPr lang="zh-CN" altLang="en-US"/>
          </a:p>
        </p:txBody>
      </p:sp>
      <p:sp>
        <p:nvSpPr>
          <p:cNvPr id="6" name="页脚占位符 5">
            <a:extLst>
              <a:ext uri="{FF2B5EF4-FFF2-40B4-BE49-F238E27FC236}">
                <a16:creationId xmlns:a16="http://schemas.microsoft.com/office/drawing/2014/main" id="{CAD80BB8-1809-F0AD-A6A5-8CB370CEB0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B361EE-D93D-ABE4-34DF-D9B7E7C3CF9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3654831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6AE2E3-A22B-2B0F-850D-F5F0F592F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F899501-BFA5-C72C-6ED6-44421BF626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750D65-12F8-86B7-3034-EB712CB83A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941DAE55-A64E-4F91-AED0-8ADB6A0B205E}" type="datetime1">
              <a:rPr lang="zh-CN" altLang="en-US" smtClean="0"/>
              <a:t>2024/11/4</a:t>
            </a:fld>
            <a:endParaRPr lang="zh-CN" altLang="en-US"/>
          </a:p>
        </p:txBody>
      </p:sp>
      <p:sp>
        <p:nvSpPr>
          <p:cNvPr id="5" name="页脚占位符 4">
            <a:extLst>
              <a:ext uri="{FF2B5EF4-FFF2-40B4-BE49-F238E27FC236}">
                <a16:creationId xmlns:a16="http://schemas.microsoft.com/office/drawing/2014/main" id="{713879E4-57CE-4EE5-191B-AB799EFB8A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a:extLst>
              <a:ext uri="{FF2B5EF4-FFF2-40B4-BE49-F238E27FC236}">
                <a16:creationId xmlns:a16="http://schemas.microsoft.com/office/drawing/2014/main" id="{95679D44-173D-BED6-80E4-7B62EFE691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F849393-7876-44FF-8BC7-6C3A91957E85}" type="slidenum">
              <a:rPr lang="zh-CN" altLang="en-US" smtClean="0"/>
              <a:pPr/>
              <a:t>‹#›</a:t>
            </a:fld>
            <a:endParaRPr lang="zh-CN" altLang="en-US"/>
          </a:p>
        </p:txBody>
      </p:sp>
    </p:spTree>
    <p:extLst>
      <p:ext uri="{BB962C8B-B14F-4D97-AF65-F5344CB8AC3E}">
        <p14:creationId xmlns:p14="http://schemas.microsoft.com/office/powerpoint/2010/main" val="19549525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atijalab.org/seurat/" TargetMode="External"/><Relationship Id="rId3" Type="http://schemas.openxmlformats.org/officeDocument/2006/relationships/image" Target="../media/image6.tmp"/><Relationship Id="rId7" Type="http://schemas.openxmlformats.org/officeDocument/2006/relationships/hyperlink" Target="https://scanpy.readthedocs.io/en/stab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c-best-practices.org/preamble.html" TargetMode="External"/><Relationship Id="rId5" Type="http://schemas.openxmlformats.org/officeDocument/2006/relationships/hyperlink" Target="https://bioconductor.org/packages/release/bioc/html/edgeR.html" TargetMode="External"/><Relationship Id="rId4" Type="http://schemas.openxmlformats.org/officeDocument/2006/relationships/hyperlink" Target="https://www.bioconductor.org/packages/release/bioc/vignettes/DESeq2/inst/doc/DESeq2.html" TargetMode="External"/><Relationship Id="rId9" Type="http://schemas.openxmlformats.org/officeDocument/2006/relationships/hyperlink" Target="https://macs3-project.github.io/MAC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tmp"/><Relationship Id="rId5" Type="http://schemas.openxmlformats.org/officeDocument/2006/relationships/image" Target="../media/image23.tm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tmp"/><Relationship Id="rId5" Type="http://schemas.openxmlformats.org/officeDocument/2006/relationships/image" Target="../media/image28.tmp"/><Relationship Id="rId4" Type="http://schemas.openxmlformats.org/officeDocument/2006/relationships/hyperlink" Target="https://doi.org/10.1038/s41580-022-00549-9"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2.tmp"/><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tmp"/><Relationship Id="rId4" Type="http://schemas.openxmlformats.org/officeDocument/2006/relationships/image" Target="../media/image38.tmp"/></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tmp"/></Relationships>
</file>

<file path=ppt/slides/_rels/slide26.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jpeg"/><Relationship Id="rId7" Type="http://schemas.openxmlformats.org/officeDocument/2006/relationships/image" Target="../media/image58.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eg"/><Relationship Id="rId4" Type="http://schemas.openxmlformats.org/officeDocument/2006/relationships/image" Target="../media/image55.png"/><Relationship Id="rId9" Type="http://schemas.openxmlformats.org/officeDocument/2006/relationships/image" Target="../media/image60.jp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panglaodb.se/"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6.tmp"/><Relationship Id="rId4" Type="http://schemas.openxmlformats.org/officeDocument/2006/relationships/image" Target="../media/image75.tmp"/></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6.tmp"/></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2" Type="http://schemas.openxmlformats.org/officeDocument/2006/relationships/image" Target="../media/image97.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image" Target="../media/image101.tmp"/><Relationship Id="rId1" Type="http://schemas.openxmlformats.org/officeDocument/2006/relationships/slideLayout" Target="../slideLayouts/slideLayout7.xml"/><Relationship Id="rId6" Type="http://schemas.openxmlformats.org/officeDocument/2006/relationships/image" Target="../media/image105.tmp"/><Relationship Id="rId5" Type="http://schemas.openxmlformats.org/officeDocument/2006/relationships/image" Target="../media/image104.png"/><Relationship Id="rId4" Type="http://schemas.openxmlformats.org/officeDocument/2006/relationships/image" Target="../media/image103.tmp"/></Relationships>
</file>

<file path=ppt/slides/_rels/slide57.xml.rels><?xml version="1.0" encoding="UTF-8" standalone="yes"?>
<Relationships xmlns="http://schemas.openxmlformats.org/package/2006/relationships"><Relationship Id="rId3" Type="http://schemas.openxmlformats.org/officeDocument/2006/relationships/image" Target="../media/image106.tmp"/><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08.tmp"/><Relationship Id="rId4" Type="http://schemas.openxmlformats.org/officeDocument/2006/relationships/image" Target="../media/image107.tmp"/></Relationships>
</file>

<file path=ppt/slides/_rels/slide58.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0.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tmp"/><Relationship Id="rId5" Type="http://schemas.openxmlformats.org/officeDocument/2006/relationships/image" Target="../media/image10.tmp"/><Relationship Id="rId4" Type="http://schemas.openxmlformats.org/officeDocument/2006/relationships/image" Target="../media/image9.tmp"/></Relationships>
</file>

<file path=ppt/slides/_rels/slide60.xml.rels><?xml version="1.0" encoding="UTF-8" standalone="yes"?>
<Relationships xmlns="http://schemas.openxmlformats.org/package/2006/relationships"><Relationship Id="rId3" Type="http://schemas.openxmlformats.org/officeDocument/2006/relationships/image" Target="../media/image112.tmp"/><Relationship Id="rId7" Type="http://schemas.openxmlformats.org/officeDocument/2006/relationships/image" Target="../media/image116.tmp"/><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tmp"/><Relationship Id="rId4" Type="http://schemas.openxmlformats.org/officeDocument/2006/relationships/image" Target="../media/image113.tmp"/></Relationships>
</file>

<file path=ppt/slides/_rels/slide61.xml.rels><?xml version="1.0" encoding="UTF-8" standalone="yes"?>
<Relationships xmlns="http://schemas.openxmlformats.org/package/2006/relationships"><Relationship Id="rId3" Type="http://schemas.openxmlformats.org/officeDocument/2006/relationships/hyperlink" Target="https://genomebiology.biomedcentral.com/articles/10.1186/gb-2010-11-10-r106" TargetMode="External"/><Relationship Id="rId7" Type="http://schemas.openxmlformats.org/officeDocument/2006/relationships/image" Target="../media/image119.tmp"/><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18.tmp"/><Relationship Id="rId5" Type="http://schemas.openxmlformats.org/officeDocument/2006/relationships/image" Target="../media/image117.tmp"/><Relationship Id="rId4" Type="http://schemas.openxmlformats.org/officeDocument/2006/relationships/hyperlink" Target="https://genomebiology.biomedcentral.com/articles/10.1186/gb-2010-11-3-r25"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i.org/10.1038/nmeth.4197"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3.tmp"/><Relationship Id="rId5" Type="http://schemas.openxmlformats.org/officeDocument/2006/relationships/image" Target="../media/image122.tmp"/><Relationship Id="rId4" Type="http://schemas.openxmlformats.org/officeDocument/2006/relationships/hyperlink" Target="https://hbctraining.github.io/Intro-to-rnaseq-hpc-salmon-flipped/lessons/08_quasi_alignment_salmon.html"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image" Target="../media/image128.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image" Target="../media/image134.tmp"/><Relationship Id="rId3" Type="http://schemas.openxmlformats.org/officeDocument/2006/relationships/image" Target="../media/image130.tmp"/><Relationship Id="rId7" Type="http://schemas.openxmlformats.org/officeDocument/2006/relationships/image" Target="../media/image133.tmp"/><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9.tmp"/><Relationship Id="rId5" Type="http://schemas.openxmlformats.org/officeDocument/2006/relationships/image" Target="../media/image132.tmp"/><Relationship Id="rId4" Type="http://schemas.openxmlformats.org/officeDocument/2006/relationships/image" Target="../media/image131.tmp"/></Relationships>
</file>

<file path=ppt/slides/_rels/slide71.xml.rels><?xml version="1.0" encoding="UTF-8" standalone="yes"?>
<Relationships xmlns="http://schemas.openxmlformats.org/package/2006/relationships"><Relationship Id="rId8" Type="http://schemas.openxmlformats.org/officeDocument/2006/relationships/image" Target="../media/image139.tmp"/><Relationship Id="rId3" Type="http://schemas.openxmlformats.org/officeDocument/2006/relationships/image" Target="../media/image129.tmp"/><Relationship Id="rId7" Type="http://schemas.openxmlformats.org/officeDocument/2006/relationships/image" Target="../media/image138.tmp"/><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37.tmp"/><Relationship Id="rId5" Type="http://schemas.openxmlformats.org/officeDocument/2006/relationships/image" Target="../media/image136.tmp"/><Relationship Id="rId4" Type="http://schemas.openxmlformats.org/officeDocument/2006/relationships/image" Target="../media/image135.tmp"/></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image" Target="../media/image1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D5A87-893B-A4EA-454C-DE9F30DED31C}"/>
              </a:ext>
            </a:extLst>
          </p:cNvPr>
          <p:cNvSpPr>
            <a:spLocks noGrp="1"/>
          </p:cNvSpPr>
          <p:nvPr>
            <p:ph type="title"/>
          </p:nvPr>
        </p:nvSpPr>
        <p:spPr>
          <a:xfrm>
            <a:off x="199836" y="18256"/>
            <a:ext cx="11992164" cy="920640"/>
          </a:xfrm>
        </p:spPr>
        <p:txBody>
          <a:bodyPr/>
          <a:lstStyle/>
          <a:p>
            <a:r>
              <a:rPr lang="zh-CN" altLang="en-US" b="1" dirty="0"/>
              <a:t>课程大纲</a:t>
            </a:r>
          </a:p>
        </p:txBody>
      </p:sp>
      <p:sp>
        <p:nvSpPr>
          <p:cNvPr id="3" name="内容占位符 2">
            <a:extLst>
              <a:ext uri="{FF2B5EF4-FFF2-40B4-BE49-F238E27FC236}">
                <a16:creationId xmlns:a16="http://schemas.microsoft.com/office/drawing/2014/main" id="{A8EE93BD-16C0-D0B9-8177-4C618F35D0ED}"/>
              </a:ext>
            </a:extLst>
          </p:cNvPr>
          <p:cNvSpPr>
            <a:spLocks noGrp="1"/>
          </p:cNvSpPr>
          <p:nvPr>
            <p:ph idx="1"/>
          </p:nvPr>
        </p:nvSpPr>
        <p:spPr>
          <a:xfrm>
            <a:off x="199836" y="958035"/>
            <a:ext cx="6485578" cy="5533599"/>
          </a:xfrm>
        </p:spPr>
        <p:txBody>
          <a:bodyPr>
            <a:normAutofit fontScale="62500" lnSpcReduction="20000"/>
          </a:bodyPr>
          <a:lstStyle/>
          <a:p>
            <a:pPr>
              <a:lnSpc>
                <a:spcPct val="120000"/>
              </a:lnSpc>
              <a:spcBef>
                <a:spcPts val="600"/>
              </a:spcBef>
            </a:pPr>
            <a:r>
              <a:rPr lang="zh-CN" altLang="en-US" b="1" dirty="0"/>
              <a:t>第一周：基因转录调控的基本概念原理和多组学技术</a:t>
            </a:r>
            <a:endParaRPr lang="en-US" altLang="zh-CN" b="1" dirty="0"/>
          </a:p>
          <a:p>
            <a:pPr lvl="1">
              <a:lnSpc>
                <a:spcPct val="120000"/>
              </a:lnSpc>
              <a:spcBef>
                <a:spcPts val="600"/>
              </a:spcBef>
            </a:pPr>
            <a:r>
              <a:rPr lang="zh-CN" altLang="en-US" dirty="0"/>
              <a:t>第一节：基因转录调控的基本概念原理</a:t>
            </a:r>
            <a:endParaRPr lang="en-US" altLang="zh-CN" dirty="0"/>
          </a:p>
          <a:p>
            <a:pPr lvl="1">
              <a:lnSpc>
                <a:spcPct val="120000"/>
              </a:lnSpc>
              <a:spcBef>
                <a:spcPts val="600"/>
              </a:spcBef>
            </a:pPr>
            <a:r>
              <a:rPr lang="zh-CN" altLang="en-US" dirty="0"/>
              <a:t>第二节：基因转录调控的多组学技术原理</a:t>
            </a:r>
            <a:endParaRPr lang="en-US" altLang="zh-CN" dirty="0"/>
          </a:p>
          <a:p>
            <a:pPr lvl="1">
              <a:lnSpc>
                <a:spcPct val="120000"/>
              </a:lnSpc>
              <a:spcBef>
                <a:spcPts val="600"/>
              </a:spcBef>
            </a:pPr>
            <a:r>
              <a:rPr lang="zh-CN" altLang="en-US" dirty="0"/>
              <a:t>第三节：转录组学数据分析原理和软件介绍</a:t>
            </a:r>
            <a:endParaRPr lang="en-US" altLang="zh-CN" dirty="0"/>
          </a:p>
          <a:p>
            <a:pPr lvl="1">
              <a:lnSpc>
                <a:spcPct val="120000"/>
              </a:lnSpc>
              <a:spcBef>
                <a:spcPts val="600"/>
              </a:spcBef>
            </a:pPr>
            <a:r>
              <a:rPr lang="zh-CN" altLang="en-US" dirty="0"/>
              <a:t>课后作业：本地安装</a:t>
            </a:r>
            <a:r>
              <a:rPr lang="en-US" altLang="zh-CN" dirty="0"/>
              <a:t>R</a:t>
            </a:r>
            <a:r>
              <a:rPr lang="zh-CN" altLang="en-US" dirty="0"/>
              <a:t>并学习</a:t>
            </a:r>
            <a:r>
              <a:rPr lang="en-US" altLang="zh-CN" dirty="0"/>
              <a:t>R</a:t>
            </a:r>
            <a:r>
              <a:rPr lang="zh-CN" altLang="en-US" dirty="0"/>
              <a:t>的基本操作</a:t>
            </a:r>
            <a:endParaRPr lang="en-US" altLang="zh-CN" dirty="0"/>
          </a:p>
          <a:p>
            <a:pPr>
              <a:lnSpc>
                <a:spcPct val="120000"/>
              </a:lnSpc>
              <a:spcBef>
                <a:spcPts val="600"/>
              </a:spcBef>
            </a:pPr>
            <a:r>
              <a:rPr lang="zh-CN" altLang="en-US" b="1" dirty="0"/>
              <a:t>第二周：基因转录调控的数据分析原理和应用软件</a:t>
            </a:r>
            <a:endParaRPr lang="en-US" altLang="zh-CN" b="1" dirty="0"/>
          </a:p>
          <a:p>
            <a:pPr lvl="1">
              <a:lnSpc>
                <a:spcPct val="120000"/>
              </a:lnSpc>
              <a:spcBef>
                <a:spcPts val="600"/>
              </a:spcBef>
            </a:pPr>
            <a:r>
              <a:rPr lang="zh-CN" altLang="en-US" dirty="0"/>
              <a:t>第一节：表观组学数据分析原理和软件介绍</a:t>
            </a:r>
            <a:endParaRPr lang="en-US" altLang="zh-CN" dirty="0"/>
          </a:p>
          <a:p>
            <a:pPr lvl="1">
              <a:lnSpc>
                <a:spcPct val="120000"/>
              </a:lnSpc>
              <a:spcBef>
                <a:spcPts val="600"/>
              </a:spcBef>
            </a:pPr>
            <a:r>
              <a:rPr lang="zh-CN" altLang="en-US" dirty="0"/>
              <a:t>第二、三节：单细胞数据分析原理和软件介绍</a:t>
            </a:r>
            <a:endParaRPr lang="en-US" altLang="zh-CN" dirty="0"/>
          </a:p>
          <a:p>
            <a:pPr lvl="1">
              <a:lnSpc>
                <a:spcPct val="120000"/>
              </a:lnSpc>
              <a:spcBef>
                <a:spcPts val="600"/>
              </a:spcBef>
            </a:pPr>
            <a:r>
              <a:rPr lang="zh-CN" altLang="en-US" dirty="0"/>
              <a:t>课后作业：本地安装</a:t>
            </a:r>
            <a:r>
              <a:rPr lang="en-US" altLang="zh-CN" dirty="0"/>
              <a:t>R</a:t>
            </a:r>
            <a:r>
              <a:rPr lang="zh-CN" altLang="en-US" dirty="0"/>
              <a:t>包</a:t>
            </a:r>
            <a:r>
              <a:rPr lang="en-US" altLang="zh-CN" dirty="0"/>
              <a:t>(Deseq2/Seurat)</a:t>
            </a:r>
          </a:p>
          <a:p>
            <a:pPr>
              <a:lnSpc>
                <a:spcPct val="120000"/>
              </a:lnSpc>
              <a:spcBef>
                <a:spcPts val="600"/>
              </a:spcBef>
            </a:pPr>
            <a:r>
              <a:rPr lang="zh-CN" altLang="en-US" b="1" dirty="0"/>
              <a:t>第三周：基因转录调控的分析案例和公共数据库资源</a:t>
            </a:r>
            <a:endParaRPr lang="en-US" altLang="zh-CN" b="1" dirty="0"/>
          </a:p>
          <a:p>
            <a:pPr lvl="1">
              <a:lnSpc>
                <a:spcPct val="120000"/>
              </a:lnSpc>
              <a:spcBef>
                <a:spcPts val="600"/>
              </a:spcBef>
            </a:pPr>
            <a:r>
              <a:rPr lang="zh-CN" altLang="en-US" sz="2400" dirty="0"/>
              <a:t>第一节：转录组学分析案例和公共数据库资源</a:t>
            </a:r>
            <a:endParaRPr lang="en-US" altLang="zh-CN" sz="2400" dirty="0"/>
          </a:p>
          <a:p>
            <a:pPr lvl="1">
              <a:lnSpc>
                <a:spcPct val="120000"/>
              </a:lnSpc>
              <a:spcBef>
                <a:spcPts val="600"/>
              </a:spcBef>
            </a:pPr>
            <a:r>
              <a:rPr lang="zh-CN" altLang="en-US" sz="2400" dirty="0"/>
              <a:t>第二节：表观组学分析案例和公共数据库资源</a:t>
            </a:r>
            <a:endParaRPr lang="en-US" altLang="zh-CN" sz="2400" dirty="0"/>
          </a:p>
          <a:p>
            <a:pPr lvl="1">
              <a:lnSpc>
                <a:spcPct val="120000"/>
              </a:lnSpc>
              <a:spcBef>
                <a:spcPts val="600"/>
              </a:spcBef>
            </a:pPr>
            <a:r>
              <a:rPr lang="zh-CN" altLang="en-US" sz="2400" dirty="0"/>
              <a:t>第三节：单细胞多组学分析案例和公共数据库资源</a:t>
            </a:r>
            <a:endParaRPr lang="en-US" altLang="zh-CN" sz="2400" dirty="0"/>
          </a:p>
          <a:p>
            <a:pPr lvl="1">
              <a:lnSpc>
                <a:spcPct val="120000"/>
              </a:lnSpc>
              <a:spcBef>
                <a:spcPts val="600"/>
              </a:spcBef>
            </a:pPr>
            <a:r>
              <a:rPr lang="zh-CN" altLang="en-US" sz="2400" dirty="0"/>
              <a:t>课后作业</a:t>
            </a:r>
            <a:r>
              <a:rPr lang="zh-CN" altLang="en-US" dirty="0"/>
              <a:t>：本地实践</a:t>
            </a:r>
            <a:r>
              <a:rPr lang="en-US" altLang="zh-CN" dirty="0"/>
              <a:t>R</a:t>
            </a:r>
            <a:r>
              <a:rPr lang="zh-CN" altLang="en-US" dirty="0"/>
              <a:t>包</a:t>
            </a:r>
            <a:r>
              <a:rPr lang="en-US" altLang="zh-CN" dirty="0"/>
              <a:t>demo</a:t>
            </a:r>
            <a:r>
              <a:rPr lang="zh-CN" altLang="en-US" dirty="0"/>
              <a:t>流程</a:t>
            </a:r>
            <a:endParaRPr lang="en-US" altLang="zh-CN" dirty="0"/>
          </a:p>
          <a:p>
            <a:pPr>
              <a:lnSpc>
                <a:spcPct val="120000"/>
              </a:lnSpc>
              <a:spcBef>
                <a:spcPts val="600"/>
              </a:spcBef>
            </a:pPr>
            <a:r>
              <a:rPr lang="zh-CN" altLang="en-US" b="1"/>
              <a:t>基因</a:t>
            </a:r>
            <a:r>
              <a:rPr lang="zh-CN" altLang="en-US" b="1" dirty="0"/>
              <a:t>转录调控的实践操作和课程作业</a:t>
            </a:r>
            <a:endParaRPr lang="en-US" altLang="zh-CN" b="1" dirty="0"/>
          </a:p>
          <a:p>
            <a:pPr lvl="1">
              <a:lnSpc>
                <a:spcPct val="120000"/>
              </a:lnSpc>
              <a:spcBef>
                <a:spcPts val="600"/>
              </a:spcBef>
            </a:pPr>
            <a:r>
              <a:rPr lang="zh-CN" altLang="en-US" dirty="0"/>
              <a:t>案例一：</a:t>
            </a:r>
            <a:r>
              <a:rPr lang="en-US" altLang="zh-CN" dirty="0"/>
              <a:t>RNASeq</a:t>
            </a:r>
            <a:r>
              <a:rPr lang="zh-CN" altLang="en-US" dirty="0"/>
              <a:t>分析</a:t>
            </a:r>
            <a:endParaRPr lang="en-US" altLang="zh-CN" dirty="0"/>
          </a:p>
          <a:p>
            <a:pPr lvl="1">
              <a:lnSpc>
                <a:spcPct val="120000"/>
              </a:lnSpc>
              <a:spcBef>
                <a:spcPts val="600"/>
              </a:spcBef>
            </a:pPr>
            <a:r>
              <a:rPr lang="zh-CN" altLang="en-US" dirty="0"/>
              <a:t>案例二：单细胞</a:t>
            </a:r>
            <a:r>
              <a:rPr lang="en-US" altLang="zh-CN" dirty="0"/>
              <a:t>RNASeq</a:t>
            </a:r>
            <a:r>
              <a:rPr lang="zh-CN" altLang="en-US" dirty="0"/>
              <a:t>分析</a:t>
            </a:r>
            <a:endParaRPr lang="en-US" altLang="zh-CN" dirty="0"/>
          </a:p>
          <a:p>
            <a:pPr lvl="1">
              <a:lnSpc>
                <a:spcPct val="120000"/>
              </a:lnSpc>
              <a:spcBef>
                <a:spcPts val="600"/>
              </a:spcBef>
            </a:pPr>
            <a:endParaRPr lang="en-US" altLang="zh-CN" dirty="0"/>
          </a:p>
        </p:txBody>
      </p:sp>
      <p:sp>
        <p:nvSpPr>
          <p:cNvPr id="5" name="灯片编号占位符 4">
            <a:extLst>
              <a:ext uri="{FF2B5EF4-FFF2-40B4-BE49-F238E27FC236}">
                <a16:creationId xmlns:a16="http://schemas.microsoft.com/office/drawing/2014/main" id="{6B7B2F89-CFFA-6E68-AAB9-2E5B2BE3BC53}"/>
              </a:ext>
            </a:extLst>
          </p:cNvPr>
          <p:cNvSpPr>
            <a:spLocks noGrp="1"/>
          </p:cNvSpPr>
          <p:nvPr>
            <p:ph type="sldNum" sz="quarter" idx="12"/>
          </p:nvPr>
        </p:nvSpPr>
        <p:spPr/>
        <p:txBody>
          <a:bodyPr/>
          <a:lstStyle/>
          <a:p>
            <a:fld id="{DF849393-7876-44FF-8BC7-6C3A91957E85}" type="slidenum">
              <a:rPr lang="zh-CN" altLang="en-US" smtClean="0"/>
              <a:t>1</a:t>
            </a:fld>
            <a:endParaRPr lang="zh-CN" altLang="en-US"/>
          </a:p>
        </p:txBody>
      </p:sp>
      <p:cxnSp>
        <p:nvCxnSpPr>
          <p:cNvPr id="9" name="直接连接符 8">
            <a:extLst>
              <a:ext uri="{FF2B5EF4-FFF2-40B4-BE49-F238E27FC236}">
                <a16:creationId xmlns:a16="http://schemas.microsoft.com/office/drawing/2014/main" id="{6D48A2D4-AD53-FD00-6C0B-4021CDFC2EA4}"/>
              </a:ext>
            </a:extLst>
          </p:cNvPr>
          <p:cNvCxnSpPr/>
          <p:nvPr/>
        </p:nvCxnSpPr>
        <p:spPr>
          <a:xfrm>
            <a:off x="6213072" y="563174"/>
            <a:ext cx="0" cy="5982961"/>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789BF3E5-B2D3-1838-9103-7915AAACB19F}"/>
              </a:ext>
            </a:extLst>
          </p:cNvPr>
          <p:cNvSpPr txBox="1"/>
          <p:nvPr/>
        </p:nvSpPr>
        <p:spPr>
          <a:xfrm>
            <a:off x="6438659" y="540197"/>
            <a:ext cx="3242276"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参考书籍和网络资源</a:t>
            </a:r>
          </a:p>
        </p:txBody>
      </p:sp>
      <p:pic>
        <p:nvPicPr>
          <p:cNvPr id="7" name="图片 6">
            <a:extLst>
              <a:ext uri="{FF2B5EF4-FFF2-40B4-BE49-F238E27FC236}">
                <a16:creationId xmlns:a16="http://schemas.microsoft.com/office/drawing/2014/main" id="{8DEB80A1-5A8C-40A1-8C89-0ABEFB5DA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4728" y="3937898"/>
            <a:ext cx="1643867" cy="2355875"/>
          </a:xfrm>
          <a:prstGeom prst="rect">
            <a:avLst/>
          </a:prstGeom>
        </p:spPr>
      </p:pic>
      <p:sp>
        <p:nvSpPr>
          <p:cNvPr id="8" name="矩形 7">
            <a:extLst>
              <a:ext uri="{FF2B5EF4-FFF2-40B4-BE49-F238E27FC236}">
                <a16:creationId xmlns:a16="http://schemas.microsoft.com/office/drawing/2014/main" id="{679D81EA-87E9-4D84-BDD4-90926082C185}"/>
              </a:ext>
            </a:extLst>
          </p:cNvPr>
          <p:cNvSpPr/>
          <p:nvPr/>
        </p:nvSpPr>
        <p:spPr>
          <a:xfrm>
            <a:off x="6438658" y="1199227"/>
            <a:ext cx="5324251" cy="4616648"/>
          </a:xfrm>
          <a:prstGeom prst="rect">
            <a:avLst/>
          </a:prstGeom>
        </p:spPr>
        <p:txBody>
          <a:bodyPr wrap="square">
            <a:spAutoFit/>
          </a:bodyPr>
          <a:lstStyle/>
          <a:p>
            <a:r>
              <a:rPr lang="en-US" altLang="zh-CN" sz="1400" b="1" dirty="0"/>
              <a:t>RNASeq</a:t>
            </a:r>
          </a:p>
          <a:p>
            <a:pPr marL="285750" indent="-285750">
              <a:buFont typeface="Arial" panose="020B0604020202020204" pitchFamily="34" charset="0"/>
              <a:buChar char="•"/>
            </a:pPr>
            <a:r>
              <a:rPr lang="en-US" altLang="zh-CN" sz="1400" dirty="0"/>
              <a:t>[PDF] Introduction to differential gene expression analysis using RNA-seq</a:t>
            </a:r>
          </a:p>
          <a:p>
            <a:pPr marL="285750" indent="-285750">
              <a:buFont typeface="Arial" panose="020B0604020202020204" pitchFamily="34" charset="0"/>
              <a:buChar char="•"/>
            </a:pPr>
            <a:r>
              <a:rPr lang="en-US" altLang="zh-CN" sz="1400" dirty="0"/>
              <a:t>Deseq2</a:t>
            </a:r>
          </a:p>
          <a:p>
            <a:r>
              <a:rPr lang="en-US" altLang="zh-CN" sz="1400" dirty="0">
                <a:hlinkClick r:id="rId4"/>
              </a:rPr>
              <a:t>https://www.bioconductor.org/packages/release/bioc/vignettes/DESeq2/inst/doc/DESeq2.html</a:t>
            </a:r>
            <a:endParaRPr lang="en-US" altLang="zh-CN" sz="1400" dirty="0"/>
          </a:p>
          <a:p>
            <a:pPr marL="285750" indent="-285750">
              <a:buFont typeface="Arial" panose="020B0604020202020204" pitchFamily="34" charset="0"/>
              <a:buChar char="•"/>
            </a:pPr>
            <a:r>
              <a:rPr lang="en-US" altLang="zh-CN" sz="1400" dirty="0" err="1"/>
              <a:t>EdgeR</a:t>
            </a:r>
            <a:endParaRPr lang="en-US" altLang="zh-CN" sz="1400" dirty="0"/>
          </a:p>
          <a:p>
            <a:r>
              <a:rPr lang="en-US" altLang="zh-CN" sz="1400" dirty="0">
                <a:hlinkClick r:id="rId5"/>
              </a:rPr>
              <a:t>https://bioconductor.org/packages/release/bioc/html/edgeR.html</a:t>
            </a:r>
            <a:r>
              <a:rPr lang="en-US" altLang="zh-CN" sz="1400" dirty="0"/>
              <a:t> </a:t>
            </a:r>
          </a:p>
          <a:p>
            <a:endParaRPr lang="en-US" altLang="zh-CN" sz="1400" dirty="0"/>
          </a:p>
          <a:p>
            <a:r>
              <a:rPr lang="en-US" altLang="zh-CN" sz="1400" b="1" dirty="0"/>
              <a:t>Single Cell RNASeq</a:t>
            </a:r>
          </a:p>
          <a:p>
            <a:pPr marL="285750" indent="-285750">
              <a:buFont typeface="Arial" panose="020B0604020202020204" pitchFamily="34" charset="0"/>
              <a:buChar char="•"/>
            </a:pPr>
            <a:r>
              <a:rPr lang="en-US" altLang="zh-CN" sz="1400" dirty="0"/>
              <a:t>Single-cell best practices</a:t>
            </a:r>
          </a:p>
          <a:p>
            <a:r>
              <a:rPr lang="zh-CN" altLang="en-US" sz="1400" dirty="0">
                <a:hlinkClick r:id="rId6"/>
              </a:rPr>
              <a:t>https://www.sc-best-practices.org/preamble.html</a:t>
            </a:r>
            <a:endParaRPr lang="en-US" altLang="zh-CN" sz="1400" dirty="0"/>
          </a:p>
          <a:p>
            <a:pPr marL="285750" indent="-285750">
              <a:buFont typeface="Arial" panose="020B0604020202020204" pitchFamily="34" charset="0"/>
              <a:buChar char="•"/>
            </a:pPr>
            <a:r>
              <a:rPr lang="en-US" altLang="zh-CN" sz="1400" dirty="0" err="1"/>
              <a:t>Scanpy</a:t>
            </a:r>
            <a:r>
              <a:rPr lang="en-US" altLang="zh-CN" sz="1400" dirty="0"/>
              <a:t> – Single-Cell Analysis in Python</a:t>
            </a:r>
          </a:p>
          <a:p>
            <a:r>
              <a:rPr lang="zh-CN" altLang="en-US" sz="1400" dirty="0">
                <a:hlinkClick r:id="rId7"/>
              </a:rPr>
              <a:t>https://scanpy.readthedocs.io/en/stable/</a:t>
            </a:r>
            <a:endParaRPr lang="en-US" altLang="zh-CN" sz="1400" dirty="0"/>
          </a:p>
          <a:p>
            <a:pPr marL="285750" indent="-285750">
              <a:buFont typeface="Arial" panose="020B0604020202020204" pitchFamily="34" charset="0"/>
              <a:buChar char="•"/>
            </a:pPr>
            <a:r>
              <a:rPr lang="en-US" altLang="zh-CN" sz="1400" dirty="0"/>
              <a:t>Seurat</a:t>
            </a:r>
          </a:p>
          <a:p>
            <a:r>
              <a:rPr lang="en-US" altLang="zh-CN" sz="1400" dirty="0">
                <a:hlinkClick r:id="rId8"/>
              </a:rPr>
              <a:t>https://satijalab.org/seurat/</a:t>
            </a:r>
            <a:r>
              <a:rPr lang="en-US" altLang="zh-CN" sz="1400" dirty="0"/>
              <a:t> </a:t>
            </a:r>
          </a:p>
          <a:p>
            <a:endParaRPr lang="en-US" altLang="zh-CN" sz="1400" dirty="0"/>
          </a:p>
          <a:p>
            <a:r>
              <a:rPr lang="en-US" altLang="zh-CN" sz="1400" b="1" dirty="0" err="1"/>
              <a:t>ChIP</a:t>
            </a:r>
            <a:r>
              <a:rPr lang="en-US" altLang="zh-CN" sz="1400" b="1" dirty="0"/>
              <a:t>-Seq/ATAC-Seq</a:t>
            </a:r>
          </a:p>
          <a:p>
            <a:pPr marL="285750" indent="-285750">
              <a:buFont typeface="Arial" panose="020B0604020202020204" pitchFamily="34" charset="0"/>
              <a:buChar char="•"/>
            </a:pPr>
            <a:r>
              <a:rPr lang="en-US" altLang="zh-CN" sz="1400" dirty="0"/>
              <a:t>MACS: Model-based Analysis for </a:t>
            </a:r>
            <a:r>
              <a:rPr lang="en-US" altLang="zh-CN" sz="1400" dirty="0" err="1"/>
              <a:t>ChIP</a:t>
            </a:r>
            <a:r>
              <a:rPr lang="en-US" altLang="zh-CN" sz="1400" dirty="0"/>
              <a:t>-Seq</a:t>
            </a:r>
          </a:p>
          <a:p>
            <a:r>
              <a:rPr lang="en-US" altLang="zh-CN" sz="1400" dirty="0">
                <a:hlinkClick r:id="rId9"/>
              </a:rPr>
              <a:t>https://macs3-project.github.io/MACS/</a:t>
            </a:r>
            <a:r>
              <a:rPr lang="en-US" altLang="zh-CN" sz="1400" dirty="0"/>
              <a:t> </a:t>
            </a:r>
          </a:p>
          <a:p>
            <a:endParaRPr lang="en-US" altLang="zh-CN" sz="1400" dirty="0"/>
          </a:p>
        </p:txBody>
      </p:sp>
    </p:spTree>
    <p:extLst>
      <p:ext uri="{BB962C8B-B14F-4D97-AF65-F5344CB8AC3E}">
        <p14:creationId xmlns:p14="http://schemas.microsoft.com/office/powerpoint/2010/main" val="720525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49FCE-2095-49CB-A7DA-6120DBFD42C6}"/>
              </a:ext>
            </a:extLst>
          </p:cNvPr>
          <p:cNvSpPr>
            <a:spLocks noGrp="1"/>
          </p:cNvSpPr>
          <p:nvPr>
            <p:ph type="title"/>
          </p:nvPr>
        </p:nvSpPr>
        <p:spPr/>
        <p:txBody>
          <a:bodyPr/>
          <a:lstStyle/>
          <a:p>
            <a:r>
              <a:rPr lang="zh-CN" altLang="en-US" dirty="0"/>
              <a:t>什么是基因的转录调控 ？</a:t>
            </a:r>
          </a:p>
        </p:txBody>
      </p:sp>
      <p:sp>
        <p:nvSpPr>
          <p:cNvPr id="4" name="灯片编号占位符 3">
            <a:extLst>
              <a:ext uri="{FF2B5EF4-FFF2-40B4-BE49-F238E27FC236}">
                <a16:creationId xmlns:a16="http://schemas.microsoft.com/office/drawing/2014/main" id="{5BC35E11-4F4E-4FE4-A78C-230F9874125B}"/>
              </a:ext>
            </a:extLst>
          </p:cNvPr>
          <p:cNvSpPr>
            <a:spLocks noGrp="1"/>
          </p:cNvSpPr>
          <p:nvPr>
            <p:ph type="sldNum" sz="quarter" idx="12"/>
          </p:nvPr>
        </p:nvSpPr>
        <p:spPr/>
        <p:txBody>
          <a:bodyPr/>
          <a:lstStyle/>
          <a:p>
            <a:fld id="{DF849393-7876-44FF-8BC7-6C3A91957E85}" type="slidenum">
              <a:rPr lang="zh-CN" altLang="en-US" smtClean="0"/>
              <a:t>10</a:t>
            </a:fld>
            <a:endParaRPr lang="zh-CN" altLang="en-US"/>
          </a:p>
        </p:txBody>
      </p:sp>
      <p:sp>
        <p:nvSpPr>
          <p:cNvPr id="5" name="矩形 4">
            <a:extLst>
              <a:ext uri="{FF2B5EF4-FFF2-40B4-BE49-F238E27FC236}">
                <a16:creationId xmlns:a16="http://schemas.microsoft.com/office/drawing/2014/main" id="{0E9F7475-970F-42D3-B5C7-746645E444B4}"/>
              </a:ext>
            </a:extLst>
          </p:cNvPr>
          <p:cNvSpPr/>
          <p:nvPr/>
        </p:nvSpPr>
        <p:spPr>
          <a:xfrm>
            <a:off x="670990" y="1436676"/>
            <a:ext cx="4229256" cy="465460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基因的转录调控是指在细胞内对</a:t>
            </a:r>
            <a:r>
              <a:rPr lang="zh-CN" altLang="en-US" sz="2000" b="1" dirty="0">
                <a:highlight>
                  <a:srgbClr val="FFFF00"/>
                </a:highlight>
                <a:latin typeface="微软雅黑" panose="020B0503020204020204" pitchFamily="34" charset="-122"/>
                <a:ea typeface="微软雅黑" panose="020B0503020204020204" pitchFamily="34" charset="-122"/>
              </a:rPr>
              <a:t>基因表达</a:t>
            </a:r>
            <a:r>
              <a:rPr lang="zh-CN" altLang="en-US" sz="2000" dirty="0">
                <a:latin typeface="微软雅黑" panose="020B0503020204020204" pitchFamily="34" charset="-122"/>
                <a:ea typeface="微软雅黑" panose="020B0503020204020204" pitchFamily="34" charset="-122"/>
              </a:rPr>
              <a:t>进行精确控制的一系列过程</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确保了在特定的时间和地点合适的基因被激活或抑制 </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à"/>
            </a:pPr>
            <a:r>
              <a:rPr lang="zh-CN" altLang="en-US" sz="2000" dirty="0">
                <a:latin typeface="微软雅黑" panose="020B0503020204020204" pitchFamily="34" charset="-122"/>
                <a:ea typeface="微软雅黑" panose="020B0503020204020204" pitchFamily="34" charset="-122"/>
              </a:rPr>
              <a:t>产生相应的</a:t>
            </a:r>
            <a:r>
              <a:rPr lang="en-US" altLang="zh-CN" sz="2000" dirty="0">
                <a:latin typeface="微软雅黑" panose="020B0503020204020204" pitchFamily="34" charset="-122"/>
                <a:ea typeface="微软雅黑" panose="020B0503020204020204" pitchFamily="34" charset="-122"/>
              </a:rPr>
              <a:t>RNA</a:t>
            </a:r>
            <a:r>
              <a:rPr lang="zh-CN" altLang="en-US" sz="2000" dirty="0">
                <a:latin typeface="微软雅黑" panose="020B0503020204020204" pitchFamily="34" charset="-122"/>
                <a:ea typeface="微软雅黑" panose="020B0503020204020204" pitchFamily="34" charset="-122"/>
              </a:rPr>
              <a:t>和蛋白质 </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à"/>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满足细胞的特定功能需求</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转录调控对于生物体的发育、细胞分化、组织功能以及对环境变化的响应都至关重要</a:t>
            </a:r>
          </a:p>
        </p:txBody>
      </p:sp>
      <p:sp>
        <p:nvSpPr>
          <p:cNvPr id="9" name="矩形 8">
            <a:extLst>
              <a:ext uri="{FF2B5EF4-FFF2-40B4-BE49-F238E27FC236}">
                <a16:creationId xmlns:a16="http://schemas.microsoft.com/office/drawing/2014/main" id="{EE5D05F2-F4F5-4467-863F-0308D1D1FB10}"/>
              </a:ext>
            </a:extLst>
          </p:cNvPr>
          <p:cNvSpPr/>
          <p:nvPr/>
        </p:nvSpPr>
        <p:spPr>
          <a:xfrm>
            <a:off x="6241231" y="5879315"/>
            <a:ext cx="4434582" cy="369332"/>
          </a:xfrm>
          <a:prstGeom prst="rect">
            <a:avLst/>
          </a:prstGeom>
        </p:spPr>
        <p:txBody>
          <a:bodyPr wrap="square">
            <a:spAutoFit/>
          </a:bodyPr>
          <a:lstStyle/>
          <a:p>
            <a:pPr algn="ctr"/>
            <a:r>
              <a:rPr lang="zh-CN" altLang="en-US" dirty="0">
                <a:latin typeface="Microsoft YaHei" charset="0"/>
                <a:ea typeface="Microsoft YaHei" charset="0"/>
                <a:cs typeface="Microsoft YaHei" charset="0"/>
              </a:rPr>
              <a:t>同一种基因组产生超过</a:t>
            </a:r>
            <a:r>
              <a:rPr lang="en-US" altLang="zh-CN" dirty="0">
                <a:latin typeface="Microsoft YaHei" charset="0"/>
                <a:ea typeface="Microsoft YaHei" charset="0"/>
                <a:cs typeface="Microsoft YaHei" charset="0"/>
              </a:rPr>
              <a:t>200</a:t>
            </a:r>
            <a:r>
              <a:rPr lang="zh-CN" altLang="en-US" dirty="0">
                <a:latin typeface="Microsoft YaHei" charset="0"/>
                <a:ea typeface="Microsoft YaHei" charset="0"/>
                <a:cs typeface="Microsoft YaHei" charset="0"/>
              </a:rPr>
              <a:t>种细胞</a:t>
            </a:r>
          </a:p>
        </p:txBody>
      </p:sp>
      <p:pic>
        <p:nvPicPr>
          <p:cNvPr id="10" name="图片 9">
            <a:extLst>
              <a:ext uri="{FF2B5EF4-FFF2-40B4-BE49-F238E27FC236}">
                <a16:creationId xmlns:a16="http://schemas.microsoft.com/office/drawing/2014/main" id="{7B9CA954-1C5F-41D0-BE77-D8486BD10AD6}"/>
              </a:ext>
            </a:extLst>
          </p:cNvPr>
          <p:cNvPicPr>
            <a:picLocks noChangeAspect="1"/>
          </p:cNvPicPr>
          <p:nvPr/>
        </p:nvPicPr>
        <p:blipFill>
          <a:blip r:embed="rId2"/>
          <a:stretch>
            <a:fillRect/>
          </a:stretch>
        </p:blipFill>
        <p:spPr>
          <a:xfrm>
            <a:off x="6307810" y="1112727"/>
            <a:ext cx="3912212" cy="1780096"/>
          </a:xfrm>
          <a:prstGeom prst="rect">
            <a:avLst/>
          </a:prstGeom>
        </p:spPr>
      </p:pic>
      <p:pic>
        <p:nvPicPr>
          <p:cNvPr id="11" name="内容占位符 4">
            <a:extLst>
              <a:ext uri="{FF2B5EF4-FFF2-40B4-BE49-F238E27FC236}">
                <a16:creationId xmlns:a16="http://schemas.microsoft.com/office/drawing/2014/main" id="{663E77F5-5293-4300-8777-CF27AEBE3AD3}"/>
              </a:ext>
            </a:extLst>
          </p:cNvPr>
          <p:cNvPicPr>
            <a:picLocks noGrp="1" noChangeAspect="1"/>
          </p:cNvPicPr>
          <p:nvPr>
            <p:ph idx="1"/>
          </p:nvPr>
        </p:nvPicPr>
        <p:blipFill rotWithShape="1">
          <a:blip r:embed="rId3"/>
          <a:srcRect t="-18961" b="-3133"/>
          <a:stretch/>
        </p:blipFill>
        <p:spPr>
          <a:xfrm>
            <a:off x="5205977" y="2751552"/>
            <a:ext cx="6505090" cy="3166987"/>
          </a:xfrm>
        </p:spPr>
      </p:pic>
      <p:sp>
        <p:nvSpPr>
          <p:cNvPr id="12" name="左大括号 11">
            <a:extLst>
              <a:ext uri="{FF2B5EF4-FFF2-40B4-BE49-F238E27FC236}">
                <a16:creationId xmlns:a16="http://schemas.microsoft.com/office/drawing/2014/main" id="{9A043F90-F27C-4CDF-8066-C1C784CC3C08}"/>
              </a:ext>
            </a:extLst>
          </p:cNvPr>
          <p:cNvSpPr/>
          <p:nvPr/>
        </p:nvSpPr>
        <p:spPr>
          <a:xfrm rot="5400000">
            <a:off x="8312055" y="55423"/>
            <a:ext cx="292935" cy="6112029"/>
          </a:xfrm>
          <a:prstGeom prst="leftBrace">
            <a:avLst>
              <a:gd name="adj1" fmla="val 8333"/>
              <a:gd name="adj2" fmla="val 53602"/>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5B16B79B-F485-4379-B1DD-803A87E255AF}"/>
              </a:ext>
            </a:extLst>
          </p:cNvPr>
          <p:cNvSpPr/>
          <p:nvPr/>
        </p:nvSpPr>
        <p:spPr>
          <a:xfrm>
            <a:off x="5875137" y="6442502"/>
            <a:ext cx="6009779" cy="415498"/>
          </a:xfrm>
          <a:prstGeom prst="rect">
            <a:avLst/>
          </a:prstGeom>
        </p:spPr>
        <p:txBody>
          <a:bodyPr wrap="square">
            <a:spAutoFit/>
          </a:bodyPr>
          <a:lstStyle/>
          <a:p>
            <a:r>
              <a:rPr lang="en-US" altLang="zh-CN" sz="1050" dirty="0">
                <a:latin typeface="Arial" panose="020B0604020202020204" pitchFamily="34" charset="0"/>
                <a:cs typeface="Arial" panose="020B0604020202020204" pitchFamily="34" charset="0"/>
              </a:rPr>
              <a:t>Lee TI, Young RA. Transcriptional regulation and its </a:t>
            </a:r>
            <a:r>
              <a:rPr lang="en-US" altLang="zh-CN" sz="1050" dirty="0" err="1">
                <a:latin typeface="Arial" panose="020B0604020202020204" pitchFamily="34" charset="0"/>
                <a:cs typeface="Arial" panose="020B0604020202020204" pitchFamily="34" charset="0"/>
              </a:rPr>
              <a:t>misregulation</a:t>
            </a:r>
            <a:r>
              <a:rPr lang="en-US" altLang="zh-CN" sz="1050" dirty="0">
                <a:latin typeface="Arial" panose="020B0604020202020204" pitchFamily="34" charset="0"/>
                <a:cs typeface="Arial" panose="020B0604020202020204" pitchFamily="34" charset="0"/>
              </a:rPr>
              <a:t> in disease. Cell. 2013 Mar 14;152(6):1237-51. </a:t>
            </a:r>
            <a:r>
              <a:rPr lang="en-US" altLang="zh-CN" sz="1050" dirty="0" err="1">
                <a:latin typeface="Arial" panose="020B0604020202020204" pitchFamily="34" charset="0"/>
                <a:cs typeface="Arial" panose="020B0604020202020204" pitchFamily="34" charset="0"/>
              </a:rPr>
              <a:t>doi</a:t>
            </a:r>
            <a:r>
              <a:rPr lang="en-US" altLang="zh-CN" sz="1050" dirty="0">
                <a:latin typeface="Arial" panose="020B0604020202020204" pitchFamily="34" charset="0"/>
                <a:cs typeface="Arial" panose="020B0604020202020204" pitchFamily="34" charset="0"/>
              </a:rPr>
              <a:t>: 10.1016/j.cell.2013.02.014. PMID: 23498934; PMCID: PMC3640494.</a:t>
            </a:r>
            <a:endParaRPr lang="zh-CN" altLang="en-US" sz="800" dirty="0">
              <a:latin typeface="Arial" panose="020B0604020202020204" pitchFamily="34" charset="0"/>
              <a:ea typeface="微软雅黑"/>
              <a:cs typeface="Arial" panose="020B0604020202020204" pitchFamily="34" charset="0"/>
            </a:endParaRPr>
          </a:p>
        </p:txBody>
      </p:sp>
    </p:spTree>
    <p:extLst>
      <p:ext uri="{BB962C8B-B14F-4D97-AF65-F5344CB8AC3E}">
        <p14:creationId xmlns:p14="http://schemas.microsoft.com/office/powerpoint/2010/main" val="6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EFAC491-C393-4246-8FFF-829AF8A21731}"/>
              </a:ext>
            </a:extLst>
          </p:cNvPr>
          <p:cNvSpPr>
            <a:spLocks noGrp="1"/>
          </p:cNvSpPr>
          <p:nvPr>
            <p:ph type="sldNum" sz="quarter" idx="12"/>
          </p:nvPr>
        </p:nvSpPr>
        <p:spPr/>
        <p:txBody>
          <a:bodyPr/>
          <a:lstStyle/>
          <a:p>
            <a:fld id="{DF849393-7876-44FF-8BC7-6C3A91957E85}" type="slidenum">
              <a:rPr lang="zh-CN" altLang="en-US" smtClean="0"/>
              <a:t>11</a:t>
            </a:fld>
            <a:endParaRPr lang="zh-CN" altLang="en-US"/>
          </a:p>
        </p:txBody>
      </p:sp>
      <p:sp>
        <p:nvSpPr>
          <p:cNvPr id="5" name="标题 1">
            <a:extLst>
              <a:ext uri="{FF2B5EF4-FFF2-40B4-BE49-F238E27FC236}">
                <a16:creationId xmlns:a16="http://schemas.microsoft.com/office/drawing/2014/main" id="{42542E88-2C2E-470B-B8EF-9221310FD070}"/>
              </a:ext>
            </a:extLst>
          </p:cNvPr>
          <p:cNvSpPr>
            <a:spLocks noGrp="1"/>
          </p:cNvSpPr>
          <p:nvPr>
            <p:ph type="title"/>
          </p:nvPr>
        </p:nvSpPr>
        <p:spPr>
          <a:xfrm>
            <a:off x="313645" y="108031"/>
            <a:ext cx="8048309" cy="1143000"/>
          </a:xfrm>
        </p:spPr>
        <p:txBody>
          <a:bodyPr>
            <a:noAutofit/>
          </a:bodyPr>
          <a:lstStyle/>
          <a:p>
            <a:r>
              <a:rPr kumimoji="1" lang="zh-CN" altLang="en-US" sz="4000" dirty="0">
                <a:latin typeface="微软雅黑"/>
                <a:ea typeface="微软雅黑"/>
                <a:cs typeface="微软雅黑"/>
              </a:rPr>
              <a:t>哪些因素会影响基因的转录调控 ？</a:t>
            </a:r>
          </a:p>
        </p:txBody>
      </p:sp>
      <p:sp>
        <p:nvSpPr>
          <p:cNvPr id="6" name="矩形 5">
            <a:extLst>
              <a:ext uri="{FF2B5EF4-FFF2-40B4-BE49-F238E27FC236}">
                <a16:creationId xmlns:a16="http://schemas.microsoft.com/office/drawing/2014/main" id="{C3B2A866-5740-49FB-855E-25AC4BB3DA0A}"/>
              </a:ext>
            </a:extLst>
          </p:cNvPr>
          <p:cNvSpPr/>
          <p:nvPr/>
        </p:nvSpPr>
        <p:spPr>
          <a:xfrm>
            <a:off x="439757" y="1262326"/>
            <a:ext cx="5897195" cy="502939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solidFill>
                  <a:srgbClr val="060607"/>
                </a:solidFill>
                <a:latin typeface="微软雅黑" panose="020B0503020204020204" pitchFamily="34" charset="-122"/>
                <a:ea typeface="微软雅黑" panose="020B0503020204020204" pitchFamily="34" charset="-122"/>
              </a:rPr>
              <a:t>调控序列</a:t>
            </a:r>
            <a:r>
              <a:rPr lang="zh-CN" altLang="en-US" dirty="0">
                <a:solidFill>
                  <a:srgbClr val="060607"/>
                </a:solidFill>
                <a:latin typeface="微软雅黑" panose="020B0503020204020204" pitchFamily="34" charset="-122"/>
                <a:ea typeface="微软雅黑" panose="020B0503020204020204" pitchFamily="34" charset="-122"/>
              </a:rPr>
              <a:t>：启动子（</a:t>
            </a:r>
            <a:r>
              <a:rPr lang="en-US" altLang="zh-CN" dirty="0">
                <a:solidFill>
                  <a:srgbClr val="060607"/>
                </a:solidFill>
                <a:latin typeface="微软雅黑" panose="020B0503020204020204" pitchFamily="34" charset="-122"/>
                <a:ea typeface="微软雅黑" panose="020B0503020204020204" pitchFamily="34" charset="-122"/>
              </a:rPr>
              <a:t>promoter</a:t>
            </a:r>
            <a:r>
              <a:rPr lang="zh-CN" altLang="en-US" dirty="0">
                <a:solidFill>
                  <a:srgbClr val="060607"/>
                </a:solidFill>
                <a:latin typeface="微软雅黑" panose="020B0503020204020204" pitchFamily="34" charset="-122"/>
                <a:ea typeface="微软雅黑" panose="020B0503020204020204" pitchFamily="34" charset="-122"/>
              </a:rPr>
              <a:t>）、增强子（</a:t>
            </a:r>
            <a:r>
              <a:rPr lang="en-US" altLang="zh-CN" dirty="0">
                <a:solidFill>
                  <a:srgbClr val="060607"/>
                </a:solidFill>
                <a:latin typeface="微软雅黑" panose="020B0503020204020204" pitchFamily="34" charset="-122"/>
                <a:ea typeface="微软雅黑" panose="020B0503020204020204" pitchFamily="34" charset="-122"/>
              </a:rPr>
              <a:t>enhancer</a:t>
            </a:r>
            <a:r>
              <a:rPr lang="zh-CN" altLang="en-US" dirty="0">
                <a:solidFill>
                  <a:srgbClr val="060607"/>
                </a:solidFill>
                <a:latin typeface="微软雅黑" panose="020B0503020204020204" pitchFamily="34" charset="-122"/>
                <a:ea typeface="微软雅黑" panose="020B0503020204020204" pitchFamily="34" charset="-122"/>
              </a:rPr>
              <a:t>）、沉默子（</a:t>
            </a:r>
            <a:r>
              <a:rPr lang="en-US" altLang="zh-CN" dirty="0">
                <a:solidFill>
                  <a:srgbClr val="060607"/>
                </a:solidFill>
                <a:latin typeface="微软雅黑" panose="020B0503020204020204" pitchFamily="34" charset="-122"/>
                <a:ea typeface="微软雅黑" panose="020B0503020204020204" pitchFamily="34" charset="-122"/>
              </a:rPr>
              <a:t>silencer</a:t>
            </a:r>
            <a:r>
              <a:rPr lang="zh-CN" altLang="en-US" dirty="0">
                <a:solidFill>
                  <a:srgbClr val="060607"/>
                </a:solidFill>
                <a:latin typeface="微软雅黑" panose="020B0503020204020204" pitchFamily="34" charset="-122"/>
                <a:ea typeface="微软雅黑" panose="020B0503020204020204" pitchFamily="34" charset="-122"/>
              </a:rPr>
              <a:t>）、绝缘子（</a:t>
            </a:r>
            <a:r>
              <a:rPr lang="en-US" altLang="zh-CN" dirty="0">
                <a:solidFill>
                  <a:srgbClr val="060607"/>
                </a:solidFill>
                <a:latin typeface="微软雅黑" panose="020B0503020204020204" pitchFamily="34" charset="-122"/>
                <a:ea typeface="微软雅黑" panose="020B0503020204020204" pitchFamily="34" charset="-122"/>
              </a:rPr>
              <a:t>insulator</a:t>
            </a:r>
            <a:r>
              <a:rPr lang="zh-CN" altLang="en-US" dirty="0">
                <a:solidFill>
                  <a:srgbClr val="060607"/>
                </a:solidFill>
                <a:latin typeface="微软雅黑" panose="020B0503020204020204" pitchFamily="34" charset="-122"/>
                <a:ea typeface="微软雅黑" panose="020B0503020204020204" pitchFamily="34" charset="-122"/>
              </a:rPr>
              <a:t>）</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dirty="0">
                <a:solidFill>
                  <a:srgbClr val="060607"/>
                </a:solidFill>
                <a:latin typeface="微软雅黑" panose="020B0503020204020204" pitchFamily="34" charset="-122"/>
                <a:ea typeface="微软雅黑" panose="020B0503020204020204" pitchFamily="34" charset="-122"/>
              </a:rPr>
              <a:t>转录因子：</a:t>
            </a:r>
            <a:r>
              <a:rPr lang="zh-CN" altLang="en-US" dirty="0">
                <a:solidFill>
                  <a:srgbClr val="060607"/>
                </a:solidFill>
                <a:latin typeface="微软雅黑" panose="020B0503020204020204" pitchFamily="34" charset="-122"/>
                <a:ea typeface="微软雅黑" panose="020B0503020204020204" pitchFamily="34" charset="-122"/>
              </a:rPr>
              <a:t>激活因子（增强转录）和抑制因子（抑制转录）通过与启动子或增强子结合，调节基因表达</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dirty="0">
                <a:solidFill>
                  <a:srgbClr val="060607"/>
                </a:solidFill>
                <a:latin typeface="微软雅黑" panose="020B0503020204020204" pitchFamily="34" charset="-122"/>
                <a:ea typeface="微软雅黑" panose="020B0503020204020204" pitchFamily="34" charset="-122"/>
              </a:rPr>
              <a:t>辅助因子</a:t>
            </a:r>
            <a:r>
              <a:rPr lang="zh-CN" altLang="en-US" dirty="0">
                <a:solidFill>
                  <a:srgbClr val="060607"/>
                </a:solidFill>
                <a:latin typeface="微软雅黑" panose="020B0503020204020204" pitchFamily="34" charset="-122"/>
                <a:ea typeface="微软雅黑" panose="020B0503020204020204" pitchFamily="34" charset="-122"/>
              </a:rPr>
              <a:t>：转录中介体（</a:t>
            </a:r>
            <a:r>
              <a:rPr lang="en-US" altLang="zh-CN" dirty="0">
                <a:solidFill>
                  <a:srgbClr val="060607"/>
                </a:solidFill>
                <a:latin typeface="微软雅黑" panose="020B0503020204020204" pitchFamily="34" charset="-122"/>
                <a:ea typeface="微软雅黑" panose="020B0503020204020204" pitchFamily="34" charset="-122"/>
              </a:rPr>
              <a:t>Mediator</a:t>
            </a:r>
            <a:r>
              <a:rPr lang="zh-CN" altLang="en-US" dirty="0">
                <a:solidFill>
                  <a:srgbClr val="060607"/>
                </a:solidFill>
                <a:latin typeface="微软雅黑" panose="020B0503020204020204" pitchFamily="34" charset="-122"/>
                <a:ea typeface="微软雅黑" panose="020B0503020204020204" pitchFamily="34" charset="-122"/>
              </a:rPr>
              <a:t>）等，参与了转录过程的调控。它们可以增强或抑制特定基因的转录。</a:t>
            </a:r>
          </a:p>
          <a:p>
            <a:pPr marL="285750" indent="-285750">
              <a:lnSpc>
                <a:spcPct val="150000"/>
              </a:lnSpc>
              <a:buFont typeface="Arial" panose="020B0604020202020204" pitchFamily="34" charset="0"/>
              <a:buChar char="•"/>
            </a:pPr>
            <a:r>
              <a:rPr lang="zh-CN" altLang="en-US" b="1" dirty="0">
                <a:solidFill>
                  <a:srgbClr val="060607"/>
                </a:solidFill>
                <a:latin typeface="微软雅黑" panose="020B0503020204020204" pitchFamily="34" charset="-122"/>
                <a:ea typeface="微软雅黑" panose="020B0503020204020204" pitchFamily="34" charset="-122"/>
              </a:rPr>
              <a:t>染色质结构：</a:t>
            </a:r>
            <a:r>
              <a:rPr lang="zh-CN" altLang="en-US" dirty="0">
                <a:solidFill>
                  <a:srgbClr val="060607"/>
                </a:solidFill>
                <a:latin typeface="微软雅黑" panose="020B0503020204020204" pitchFamily="34" charset="-122"/>
                <a:ea typeface="微软雅黑" panose="020B0503020204020204" pitchFamily="34" charset="-122"/>
              </a:rPr>
              <a:t>染色质环（</a:t>
            </a:r>
            <a:r>
              <a:rPr lang="en-US" altLang="zh-CN" dirty="0">
                <a:solidFill>
                  <a:srgbClr val="060607"/>
                </a:solidFill>
                <a:latin typeface="微软雅黑" panose="020B0503020204020204" pitchFamily="34" charset="-122"/>
                <a:ea typeface="微软雅黑" panose="020B0503020204020204" pitchFamily="34" charset="-122"/>
              </a:rPr>
              <a:t>chromatin loops</a:t>
            </a:r>
            <a:r>
              <a:rPr lang="zh-CN" altLang="en-US" dirty="0">
                <a:solidFill>
                  <a:srgbClr val="060607"/>
                </a:solidFill>
                <a:latin typeface="微软雅黑" panose="020B0503020204020204" pitchFamily="34" charset="-122"/>
                <a:ea typeface="微软雅黑" panose="020B0503020204020204" pitchFamily="34" charset="-122"/>
              </a:rPr>
              <a:t>）可以促进远距离的增强子与启动子之间的相互作用，从而调控特定基因的表达。</a:t>
            </a:r>
          </a:p>
          <a:p>
            <a:pPr marL="285750" indent="-285750">
              <a:lnSpc>
                <a:spcPct val="150000"/>
              </a:lnSpc>
              <a:buFont typeface="Arial" panose="020B0604020202020204" pitchFamily="34" charset="0"/>
              <a:buChar char="•"/>
            </a:pPr>
            <a:r>
              <a:rPr lang="zh-CN" altLang="en-US" b="1" dirty="0">
                <a:solidFill>
                  <a:srgbClr val="060607"/>
                </a:solidFill>
                <a:latin typeface="微软雅黑" panose="020B0503020204020204" pitchFamily="34" charset="-122"/>
                <a:ea typeface="微软雅黑" panose="020B0503020204020204" pitchFamily="34" charset="-122"/>
              </a:rPr>
              <a:t>表观遗传修饰</a:t>
            </a:r>
            <a:r>
              <a:rPr lang="zh-CN" altLang="en-US" dirty="0">
                <a:solidFill>
                  <a:srgbClr val="060607"/>
                </a:solidFill>
                <a:latin typeface="微软雅黑" panose="020B0503020204020204" pitchFamily="34" charset="-122"/>
                <a:ea typeface="微软雅黑" panose="020B0503020204020204" pitchFamily="34" charset="-122"/>
              </a:rPr>
              <a:t>：改变染色质的结构和可及性，从而影响转录因子和其他调控蛋白的结合。</a:t>
            </a:r>
          </a:p>
        </p:txBody>
      </p:sp>
      <p:pic>
        <p:nvPicPr>
          <p:cNvPr id="7" name="图片 6">
            <a:extLst>
              <a:ext uri="{FF2B5EF4-FFF2-40B4-BE49-F238E27FC236}">
                <a16:creationId xmlns:a16="http://schemas.microsoft.com/office/drawing/2014/main" id="{2DDFEA04-8A37-46D0-9A03-D312D8C9C7A4}"/>
              </a:ext>
            </a:extLst>
          </p:cNvPr>
          <p:cNvPicPr>
            <a:picLocks noChangeAspect="1"/>
          </p:cNvPicPr>
          <p:nvPr/>
        </p:nvPicPr>
        <p:blipFill>
          <a:blip r:embed="rId2"/>
          <a:stretch>
            <a:fillRect/>
          </a:stretch>
        </p:blipFill>
        <p:spPr>
          <a:xfrm>
            <a:off x="6661044" y="1113264"/>
            <a:ext cx="4545903" cy="4631472"/>
          </a:xfrm>
          <a:prstGeom prst="rect">
            <a:avLst/>
          </a:prstGeom>
        </p:spPr>
      </p:pic>
      <p:sp>
        <p:nvSpPr>
          <p:cNvPr id="8" name="矩形 7">
            <a:extLst>
              <a:ext uri="{FF2B5EF4-FFF2-40B4-BE49-F238E27FC236}">
                <a16:creationId xmlns:a16="http://schemas.microsoft.com/office/drawing/2014/main" id="{BAA75304-5B94-44AD-9E81-5D16F181842B}"/>
              </a:ext>
            </a:extLst>
          </p:cNvPr>
          <p:cNvSpPr/>
          <p:nvPr/>
        </p:nvSpPr>
        <p:spPr>
          <a:xfrm>
            <a:off x="6096000" y="6105142"/>
            <a:ext cx="5757288" cy="461665"/>
          </a:xfrm>
          <a:prstGeom prst="rect">
            <a:avLst/>
          </a:prstGeom>
        </p:spPr>
        <p:txBody>
          <a:bodyPr wrap="square">
            <a:spAutoFit/>
          </a:bodyPr>
          <a:lstStyle/>
          <a:p>
            <a:r>
              <a:rPr lang="en-US" altLang="zh-CN" sz="1200" dirty="0" err="1">
                <a:solidFill>
                  <a:srgbClr val="222222"/>
                </a:solidFill>
                <a:latin typeface="-apple-system"/>
              </a:rPr>
              <a:t>Oudelaar</a:t>
            </a:r>
            <a:r>
              <a:rPr lang="en-US" altLang="zh-CN" sz="1200" dirty="0">
                <a:solidFill>
                  <a:srgbClr val="222222"/>
                </a:solidFill>
                <a:latin typeface="-apple-system"/>
              </a:rPr>
              <a:t>, A.M., Higgs, D.R. The relationship between genome structure and function.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22</a:t>
            </a:r>
            <a:r>
              <a:rPr lang="en-US" altLang="zh-CN" sz="1200" dirty="0">
                <a:solidFill>
                  <a:srgbClr val="222222"/>
                </a:solidFill>
                <a:latin typeface="-apple-system"/>
              </a:rPr>
              <a:t>, 154–168 (2021). https://doi.org/10.1038/s41576-020-00303-x</a:t>
            </a:r>
            <a:endParaRPr lang="zh-CN" altLang="en-US" sz="1200" dirty="0"/>
          </a:p>
        </p:txBody>
      </p:sp>
      <p:sp>
        <p:nvSpPr>
          <p:cNvPr id="9" name="矩形 8">
            <a:extLst>
              <a:ext uri="{FF2B5EF4-FFF2-40B4-BE49-F238E27FC236}">
                <a16:creationId xmlns:a16="http://schemas.microsoft.com/office/drawing/2014/main" id="{A7809BB6-9221-4BAF-A07A-A26F786A851D}"/>
              </a:ext>
            </a:extLst>
          </p:cNvPr>
          <p:cNvSpPr/>
          <p:nvPr/>
        </p:nvSpPr>
        <p:spPr>
          <a:xfrm>
            <a:off x="2299870" y="2136124"/>
            <a:ext cx="3073277" cy="369332"/>
          </a:xfrm>
          <a:prstGeom prst="rect">
            <a:avLst/>
          </a:prstGeom>
        </p:spPr>
        <p:txBody>
          <a:bodyPr wrap="none">
            <a:spAutoFit/>
          </a:bodyPr>
          <a:lstStyle/>
          <a:p>
            <a:r>
              <a:rPr lang="en-US" altLang="zh-CN" b="1" i="1" dirty="0">
                <a:solidFill>
                  <a:srgbClr val="222222"/>
                </a:solidFill>
                <a:latin typeface="Harding"/>
              </a:rPr>
              <a:t>cis</a:t>
            </a:r>
            <a:r>
              <a:rPr lang="en-US" altLang="zh-CN" b="1" dirty="0">
                <a:solidFill>
                  <a:srgbClr val="222222"/>
                </a:solidFill>
                <a:latin typeface="Harding"/>
              </a:rPr>
              <a:t>-regulatory elements (CREs)</a:t>
            </a:r>
            <a:endParaRPr lang="zh-CN" altLang="en-US" b="1" dirty="0"/>
          </a:p>
        </p:txBody>
      </p:sp>
    </p:spTree>
    <p:extLst>
      <p:ext uri="{BB962C8B-B14F-4D97-AF65-F5344CB8AC3E}">
        <p14:creationId xmlns:p14="http://schemas.microsoft.com/office/powerpoint/2010/main" val="184765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箭头: 右 19">
            <a:extLst>
              <a:ext uri="{FF2B5EF4-FFF2-40B4-BE49-F238E27FC236}">
                <a16:creationId xmlns:a16="http://schemas.microsoft.com/office/drawing/2014/main" id="{4C3C4A2D-8EE0-4F3C-ACB8-4BBE6FD6C18B}"/>
              </a:ext>
            </a:extLst>
          </p:cNvPr>
          <p:cNvSpPr/>
          <p:nvPr/>
        </p:nvSpPr>
        <p:spPr>
          <a:xfrm rot="5400000">
            <a:off x="1931399" y="3484284"/>
            <a:ext cx="689761" cy="1523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6A465465-7EEB-3881-B57F-520D99EEB980}"/>
              </a:ext>
            </a:extLst>
          </p:cNvPr>
          <p:cNvSpPr>
            <a:spLocks noGrp="1"/>
          </p:cNvSpPr>
          <p:nvPr>
            <p:ph type="sldNum" sz="quarter" idx="12"/>
          </p:nvPr>
        </p:nvSpPr>
        <p:spPr/>
        <p:txBody>
          <a:bodyPr/>
          <a:lstStyle/>
          <a:p>
            <a:fld id="{DF849393-7876-44FF-8BC7-6C3A91957E85}" type="slidenum">
              <a:rPr lang="zh-CN" altLang="en-US" smtClean="0"/>
              <a:t>12</a:t>
            </a:fld>
            <a:endParaRPr lang="zh-CN" altLang="en-US"/>
          </a:p>
        </p:txBody>
      </p:sp>
      <p:sp>
        <p:nvSpPr>
          <p:cNvPr id="5" name="标题 1">
            <a:extLst>
              <a:ext uri="{FF2B5EF4-FFF2-40B4-BE49-F238E27FC236}">
                <a16:creationId xmlns:a16="http://schemas.microsoft.com/office/drawing/2014/main" id="{59F8AB67-9466-5EB6-D932-5B45009C9F7E}"/>
              </a:ext>
            </a:extLst>
          </p:cNvPr>
          <p:cNvSpPr>
            <a:spLocks noGrp="1"/>
          </p:cNvSpPr>
          <p:nvPr>
            <p:ph type="title" idx="4294967295"/>
          </p:nvPr>
        </p:nvSpPr>
        <p:spPr>
          <a:xfrm>
            <a:off x="244024" y="115888"/>
            <a:ext cx="11205025" cy="889000"/>
          </a:xfrm>
        </p:spPr>
        <p:txBody>
          <a:bodyPr>
            <a:normAutofit/>
          </a:bodyPr>
          <a:lstStyle/>
          <a:p>
            <a:r>
              <a:rPr kumimoji="1" lang="zh-CN" altLang="en-US" sz="4000" dirty="0">
                <a:latin typeface="微软雅黑"/>
                <a:ea typeface="微软雅黑"/>
                <a:cs typeface="微软雅黑"/>
              </a:rPr>
              <a:t>影响基因的转录调控因素</a:t>
            </a:r>
            <a:r>
              <a:rPr kumimoji="1" lang="en-US" altLang="zh-CN" sz="4000" dirty="0">
                <a:latin typeface="微软雅黑"/>
                <a:ea typeface="微软雅黑"/>
                <a:cs typeface="微软雅黑"/>
              </a:rPr>
              <a:t>1 </a:t>
            </a:r>
            <a:r>
              <a:rPr kumimoji="1" lang="en-US" altLang="zh-CN" sz="4000" dirty="0">
                <a:latin typeface="微软雅黑"/>
                <a:ea typeface="微软雅黑"/>
                <a:cs typeface="微软雅黑"/>
                <a:sym typeface="Wingdings" panose="05000000000000000000" pitchFamily="2" charset="2"/>
              </a:rPr>
              <a:t> </a:t>
            </a:r>
            <a:r>
              <a:rPr kumimoji="1" lang="zh-CN" altLang="en-US" sz="4000" dirty="0">
                <a:latin typeface="微软雅黑"/>
                <a:ea typeface="微软雅黑"/>
                <a:cs typeface="微软雅黑"/>
                <a:sym typeface="Wingdings" panose="05000000000000000000" pitchFamily="2" charset="2"/>
              </a:rPr>
              <a:t>调控序列</a:t>
            </a:r>
            <a:endParaRPr lang="zh-CN" altLang="en-US" sz="4000" dirty="0"/>
          </a:p>
        </p:txBody>
      </p:sp>
      <p:pic>
        <p:nvPicPr>
          <p:cNvPr id="7" name="图片 6">
            <a:extLst>
              <a:ext uri="{FF2B5EF4-FFF2-40B4-BE49-F238E27FC236}">
                <a16:creationId xmlns:a16="http://schemas.microsoft.com/office/drawing/2014/main" id="{3143BEB8-9AD5-BDB9-651F-03027321801E}"/>
              </a:ext>
            </a:extLst>
          </p:cNvPr>
          <p:cNvPicPr>
            <a:picLocks noChangeAspect="1"/>
          </p:cNvPicPr>
          <p:nvPr/>
        </p:nvPicPr>
        <p:blipFill rotWithShape="1">
          <a:blip r:embed="rId3"/>
          <a:srcRect r="4577"/>
          <a:stretch/>
        </p:blipFill>
        <p:spPr>
          <a:xfrm>
            <a:off x="404113" y="3905314"/>
            <a:ext cx="3908738" cy="2440028"/>
          </a:xfrm>
          <a:prstGeom prst="rect">
            <a:avLst/>
          </a:prstGeom>
          <a:ln>
            <a:solidFill>
              <a:schemeClr val="tx1"/>
            </a:solidFill>
          </a:ln>
        </p:spPr>
      </p:pic>
      <p:pic>
        <p:nvPicPr>
          <p:cNvPr id="8" name="图片 7">
            <a:extLst>
              <a:ext uri="{FF2B5EF4-FFF2-40B4-BE49-F238E27FC236}">
                <a16:creationId xmlns:a16="http://schemas.microsoft.com/office/drawing/2014/main" id="{9E98B13B-ACF0-7C44-DD0D-3C710F88A458}"/>
              </a:ext>
            </a:extLst>
          </p:cNvPr>
          <p:cNvPicPr>
            <a:picLocks noChangeAspect="1"/>
          </p:cNvPicPr>
          <p:nvPr/>
        </p:nvPicPr>
        <p:blipFill rotWithShape="1">
          <a:blip r:embed="rId4"/>
          <a:srcRect b="4275"/>
          <a:stretch/>
        </p:blipFill>
        <p:spPr>
          <a:xfrm>
            <a:off x="404113" y="1004888"/>
            <a:ext cx="3908738" cy="2216299"/>
          </a:xfrm>
          <a:prstGeom prst="rect">
            <a:avLst/>
          </a:prstGeom>
          <a:ln>
            <a:solidFill>
              <a:schemeClr val="tx1"/>
            </a:solidFill>
          </a:ln>
        </p:spPr>
      </p:pic>
      <p:sp>
        <p:nvSpPr>
          <p:cNvPr id="2" name="矩形 1">
            <a:extLst>
              <a:ext uri="{FF2B5EF4-FFF2-40B4-BE49-F238E27FC236}">
                <a16:creationId xmlns:a16="http://schemas.microsoft.com/office/drawing/2014/main" id="{EF1EDFE1-E44B-47CB-9751-493455B59C14}"/>
              </a:ext>
            </a:extLst>
          </p:cNvPr>
          <p:cNvSpPr/>
          <p:nvPr/>
        </p:nvSpPr>
        <p:spPr>
          <a:xfrm>
            <a:off x="564353" y="3355138"/>
            <a:ext cx="34163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dirty="0">
                <a:latin typeface="微软雅黑" panose="020B0503020204020204" pitchFamily="34" charset="-122"/>
                <a:ea typeface="微软雅黑" panose="020B0503020204020204" pitchFamily="34" charset="-122"/>
              </a:rPr>
              <a:t>非编码变异在遗传疾病中的作用</a:t>
            </a:r>
          </a:p>
        </p:txBody>
      </p:sp>
      <p:pic>
        <p:nvPicPr>
          <p:cNvPr id="11" name="图片 10">
            <a:extLst>
              <a:ext uri="{FF2B5EF4-FFF2-40B4-BE49-F238E27FC236}">
                <a16:creationId xmlns:a16="http://schemas.microsoft.com/office/drawing/2014/main" id="{A0C6F477-8F35-4902-88DC-EACB04D6F8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4988" y="1324086"/>
            <a:ext cx="3580372" cy="1515973"/>
          </a:xfrm>
          <a:prstGeom prst="rect">
            <a:avLst/>
          </a:prstGeom>
          <a:ln>
            <a:solidFill>
              <a:srgbClr val="2D3291"/>
            </a:solidFill>
          </a:ln>
        </p:spPr>
      </p:pic>
      <p:sp>
        <p:nvSpPr>
          <p:cNvPr id="12" name="矩形 11">
            <a:extLst>
              <a:ext uri="{FF2B5EF4-FFF2-40B4-BE49-F238E27FC236}">
                <a16:creationId xmlns:a16="http://schemas.microsoft.com/office/drawing/2014/main" id="{CE3BE87C-CFFA-4626-ACC2-2788667200D6}"/>
              </a:ext>
            </a:extLst>
          </p:cNvPr>
          <p:cNvSpPr/>
          <p:nvPr/>
        </p:nvSpPr>
        <p:spPr>
          <a:xfrm>
            <a:off x="6093094" y="913177"/>
            <a:ext cx="419044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核心启动子序列特征 </a:t>
            </a:r>
            <a:r>
              <a:rPr lang="en-US" altLang="zh-CN" b="1" dirty="0">
                <a:latin typeface="微软雅黑" panose="020B0503020204020204" pitchFamily="34" charset="-122"/>
                <a:ea typeface="微软雅黑" panose="020B0503020204020204" pitchFamily="34" charset="-122"/>
              </a:rPr>
              <a:t>(core promoter)</a:t>
            </a:r>
            <a:endParaRPr lang="zh-CN" altLang="en-US" b="1"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90C78314-9BA9-4865-B54E-4FB77F96C8DF}"/>
              </a:ext>
            </a:extLst>
          </p:cNvPr>
          <p:cNvSpPr/>
          <p:nvPr/>
        </p:nvSpPr>
        <p:spPr>
          <a:xfrm>
            <a:off x="4800763" y="6324202"/>
            <a:ext cx="6156776" cy="369332"/>
          </a:xfrm>
          <a:prstGeom prst="rect">
            <a:avLst/>
          </a:prstGeom>
        </p:spPr>
        <p:txBody>
          <a:bodyPr wrap="square">
            <a:spAutoFit/>
          </a:bodyPr>
          <a:lstStyle/>
          <a:p>
            <a:r>
              <a:rPr lang="en-US" altLang="zh-CN" sz="900" dirty="0">
                <a:solidFill>
                  <a:srgbClr val="222222"/>
                </a:solidFill>
                <a:latin typeface="Arial" panose="020B0604020202020204" pitchFamily="34" charset="0"/>
              </a:rPr>
              <a:t>Andersson, R., </a:t>
            </a:r>
            <a:r>
              <a:rPr lang="en-US" altLang="zh-CN" sz="900" dirty="0" err="1">
                <a:solidFill>
                  <a:srgbClr val="222222"/>
                </a:solidFill>
                <a:latin typeface="Arial" panose="020B0604020202020204" pitchFamily="34" charset="0"/>
              </a:rPr>
              <a:t>Sandelin</a:t>
            </a:r>
            <a:r>
              <a:rPr lang="en-US" altLang="zh-CN" sz="900" dirty="0">
                <a:solidFill>
                  <a:srgbClr val="222222"/>
                </a:solidFill>
                <a:latin typeface="Arial" panose="020B0604020202020204" pitchFamily="34" charset="0"/>
              </a:rPr>
              <a:t>, A. Determinants of enhancer and promoter activities of regulatory elements. Nat Rev Genet 21, 71–87 (2020). https://doi.org/10.1038/s41576-019-0173-8</a:t>
            </a:r>
            <a:endParaRPr lang="zh-CN" altLang="en-US" sz="900" dirty="0"/>
          </a:p>
        </p:txBody>
      </p:sp>
      <p:sp>
        <p:nvSpPr>
          <p:cNvPr id="16" name="AutoShape 2" descr="undefined">
            <a:extLst>
              <a:ext uri="{FF2B5EF4-FFF2-40B4-BE49-F238E27FC236}">
                <a16:creationId xmlns:a16="http://schemas.microsoft.com/office/drawing/2014/main" id="{7041EAA1-AEFF-407F-8F7E-DA36F4479A3D}"/>
              </a:ext>
            </a:extLst>
          </p:cNvPr>
          <p:cNvSpPr>
            <a:spLocks noChangeAspect="1" noChangeArrowheads="1"/>
          </p:cNvSpPr>
          <p:nvPr/>
        </p:nvSpPr>
        <p:spPr bwMode="auto">
          <a:xfrm>
            <a:off x="6868692" y="46743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矩形 17">
            <a:extLst>
              <a:ext uri="{FF2B5EF4-FFF2-40B4-BE49-F238E27FC236}">
                <a16:creationId xmlns:a16="http://schemas.microsoft.com/office/drawing/2014/main" id="{8C2579A4-5862-419C-B2EC-218EF5BDDE5E}"/>
              </a:ext>
            </a:extLst>
          </p:cNvPr>
          <p:cNvSpPr/>
          <p:nvPr/>
        </p:nvSpPr>
        <p:spPr>
          <a:xfrm>
            <a:off x="5641098" y="3045782"/>
            <a:ext cx="20547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启动子 </a:t>
            </a:r>
            <a:r>
              <a:rPr lang="en-US" altLang="zh-CN" b="1" dirty="0">
                <a:latin typeface="微软雅黑" panose="020B0503020204020204" pitchFamily="34" charset="-122"/>
                <a:ea typeface="微软雅黑" panose="020B0503020204020204" pitchFamily="34" charset="-122"/>
              </a:rPr>
              <a:t>promoter</a:t>
            </a:r>
            <a:endParaRPr lang="zh-CN" altLang="en-US" b="1" dirty="0">
              <a:latin typeface="微软雅黑" panose="020B0503020204020204" pitchFamily="34" charset="-122"/>
              <a:ea typeface="微软雅黑" panose="020B0503020204020204" pitchFamily="34" charset="-122"/>
            </a:endParaRPr>
          </a:p>
        </p:txBody>
      </p:sp>
      <p:sp>
        <p:nvSpPr>
          <p:cNvPr id="19" name="箭头: 右 18">
            <a:extLst>
              <a:ext uri="{FF2B5EF4-FFF2-40B4-BE49-F238E27FC236}">
                <a16:creationId xmlns:a16="http://schemas.microsoft.com/office/drawing/2014/main" id="{B484D192-3019-4962-A1BD-F99CE0846287}"/>
              </a:ext>
            </a:extLst>
          </p:cNvPr>
          <p:cNvSpPr/>
          <p:nvPr/>
        </p:nvSpPr>
        <p:spPr>
          <a:xfrm>
            <a:off x="4132261" y="2310514"/>
            <a:ext cx="251770" cy="1524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1" name="左大括号 20">
            <a:extLst>
              <a:ext uri="{FF2B5EF4-FFF2-40B4-BE49-F238E27FC236}">
                <a16:creationId xmlns:a16="http://schemas.microsoft.com/office/drawing/2014/main" id="{3885589D-FFD4-4551-AEBA-4E3A4084950F}"/>
              </a:ext>
            </a:extLst>
          </p:cNvPr>
          <p:cNvSpPr/>
          <p:nvPr/>
        </p:nvSpPr>
        <p:spPr>
          <a:xfrm>
            <a:off x="4245371" y="1657250"/>
            <a:ext cx="298545" cy="4487144"/>
          </a:xfrm>
          <a:prstGeom prst="leftBrace">
            <a:avLst>
              <a:gd name="adj1" fmla="val 8333"/>
              <a:gd name="adj2" fmla="val 1633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dirty="0"/>
          </a:p>
        </p:txBody>
      </p:sp>
      <p:pic>
        <p:nvPicPr>
          <p:cNvPr id="23" name="图片 22">
            <a:extLst>
              <a:ext uri="{FF2B5EF4-FFF2-40B4-BE49-F238E27FC236}">
                <a16:creationId xmlns:a16="http://schemas.microsoft.com/office/drawing/2014/main" id="{29D40852-EDCF-4EA4-8B1D-5347F75DD3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5289" y="1443975"/>
            <a:ext cx="3757019" cy="1276194"/>
          </a:xfrm>
          <a:prstGeom prst="rect">
            <a:avLst/>
          </a:prstGeom>
          <a:ln>
            <a:solidFill>
              <a:srgbClr val="2D3291"/>
            </a:solidFill>
          </a:ln>
        </p:spPr>
      </p:pic>
      <p:sp>
        <p:nvSpPr>
          <p:cNvPr id="24" name="箭头: 右 23">
            <a:extLst>
              <a:ext uri="{FF2B5EF4-FFF2-40B4-BE49-F238E27FC236}">
                <a16:creationId xmlns:a16="http://schemas.microsoft.com/office/drawing/2014/main" id="{F87196B1-657B-4988-9827-5A3F92438FB9}"/>
              </a:ext>
            </a:extLst>
          </p:cNvPr>
          <p:cNvSpPr/>
          <p:nvPr/>
        </p:nvSpPr>
        <p:spPr>
          <a:xfrm>
            <a:off x="8062431" y="1944141"/>
            <a:ext cx="251770" cy="1524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6447886C-B35E-4AD5-B605-CE85AC2D08A5}"/>
              </a:ext>
            </a:extLst>
          </p:cNvPr>
          <p:cNvPicPr>
            <a:picLocks noChangeAspect="1"/>
          </p:cNvPicPr>
          <p:nvPr/>
        </p:nvPicPr>
        <p:blipFill>
          <a:blip r:embed="rId7"/>
          <a:stretch>
            <a:fillRect/>
          </a:stretch>
        </p:blipFill>
        <p:spPr>
          <a:xfrm>
            <a:off x="4877236" y="3724470"/>
            <a:ext cx="3278015" cy="2522392"/>
          </a:xfrm>
          <a:prstGeom prst="rect">
            <a:avLst/>
          </a:prstGeom>
          <a:ln>
            <a:solidFill>
              <a:srgbClr val="2D3291"/>
            </a:solidFill>
          </a:ln>
        </p:spPr>
      </p:pic>
      <p:pic>
        <p:nvPicPr>
          <p:cNvPr id="31" name="图片 30">
            <a:extLst>
              <a:ext uri="{FF2B5EF4-FFF2-40B4-BE49-F238E27FC236}">
                <a16:creationId xmlns:a16="http://schemas.microsoft.com/office/drawing/2014/main" id="{10B75936-0FD5-4555-9D9C-17E038F347C9}"/>
              </a:ext>
            </a:extLst>
          </p:cNvPr>
          <p:cNvPicPr>
            <a:picLocks noChangeAspect="1"/>
          </p:cNvPicPr>
          <p:nvPr/>
        </p:nvPicPr>
        <p:blipFill>
          <a:blip r:embed="rId8"/>
          <a:stretch>
            <a:fillRect/>
          </a:stretch>
        </p:blipFill>
        <p:spPr>
          <a:xfrm>
            <a:off x="8137495" y="3724676"/>
            <a:ext cx="2942497" cy="2526749"/>
          </a:xfrm>
          <a:prstGeom prst="rect">
            <a:avLst/>
          </a:prstGeom>
          <a:ln>
            <a:solidFill>
              <a:srgbClr val="2D3291"/>
            </a:solidFill>
          </a:ln>
        </p:spPr>
      </p:pic>
      <p:sp>
        <p:nvSpPr>
          <p:cNvPr id="32" name="矩形 31">
            <a:extLst>
              <a:ext uri="{FF2B5EF4-FFF2-40B4-BE49-F238E27FC236}">
                <a16:creationId xmlns:a16="http://schemas.microsoft.com/office/drawing/2014/main" id="{09CF818A-524D-4D51-B746-BC73EA928AAA}"/>
              </a:ext>
            </a:extLst>
          </p:cNvPr>
          <p:cNvSpPr/>
          <p:nvPr/>
        </p:nvSpPr>
        <p:spPr>
          <a:xfrm>
            <a:off x="8743143" y="3060965"/>
            <a:ext cx="2012089"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增强子 </a:t>
            </a:r>
            <a:r>
              <a:rPr lang="en-US" altLang="zh-CN" b="1" dirty="0">
                <a:latin typeface="微软雅黑" panose="020B0503020204020204" pitchFamily="34" charset="-122"/>
                <a:ea typeface="微软雅黑" panose="020B0503020204020204" pitchFamily="34" charset="-122"/>
              </a:rPr>
              <a:t>enhancer</a:t>
            </a:r>
            <a:endParaRPr lang="zh-CN" altLang="en-US"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CBC33C43-CDBB-4B15-9A85-2A753BCD7DD3}"/>
              </a:ext>
            </a:extLst>
          </p:cNvPr>
          <p:cNvSpPr/>
          <p:nvPr/>
        </p:nvSpPr>
        <p:spPr>
          <a:xfrm>
            <a:off x="6110010" y="3349488"/>
            <a:ext cx="902811"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启动转录</a:t>
            </a:r>
          </a:p>
        </p:txBody>
      </p:sp>
      <p:sp>
        <p:nvSpPr>
          <p:cNvPr id="34" name="矩形 33">
            <a:extLst>
              <a:ext uri="{FF2B5EF4-FFF2-40B4-BE49-F238E27FC236}">
                <a16:creationId xmlns:a16="http://schemas.microsoft.com/office/drawing/2014/main" id="{05F4FBAE-DEDD-4A09-ADEF-CA5F8A902E08}"/>
              </a:ext>
            </a:extLst>
          </p:cNvPr>
          <p:cNvSpPr/>
          <p:nvPr/>
        </p:nvSpPr>
        <p:spPr>
          <a:xfrm>
            <a:off x="9225418" y="3349488"/>
            <a:ext cx="902811"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调控转录</a:t>
            </a:r>
          </a:p>
        </p:txBody>
      </p:sp>
      <p:sp>
        <p:nvSpPr>
          <p:cNvPr id="40" name="矩形 39">
            <a:extLst>
              <a:ext uri="{FF2B5EF4-FFF2-40B4-BE49-F238E27FC236}">
                <a16:creationId xmlns:a16="http://schemas.microsoft.com/office/drawing/2014/main" id="{73FDABA3-C3FC-4C13-B4FC-8CC85940B444}"/>
              </a:ext>
            </a:extLst>
          </p:cNvPr>
          <p:cNvSpPr/>
          <p:nvPr/>
        </p:nvSpPr>
        <p:spPr>
          <a:xfrm>
            <a:off x="8656029" y="1212979"/>
            <a:ext cx="2745752" cy="276999"/>
          </a:xfrm>
          <a:prstGeom prst="rect">
            <a:avLst/>
          </a:prstGeom>
        </p:spPr>
        <p:txBody>
          <a:bodyPr wrap="none">
            <a:spAutoFit/>
          </a:bodyPr>
          <a:lstStyle/>
          <a:p>
            <a:r>
              <a:rPr lang="en-US" altLang="zh-CN" sz="1200" dirty="0">
                <a:solidFill>
                  <a:srgbClr val="222222"/>
                </a:solidFill>
                <a:latin typeface="Harding"/>
              </a:rPr>
              <a:t>±50 base pair (bp) region around the TSS</a:t>
            </a:r>
            <a:endParaRPr lang="zh-CN" altLang="en-US" sz="1200" dirty="0"/>
          </a:p>
        </p:txBody>
      </p:sp>
      <p:sp>
        <p:nvSpPr>
          <p:cNvPr id="41" name="矩形 40">
            <a:extLst>
              <a:ext uri="{FF2B5EF4-FFF2-40B4-BE49-F238E27FC236}">
                <a16:creationId xmlns:a16="http://schemas.microsoft.com/office/drawing/2014/main" id="{5E932163-573E-4BCE-B6E7-7DDC53E1FD92}"/>
              </a:ext>
            </a:extLst>
          </p:cNvPr>
          <p:cNvSpPr/>
          <p:nvPr/>
        </p:nvSpPr>
        <p:spPr>
          <a:xfrm>
            <a:off x="10755232" y="3359208"/>
            <a:ext cx="1225015"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rPr>
              <a:t>50~1500bp</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11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animBg="1"/>
      <p:bldP spid="12" grpId="0"/>
      <p:bldP spid="18" grpId="0"/>
      <p:bldP spid="19" grpId="0" animBg="1"/>
      <p:bldP spid="21" grpId="0" animBg="1"/>
      <p:bldP spid="24" grpId="0" animBg="1"/>
      <p:bldP spid="32" grpId="0"/>
      <p:bldP spid="33" grpId="0"/>
      <p:bldP spid="34" grpId="0"/>
      <p:bldP spid="40"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C918D6-A587-4B42-9215-EF98792FA8B5}"/>
              </a:ext>
            </a:extLst>
          </p:cNvPr>
          <p:cNvSpPr>
            <a:spLocks noGrp="1"/>
          </p:cNvSpPr>
          <p:nvPr>
            <p:ph type="sldNum" sz="quarter" idx="12"/>
          </p:nvPr>
        </p:nvSpPr>
        <p:spPr/>
        <p:txBody>
          <a:bodyPr/>
          <a:lstStyle/>
          <a:p>
            <a:fld id="{DF849393-7876-44FF-8BC7-6C3A91957E85}" type="slidenum">
              <a:rPr lang="zh-CN" altLang="en-US" smtClean="0"/>
              <a:t>13</a:t>
            </a:fld>
            <a:endParaRPr lang="zh-CN" altLang="en-US"/>
          </a:p>
        </p:txBody>
      </p:sp>
      <p:pic>
        <p:nvPicPr>
          <p:cNvPr id="3" name="图片 2">
            <a:extLst>
              <a:ext uri="{FF2B5EF4-FFF2-40B4-BE49-F238E27FC236}">
                <a16:creationId xmlns:a16="http://schemas.microsoft.com/office/drawing/2014/main" id="{A79641CC-D8F3-475E-889A-63F3A3CDF31A}"/>
              </a:ext>
            </a:extLst>
          </p:cNvPr>
          <p:cNvPicPr>
            <a:picLocks noChangeAspect="1"/>
          </p:cNvPicPr>
          <p:nvPr/>
        </p:nvPicPr>
        <p:blipFill>
          <a:blip r:embed="rId2"/>
          <a:stretch>
            <a:fillRect/>
          </a:stretch>
        </p:blipFill>
        <p:spPr>
          <a:xfrm>
            <a:off x="222646" y="841918"/>
            <a:ext cx="5267904" cy="4053587"/>
          </a:xfrm>
          <a:prstGeom prst="rect">
            <a:avLst/>
          </a:prstGeom>
          <a:ln>
            <a:solidFill>
              <a:srgbClr val="2D3291"/>
            </a:solidFill>
          </a:ln>
        </p:spPr>
      </p:pic>
      <p:pic>
        <p:nvPicPr>
          <p:cNvPr id="4" name="图片 3">
            <a:extLst>
              <a:ext uri="{FF2B5EF4-FFF2-40B4-BE49-F238E27FC236}">
                <a16:creationId xmlns:a16="http://schemas.microsoft.com/office/drawing/2014/main" id="{619F033B-8F3B-462C-B1E9-0A9A97A6AC8E}"/>
              </a:ext>
            </a:extLst>
          </p:cNvPr>
          <p:cNvPicPr>
            <a:picLocks noChangeAspect="1"/>
          </p:cNvPicPr>
          <p:nvPr/>
        </p:nvPicPr>
        <p:blipFill>
          <a:blip r:embed="rId3"/>
          <a:stretch>
            <a:fillRect/>
          </a:stretch>
        </p:blipFill>
        <p:spPr>
          <a:xfrm>
            <a:off x="5452065" y="841920"/>
            <a:ext cx="4728713" cy="4053586"/>
          </a:xfrm>
          <a:prstGeom prst="rect">
            <a:avLst/>
          </a:prstGeom>
          <a:ln>
            <a:solidFill>
              <a:srgbClr val="2D3291"/>
            </a:solidFill>
          </a:ln>
        </p:spPr>
      </p:pic>
      <p:sp>
        <p:nvSpPr>
          <p:cNvPr id="6" name="矩形 5">
            <a:extLst>
              <a:ext uri="{FF2B5EF4-FFF2-40B4-BE49-F238E27FC236}">
                <a16:creationId xmlns:a16="http://schemas.microsoft.com/office/drawing/2014/main" id="{E74F3EFD-CC47-4FB7-BFB7-07601A3D6462}"/>
              </a:ext>
            </a:extLst>
          </p:cNvPr>
          <p:cNvSpPr/>
          <p:nvPr/>
        </p:nvSpPr>
        <p:spPr>
          <a:xfrm>
            <a:off x="1325847" y="4944378"/>
            <a:ext cx="4052841" cy="95410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启动子上游</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rPr>
              <a:t>uaRNAs</a:t>
            </a:r>
            <a:r>
              <a:rPr lang="en-US" altLang="zh-CN" sz="1400" dirty="0">
                <a:latin typeface="微软雅黑" panose="020B0503020204020204" pitchFamily="34" charset="-122"/>
                <a:ea typeface="微软雅黑" panose="020B0503020204020204" pitchFamily="34" charset="-122"/>
              </a:rPr>
              <a:t>  (upstream antisense RNAs)</a:t>
            </a: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PROMPT (promoter-upstream transcripts)</a:t>
            </a:r>
          </a:p>
          <a:p>
            <a:r>
              <a:rPr lang="zh-CN" altLang="en-US" sz="1400" dirty="0">
                <a:latin typeface="微软雅黑" panose="020B0503020204020204" pitchFamily="34" charset="-122"/>
                <a:ea typeface="微软雅黑" panose="020B0503020204020204" pitchFamily="34" charset="-122"/>
              </a:rPr>
              <a:t>启动子下游：</a:t>
            </a:r>
            <a:r>
              <a:rPr lang="en-US" altLang="zh-CN" sz="1400" dirty="0">
                <a:latin typeface="微软雅黑" panose="020B0503020204020204" pitchFamily="34" charset="-122"/>
                <a:ea typeface="微软雅黑" panose="020B0503020204020204" pitchFamily="34" charset="-122"/>
              </a:rPr>
              <a:t>mRNA</a:t>
            </a:r>
          </a:p>
        </p:txBody>
      </p:sp>
      <p:sp>
        <p:nvSpPr>
          <p:cNvPr id="7" name="矩形 6">
            <a:extLst>
              <a:ext uri="{FF2B5EF4-FFF2-40B4-BE49-F238E27FC236}">
                <a16:creationId xmlns:a16="http://schemas.microsoft.com/office/drawing/2014/main" id="{78D4FC7E-AFA1-4D97-8BB2-16A186350B69}"/>
              </a:ext>
            </a:extLst>
          </p:cNvPr>
          <p:cNvSpPr/>
          <p:nvPr/>
        </p:nvSpPr>
        <p:spPr>
          <a:xfrm>
            <a:off x="443601" y="6486843"/>
            <a:ext cx="4139467" cy="307777"/>
          </a:xfrm>
          <a:prstGeom prst="rect">
            <a:avLst/>
          </a:prstGeom>
        </p:spPr>
        <p:txBody>
          <a:bodyPr wrap="none">
            <a:spAutoFit/>
          </a:bodyPr>
          <a:lstStyle/>
          <a:p>
            <a:r>
              <a:rPr lang="en-US" altLang="zh-CN" sz="1400" dirty="0" err="1">
                <a:latin typeface="微软雅黑" panose="020B0503020204020204" pitchFamily="34" charset="-122"/>
                <a:ea typeface="微软雅黑" panose="020B0503020204020204" pitchFamily="34" charset="-122"/>
              </a:rPr>
              <a:t>Dnase</a:t>
            </a:r>
            <a:r>
              <a:rPr lang="en-US" altLang="zh-CN" sz="1400" dirty="0">
                <a:latin typeface="微软雅黑" panose="020B0503020204020204" pitchFamily="34" charset="-122"/>
                <a:ea typeface="微软雅黑" panose="020B0503020204020204" pitchFamily="34" charset="-122"/>
              </a:rPr>
              <a:t>-seq: </a:t>
            </a:r>
            <a:r>
              <a:rPr lang="en-US" altLang="zh-CN" sz="1400" dirty="0" err="1">
                <a:latin typeface="微软雅黑" panose="020B0503020204020204" pitchFamily="34" charset="-122"/>
                <a:ea typeface="微软雅黑" panose="020B0503020204020204" pitchFamily="34" charset="-122"/>
              </a:rPr>
              <a:t>DNaseI</a:t>
            </a:r>
            <a:r>
              <a:rPr lang="en-US" altLang="zh-CN" sz="1400" dirty="0">
                <a:latin typeface="微软雅黑" panose="020B0503020204020204" pitchFamily="34" charset="-122"/>
                <a:ea typeface="微软雅黑" panose="020B0503020204020204" pitchFamily="34" charset="-122"/>
              </a:rPr>
              <a:t> hypersensitive sequencing</a:t>
            </a:r>
            <a:endParaRPr lang="zh-CN" altLang="en-US" sz="14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FD95EBD-FB3A-46A7-BB00-DBD222288C7B}"/>
              </a:ext>
            </a:extLst>
          </p:cNvPr>
          <p:cNvSpPr/>
          <p:nvPr/>
        </p:nvSpPr>
        <p:spPr>
          <a:xfrm>
            <a:off x="1829201" y="217268"/>
            <a:ext cx="20547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启动子 </a:t>
            </a:r>
            <a:r>
              <a:rPr lang="en-US" altLang="zh-CN" b="1" dirty="0">
                <a:latin typeface="微软雅黑" panose="020B0503020204020204" pitchFamily="34" charset="-122"/>
                <a:ea typeface="微软雅黑" panose="020B0503020204020204" pitchFamily="34" charset="-122"/>
              </a:rPr>
              <a:t>promoter</a:t>
            </a:r>
            <a:endParaRPr lang="zh-CN" altLang="en-US"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DF85A322-9DA5-4A79-8CE9-CBC834BDB229}"/>
              </a:ext>
            </a:extLst>
          </p:cNvPr>
          <p:cNvSpPr/>
          <p:nvPr/>
        </p:nvSpPr>
        <p:spPr>
          <a:xfrm>
            <a:off x="6810376" y="223292"/>
            <a:ext cx="2012089"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增强子 </a:t>
            </a:r>
            <a:r>
              <a:rPr lang="en-US" altLang="zh-CN" b="1" dirty="0">
                <a:latin typeface="微软雅黑" panose="020B0503020204020204" pitchFamily="34" charset="-122"/>
                <a:ea typeface="微软雅黑" panose="020B0503020204020204" pitchFamily="34" charset="-122"/>
              </a:rPr>
              <a:t>enhancer</a:t>
            </a:r>
            <a:endParaRPr lang="zh-CN" altLang="en-US" b="1"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A6A0FCEC-9EA8-4CBC-82B7-E078F8990D54}"/>
              </a:ext>
            </a:extLst>
          </p:cNvPr>
          <p:cNvSpPr/>
          <p:nvPr/>
        </p:nvSpPr>
        <p:spPr>
          <a:xfrm>
            <a:off x="1722269" y="834915"/>
            <a:ext cx="3656420" cy="1988184"/>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423B8BDF-47B2-42D1-A3CC-A23A61D8C9CA}"/>
              </a:ext>
            </a:extLst>
          </p:cNvPr>
          <p:cNvSpPr/>
          <p:nvPr/>
        </p:nvSpPr>
        <p:spPr>
          <a:xfrm>
            <a:off x="6245555" y="5002536"/>
            <a:ext cx="3599062"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增强子上游</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下游：</a:t>
            </a:r>
            <a:r>
              <a:rPr lang="en-US" altLang="zh-CN" sz="1400" dirty="0" err="1">
                <a:latin typeface="微软雅黑" panose="020B0503020204020204" pitchFamily="34" charset="-122"/>
                <a:ea typeface="微软雅黑" panose="020B0503020204020204" pitchFamily="34" charset="-122"/>
              </a:rPr>
              <a:t>eRNA</a:t>
            </a:r>
            <a:r>
              <a:rPr lang="en-US" altLang="zh-CN" sz="1400" dirty="0">
                <a:latin typeface="微软雅黑" panose="020B0503020204020204" pitchFamily="34" charset="-122"/>
                <a:ea typeface="微软雅黑" panose="020B0503020204020204" pitchFamily="34" charset="-122"/>
              </a:rPr>
              <a:t>(enhancer RNA)</a:t>
            </a:r>
            <a:endParaRPr lang="zh-CN" altLang="en-US" sz="14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70A3A02-AB8C-4BEC-B998-271CEC5CF34D}"/>
              </a:ext>
            </a:extLst>
          </p:cNvPr>
          <p:cNvSpPr/>
          <p:nvPr/>
        </p:nvSpPr>
        <p:spPr>
          <a:xfrm>
            <a:off x="6810376" y="841918"/>
            <a:ext cx="3311713" cy="179475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4EF715EE-DB04-4341-ADE3-95CFEC6C72DB}"/>
              </a:ext>
            </a:extLst>
          </p:cNvPr>
          <p:cNvSpPr/>
          <p:nvPr/>
        </p:nvSpPr>
        <p:spPr>
          <a:xfrm>
            <a:off x="10254155" y="1193068"/>
            <a:ext cx="1864468" cy="2031325"/>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正常细胞中</a:t>
            </a:r>
            <a:endParaRPr lang="en-US" altLang="zh-CN" sz="14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mRNA</a:t>
            </a:r>
            <a:r>
              <a:rPr lang="zh-CN" altLang="en-US" sz="1400" dirty="0">
                <a:latin typeface="微软雅黑" panose="020B0503020204020204" pitchFamily="34" charset="-122"/>
                <a:ea typeface="微软雅黑" panose="020B0503020204020204" pitchFamily="34" charset="-122"/>
              </a:rPr>
              <a:t>含量多</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eRNA</a:t>
            </a:r>
            <a:r>
              <a:rPr lang="zh-CN" altLang="en-US" sz="1400" dirty="0">
                <a:latin typeface="微软雅黑" panose="020B0503020204020204" pitchFamily="34" charset="-122"/>
                <a:ea typeface="微软雅黑" panose="020B0503020204020204" pitchFamily="34" charset="-122"/>
              </a:rPr>
              <a:t>无偏好</a:t>
            </a:r>
            <a:endParaRPr lang="en-US" altLang="zh-CN" sz="14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mRNA</a:t>
            </a:r>
            <a:r>
              <a:rPr lang="zh-CN" altLang="en-US" sz="1400" dirty="0">
                <a:latin typeface="微软雅黑" panose="020B0503020204020204" pitchFamily="34" charset="-122"/>
                <a:ea typeface="微软雅黑" panose="020B0503020204020204" pitchFamily="34" charset="-122"/>
              </a:rPr>
              <a:t>上游</a:t>
            </a:r>
            <a:r>
              <a:rPr lang="en-US" altLang="zh-CN" sz="1400" dirty="0" err="1">
                <a:latin typeface="微软雅黑" panose="020B0503020204020204" pitchFamily="34" charset="-122"/>
                <a:ea typeface="微软雅黑" panose="020B0503020204020204" pitchFamily="34" charset="-122"/>
              </a:rPr>
              <a:t>uaRNA</a:t>
            </a:r>
            <a:r>
              <a:rPr lang="en-US" altLang="zh-CN" sz="1400" dirty="0">
                <a:latin typeface="微软雅黑" panose="020B0503020204020204" pitchFamily="34" charset="-122"/>
                <a:ea typeface="微软雅黑" panose="020B0503020204020204" pitchFamily="34" charset="-122"/>
              </a:rPr>
              <a:t>/PROMPT</a:t>
            </a:r>
            <a:r>
              <a:rPr lang="zh-CN" altLang="en-US" sz="1400" dirty="0">
                <a:latin typeface="微软雅黑" panose="020B0503020204020204" pitchFamily="34" charset="-122"/>
                <a:ea typeface="微软雅黑" panose="020B0503020204020204" pitchFamily="34" charset="-122"/>
              </a:rPr>
              <a:t>会被</a:t>
            </a:r>
            <a:r>
              <a:rPr lang="en-US" altLang="zh-CN" sz="1400" dirty="0">
                <a:latin typeface="微软雅黑" panose="020B0503020204020204" pitchFamily="34" charset="-122"/>
                <a:ea typeface="微软雅黑" panose="020B0503020204020204" pitchFamily="34" charset="-122"/>
              </a:rPr>
              <a:t>Exosome</a:t>
            </a:r>
            <a:r>
              <a:rPr lang="zh-CN" altLang="en-US" sz="1400" dirty="0">
                <a:latin typeface="微软雅黑" panose="020B0503020204020204" pitchFamily="34" charset="-122"/>
                <a:ea typeface="微软雅黑" panose="020B0503020204020204" pitchFamily="34" charset="-122"/>
              </a:rPr>
              <a:t>降解</a:t>
            </a:r>
          </a:p>
          <a:p>
            <a:r>
              <a:rPr lang="en-US" altLang="zh-CN" sz="1400" dirty="0">
                <a:latin typeface="微软雅黑" panose="020B0503020204020204" pitchFamily="34" charset="-122"/>
                <a:ea typeface="微软雅黑" panose="020B0503020204020204" pitchFamily="34" charset="-122"/>
              </a:rPr>
              <a:t>Exosome</a:t>
            </a:r>
            <a:r>
              <a:rPr lang="zh-CN" altLang="en-US" sz="1400" dirty="0">
                <a:latin typeface="微软雅黑" panose="020B0503020204020204" pitchFamily="34" charset="-122"/>
                <a:ea typeface="微软雅黑" panose="020B0503020204020204" pitchFamily="34" charset="-122"/>
              </a:rPr>
              <a:t>去除后</a:t>
            </a:r>
            <a:endParaRPr lang="en-US" altLang="zh-CN" sz="14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rPr>
              <a:t>uaRNA</a:t>
            </a:r>
            <a:r>
              <a:rPr lang="en-US" altLang="zh-CN" sz="1400" dirty="0">
                <a:latin typeface="微软雅黑" panose="020B0503020204020204" pitchFamily="34" charset="-122"/>
                <a:ea typeface="微软雅黑" panose="020B0503020204020204" pitchFamily="34" charset="-122"/>
              </a:rPr>
              <a:t>/PROMPT</a:t>
            </a:r>
            <a:r>
              <a:rPr lang="zh-CN" altLang="en-US" sz="1400" dirty="0">
                <a:latin typeface="微软雅黑" panose="020B0503020204020204" pitchFamily="34" charset="-122"/>
                <a:ea typeface="微软雅黑" panose="020B0503020204020204" pitchFamily="34" charset="-122"/>
              </a:rPr>
              <a:t>含量增加</a:t>
            </a:r>
            <a:endParaRPr lang="en-US" altLang="zh-CN" sz="1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3F5EFF02-322E-4492-AD9D-872DFBFC9765}"/>
              </a:ext>
            </a:extLst>
          </p:cNvPr>
          <p:cNvSpPr/>
          <p:nvPr/>
        </p:nvSpPr>
        <p:spPr>
          <a:xfrm>
            <a:off x="1393794" y="3201500"/>
            <a:ext cx="3861787" cy="57151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1524E289-3860-43D7-B7DD-40C246D009D4}"/>
              </a:ext>
            </a:extLst>
          </p:cNvPr>
          <p:cNvSpPr/>
          <p:nvPr/>
        </p:nvSpPr>
        <p:spPr>
          <a:xfrm>
            <a:off x="6318991" y="3022575"/>
            <a:ext cx="3861787" cy="57151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E16683C9-E9EB-4DC9-82B1-67035362C6C9}"/>
              </a:ext>
            </a:extLst>
          </p:cNvPr>
          <p:cNvSpPr/>
          <p:nvPr/>
        </p:nvSpPr>
        <p:spPr>
          <a:xfrm>
            <a:off x="10254154" y="3310311"/>
            <a:ext cx="1864468" cy="1384995"/>
          </a:xfrm>
          <a:prstGeom prst="rect">
            <a:avLst/>
          </a:prstGeom>
        </p:spPr>
        <p:txBody>
          <a:bodyPr wrap="square">
            <a:spAutoFit/>
          </a:bodyPr>
          <a:lstStyle/>
          <a:p>
            <a:r>
              <a:rPr lang="zh-CN" altLang="en-US" sz="1400" b="1" dirty="0">
                <a:solidFill>
                  <a:schemeClr val="accent2"/>
                </a:solidFill>
                <a:latin typeface="微软雅黑" panose="020B0503020204020204" pitchFamily="34" charset="-122"/>
                <a:ea typeface="微软雅黑" panose="020B0503020204020204" pitchFamily="34" charset="-122"/>
              </a:rPr>
              <a:t>序列特征</a:t>
            </a:r>
            <a:endParaRPr lang="en-US" altLang="zh-CN" sz="1400" b="1" dirty="0">
              <a:solidFill>
                <a:schemeClr val="accent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rPr>
              <a:t>pA</a:t>
            </a:r>
            <a:r>
              <a:rPr lang="en-US" altLang="zh-CN" sz="1400" dirty="0">
                <a:latin typeface="微软雅黑" panose="020B0503020204020204" pitchFamily="34" charset="-122"/>
                <a:ea typeface="微软雅黑" panose="020B0503020204020204" pitchFamily="34" charset="-122"/>
              </a:rPr>
              <a:t> sites</a:t>
            </a:r>
            <a:r>
              <a:rPr lang="zh-CN" altLang="en-US" sz="1400" dirty="0">
                <a:latin typeface="微软雅黑" panose="020B0503020204020204" pitchFamily="34" charset="-122"/>
                <a:ea typeface="微软雅黑" panose="020B0503020204020204" pitchFamily="34" charset="-122"/>
              </a:rPr>
              <a:t>信号在</a:t>
            </a:r>
            <a:r>
              <a:rPr lang="en-US" altLang="zh-CN" sz="1400" dirty="0">
                <a:latin typeface="微软雅黑" panose="020B0503020204020204" pitchFamily="34" charset="-122"/>
                <a:ea typeface="微软雅黑" panose="020B0503020204020204" pitchFamily="34" charset="-122"/>
              </a:rPr>
              <a:t>mRNA</a:t>
            </a:r>
            <a:r>
              <a:rPr lang="zh-CN" altLang="en-US" sz="1400" dirty="0">
                <a:latin typeface="微软雅黑" panose="020B0503020204020204" pitchFamily="34" charset="-122"/>
                <a:ea typeface="微软雅黑" panose="020B0503020204020204" pitchFamily="34" charset="-122"/>
              </a:rPr>
              <a:t>更低</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5’Splice site motif + CpG </a:t>
            </a:r>
            <a:r>
              <a:rPr lang="zh-CN" altLang="en-US" sz="1400" dirty="0">
                <a:latin typeface="微软雅黑" panose="020B0503020204020204" pitchFamily="34" charset="-122"/>
                <a:ea typeface="微软雅黑" panose="020B0503020204020204" pitchFamily="34" charset="-122"/>
              </a:rPr>
              <a:t>在</a:t>
            </a:r>
            <a:r>
              <a:rPr lang="en-US" altLang="zh-CN" sz="1400" dirty="0">
                <a:latin typeface="微软雅黑" panose="020B0503020204020204" pitchFamily="34" charset="-122"/>
                <a:ea typeface="微软雅黑" panose="020B0503020204020204" pitchFamily="34" charset="-122"/>
              </a:rPr>
              <a:t>mRNA</a:t>
            </a:r>
            <a:r>
              <a:rPr lang="zh-CN" altLang="en-US" sz="1400" dirty="0">
                <a:latin typeface="微软雅黑" panose="020B0503020204020204" pitchFamily="34" charset="-122"/>
                <a:ea typeface="微软雅黑" panose="020B0503020204020204" pitchFamily="34" charset="-122"/>
              </a:rPr>
              <a:t>更高</a:t>
            </a:r>
          </a:p>
        </p:txBody>
      </p:sp>
      <p:sp>
        <p:nvSpPr>
          <p:cNvPr id="19" name="矩形 18">
            <a:extLst>
              <a:ext uri="{FF2B5EF4-FFF2-40B4-BE49-F238E27FC236}">
                <a16:creationId xmlns:a16="http://schemas.microsoft.com/office/drawing/2014/main" id="{D4686B31-6F94-48FA-A724-C9088771C19F}"/>
              </a:ext>
            </a:extLst>
          </p:cNvPr>
          <p:cNvSpPr/>
          <p:nvPr/>
        </p:nvSpPr>
        <p:spPr>
          <a:xfrm>
            <a:off x="5849036" y="5650889"/>
            <a:ext cx="5194785"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启动子识别：</a:t>
            </a:r>
            <a:r>
              <a:rPr lang="en-US" altLang="zh-CN" sz="1400" dirty="0">
                <a:latin typeface="微软雅黑" panose="020B0503020204020204" pitchFamily="34" charset="-122"/>
                <a:ea typeface="微软雅黑" panose="020B0503020204020204" pitchFamily="34" charset="-122"/>
              </a:rPr>
              <a:t>5’ end RNA/cDNA </a:t>
            </a:r>
            <a:r>
              <a:rPr lang="zh-CN" altLang="en-US" sz="1400" dirty="0">
                <a:latin typeface="微软雅黑" panose="020B0503020204020204" pitchFamily="34" charset="-122"/>
                <a:ea typeface="微软雅黑" panose="020B0503020204020204" pitchFamily="34" charset="-122"/>
              </a:rPr>
              <a:t>测序</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外显子识别：</a:t>
            </a:r>
            <a:r>
              <a:rPr lang="en-US" altLang="zh-CN" sz="1400" dirty="0">
                <a:latin typeface="微软雅黑" panose="020B0503020204020204" pitchFamily="34" charset="-122"/>
                <a:ea typeface="微软雅黑" panose="020B0503020204020204" pitchFamily="34" charset="-122"/>
              </a:rPr>
              <a:t>H3K4me1 to H3K4me3</a:t>
            </a:r>
            <a:r>
              <a:rPr lang="zh-CN" altLang="en-US" sz="1400" dirty="0">
                <a:latin typeface="微软雅黑" panose="020B0503020204020204" pitchFamily="34" charset="-122"/>
                <a:ea typeface="微软雅黑" panose="020B0503020204020204" pitchFamily="34" charset="-122"/>
              </a:rPr>
              <a:t>信号比值 </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双向</a:t>
            </a:r>
            <a:r>
              <a:rPr lang="en-US" altLang="zh-CN" sz="1400" dirty="0" err="1">
                <a:latin typeface="微软雅黑" panose="020B0503020204020204" pitchFamily="34" charset="-122"/>
                <a:ea typeface="微软雅黑" panose="020B0503020204020204" pitchFamily="34" charset="-122"/>
              </a:rPr>
              <a:t>eRNA</a:t>
            </a:r>
            <a:endParaRPr lang="zh-CN" altLang="en-US" sz="1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1A14F5F-B648-4482-8A78-F7AFB8C29A19}"/>
              </a:ext>
            </a:extLst>
          </p:cNvPr>
          <p:cNvSpPr/>
          <p:nvPr/>
        </p:nvSpPr>
        <p:spPr>
          <a:xfrm>
            <a:off x="1421374" y="3808125"/>
            <a:ext cx="3834208" cy="100357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F732D569-1E94-4E58-9EB7-BA016C57F873}"/>
              </a:ext>
            </a:extLst>
          </p:cNvPr>
          <p:cNvSpPr/>
          <p:nvPr/>
        </p:nvSpPr>
        <p:spPr>
          <a:xfrm>
            <a:off x="6701452" y="3633124"/>
            <a:ext cx="3479326" cy="1037714"/>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6913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p:bldP spid="13" grpId="0" animBg="1"/>
      <p:bldP spid="14" grpId="0"/>
      <p:bldP spid="16" grpId="0" animBg="1"/>
      <p:bldP spid="17" grpId="0" animBg="1"/>
      <p:bldP spid="18" grpId="0"/>
      <p:bldP spid="19" grpId="0"/>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A1D99FC-608B-4D32-9D0F-B1DEA0FF4E87}"/>
              </a:ext>
            </a:extLst>
          </p:cNvPr>
          <p:cNvPicPr>
            <a:picLocks noChangeAspect="1"/>
          </p:cNvPicPr>
          <p:nvPr/>
        </p:nvPicPr>
        <p:blipFill rotWithShape="1">
          <a:blip r:embed="rId3"/>
          <a:srcRect b="30890"/>
          <a:stretch/>
        </p:blipFill>
        <p:spPr>
          <a:xfrm>
            <a:off x="644623" y="3079702"/>
            <a:ext cx="6891215" cy="3399641"/>
          </a:xfrm>
          <a:prstGeom prst="rect">
            <a:avLst/>
          </a:prstGeom>
        </p:spPr>
      </p:pic>
      <p:sp>
        <p:nvSpPr>
          <p:cNvPr id="2" name="灯片编号占位符 1">
            <a:extLst>
              <a:ext uri="{FF2B5EF4-FFF2-40B4-BE49-F238E27FC236}">
                <a16:creationId xmlns:a16="http://schemas.microsoft.com/office/drawing/2014/main" id="{82148AE4-C7AA-4FE6-A46B-C45166D221DC}"/>
              </a:ext>
            </a:extLst>
          </p:cNvPr>
          <p:cNvSpPr>
            <a:spLocks noGrp="1"/>
          </p:cNvSpPr>
          <p:nvPr>
            <p:ph type="sldNum" sz="quarter" idx="12"/>
          </p:nvPr>
        </p:nvSpPr>
        <p:spPr>
          <a:xfrm>
            <a:off x="8610600" y="6356350"/>
            <a:ext cx="2743200" cy="365125"/>
          </a:xfrm>
        </p:spPr>
        <p:txBody>
          <a:bodyPr/>
          <a:lstStyle/>
          <a:p>
            <a:fld id="{DF849393-7876-44FF-8BC7-6C3A91957E85}" type="slidenum">
              <a:rPr lang="zh-CN" altLang="en-US" smtClean="0"/>
              <a:t>14</a:t>
            </a:fld>
            <a:endParaRPr lang="zh-CN" altLang="en-US"/>
          </a:p>
        </p:txBody>
      </p:sp>
      <p:sp>
        <p:nvSpPr>
          <p:cNvPr id="5" name="矩形 4">
            <a:extLst>
              <a:ext uri="{FF2B5EF4-FFF2-40B4-BE49-F238E27FC236}">
                <a16:creationId xmlns:a16="http://schemas.microsoft.com/office/drawing/2014/main" id="{12DB50A6-0B49-442D-91DF-818F2F62A15A}"/>
              </a:ext>
            </a:extLst>
          </p:cNvPr>
          <p:cNvSpPr/>
          <p:nvPr/>
        </p:nvSpPr>
        <p:spPr>
          <a:xfrm>
            <a:off x="2642956" y="209206"/>
            <a:ext cx="183255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沉默子 </a:t>
            </a:r>
            <a:r>
              <a:rPr lang="en-US" altLang="zh-CN" b="1" dirty="0">
                <a:latin typeface="微软雅黑" panose="020B0503020204020204" pitchFamily="34" charset="-122"/>
                <a:ea typeface="微软雅黑" panose="020B0503020204020204" pitchFamily="34" charset="-122"/>
              </a:rPr>
              <a:t>silencer</a:t>
            </a:r>
            <a:endParaRPr lang="zh-CN" altLang="en-US" b="1"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CB19AD0-0BE7-41AE-8E2E-70174624B4DB}"/>
              </a:ext>
            </a:extLst>
          </p:cNvPr>
          <p:cNvSpPr/>
          <p:nvPr/>
        </p:nvSpPr>
        <p:spPr>
          <a:xfrm>
            <a:off x="7891944" y="209206"/>
            <a:ext cx="1974195"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绝缘子 </a:t>
            </a:r>
            <a:r>
              <a:rPr lang="en-US" altLang="zh-CN" b="1" dirty="0">
                <a:latin typeface="微软雅黑" panose="020B0503020204020204" pitchFamily="34" charset="-122"/>
                <a:ea typeface="微软雅黑" panose="020B0503020204020204" pitchFamily="34" charset="-122"/>
              </a:rPr>
              <a:t>insulator</a:t>
            </a:r>
            <a:endParaRPr lang="zh-CN" altLang="en-US"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060200B-5B18-4D33-BF30-BBB33A1296ED}"/>
              </a:ext>
            </a:extLst>
          </p:cNvPr>
          <p:cNvSpPr/>
          <p:nvPr/>
        </p:nvSpPr>
        <p:spPr>
          <a:xfrm>
            <a:off x="2986823" y="512912"/>
            <a:ext cx="1082348"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使表达失活</a:t>
            </a:r>
          </a:p>
        </p:txBody>
      </p:sp>
      <p:sp>
        <p:nvSpPr>
          <p:cNvPr id="8" name="矩形 7">
            <a:extLst>
              <a:ext uri="{FF2B5EF4-FFF2-40B4-BE49-F238E27FC236}">
                <a16:creationId xmlns:a16="http://schemas.microsoft.com/office/drawing/2014/main" id="{711F8529-718B-4733-8E07-A2D3AF18B763}"/>
              </a:ext>
            </a:extLst>
          </p:cNvPr>
          <p:cNvSpPr/>
          <p:nvPr/>
        </p:nvSpPr>
        <p:spPr>
          <a:xfrm>
            <a:off x="8496908" y="512912"/>
            <a:ext cx="902811"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调控转录</a:t>
            </a:r>
          </a:p>
        </p:txBody>
      </p:sp>
      <p:sp>
        <p:nvSpPr>
          <p:cNvPr id="12" name="矩形 11">
            <a:extLst>
              <a:ext uri="{FF2B5EF4-FFF2-40B4-BE49-F238E27FC236}">
                <a16:creationId xmlns:a16="http://schemas.microsoft.com/office/drawing/2014/main" id="{609A93D0-987D-4773-81F3-ED4A75303BD3}"/>
              </a:ext>
            </a:extLst>
          </p:cNvPr>
          <p:cNvSpPr/>
          <p:nvPr/>
        </p:nvSpPr>
        <p:spPr>
          <a:xfrm>
            <a:off x="7535837" y="5404519"/>
            <a:ext cx="4102347" cy="861774"/>
          </a:xfrm>
          <a:prstGeom prst="rect">
            <a:avLst/>
          </a:prstGeom>
        </p:spPr>
        <p:txBody>
          <a:bodyPr wrap="square">
            <a:spAutoFit/>
          </a:bodyPr>
          <a:lstStyle/>
          <a:p>
            <a:r>
              <a:rPr lang="en-US" altLang="zh-CN" sz="1000" dirty="0">
                <a:solidFill>
                  <a:srgbClr val="222222"/>
                </a:solidFill>
                <a:latin typeface="-apple-system"/>
              </a:rPr>
              <a:t>Pang, B., van </a:t>
            </a:r>
            <a:r>
              <a:rPr lang="en-US" altLang="zh-CN" sz="1000" dirty="0" err="1">
                <a:solidFill>
                  <a:srgbClr val="222222"/>
                </a:solidFill>
                <a:latin typeface="-apple-system"/>
              </a:rPr>
              <a:t>Weerd</a:t>
            </a:r>
            <a:r>
              <a:rPr lang="en-US" altLang="zh-CN" sz="1000" dirty="0">
                <a:solidFill>
                  <a:srgbClr val="222222"/>
                </a:solidFill>
                <a:latin typeface="-apple-system"/>
              </a:rPr>
              <a:t>, J.H., </a:t>
            </a:r>
            <a:r>
              <a:rPr lang="en-US" altLang="zh-CN" sz="1000" dirty="0" err="1">
                <a:solidFill>
                  <a:srgbClr val="222222"/>
                </a:solidFill>
                <a:latin typeface="-apple-system"/>
              </a:rPr>
              <a:t>Hamoen</a:t>
            </a:r>
            <a:r>
              <a:rPr lang="en-US" altLang="zh-CN" sz="1000" dirty="0">
                <a:solidFill>
                  <a:srgbClr val="222222"/>
                </a:solidFill>
                <a:latin typeface="-apple-system"/>
              </a:rPr>
              <a:t>, F.L. </a:t>
            </a:r>
            <a:r>
              <a:rPr lang="en-US" altLang="zh-CN" sz="1000" i="1" dirty="0">
                <a:solidFill>
                  <a:srgbClr val="222222"/>
                </a:solidFill>
                <a:latin typeface="-apple-system"/>
              </a:rPr>
              <a:t>et al.</a:t>
            </a:r>
            <a:r>
              <a:rPr lang="en-US" altLang="zh-CN" sz="1000" dirty="0">
                <a:solidFill>
                  <a:srgbClr val="222222"/>
                </a:solidFill>
                <a:latin typeface="-apple-system"/>
              </a:rPr>
              <a:t> Identification of non-coding silencer elements and their regulation of gene expression. </a:t>
            </a:r>
            <a:r>
              <a:rPr lang="en-US" altLang="zh-CN" sz="1000" i="1" dirty="0">
                <a:solidFill>
                  <a:srgbClr val="222222"/>
                </a:solidFill>
                <a:latin typeface="-apple-system"/>
              </a:rPr>
              <a:t>Nat Rev Mol Cell Biol</a:t>
            </a:r>
            <a:r>
              <a:rPr lang="en-US" altLang="zh-CN" sz="1000" dirty="0">
                <a:solidFill>
                  <a:srgbClr val="222222"/>
                </a:solidFill>
                <a:latin typeface="-apple-system"/>
              </a:rPr>
              <a:t> </a:t>
            </a:r>
            <a:r>
              <a:rPr lang="en-US" altLang="zh-CN" sz="1000" b="1" dirty="0">
                <a:solidFill>
                  <a:srgbClr val="222222"/>
                </a:solidFill>
                <a:latin typeface="-apple-system"/>
              </a:rPr>
              <a:t>24</a:t>
            </a:r>
            <a:r>
              <a:rPr lang="en-US" altLang="zh-CN" sz="1000" dirty="0">
                <a:solidFill>
                  <a:srgbClr val="222222"/>
                </a:solidFill>
                <a:latin typeface="-apple-system"/>
              </a:rPr>
              <a:t>, 383–395 (2023). </a:t>
            </a:r>
            <a:r>
              <a:rPr lang="en-US" altLang="zh-CN" sz="1000" dirty="0">
                <a:solidFill>
                  <a:srgbClr val="222222"/>
                </a:solidFill>
                <a:latin typeface="-apple-system"/>
                <a:hlinkClick r:id="rId4"/>
              </a:rPr>
              <a:t>https://doi.org/10.1038/s41580-022-00549-9</a:t>
            </a:r>
            <a:endParaRPr lang="en-US" altLang="zh-CN" sz="1000" dirty="0">
              <a:solidFill>
                <a:srgbClr val="222222"/>
              </a:solidFill>
              <a:latin typeface="-apple-system"/>
            </a:endParaRPr>
          </a:p>
          <a:p>
            <a:r>
              <a:rPr lang="en-US" altLang="zh-CN" sz="1000" dirty="0"/>
              <a:t>Liu, Eric </a:t>
            </a:r>
            <a:r>
              <a:rPr lang="en-US" altLang="zh-CN" sz="1000" dirty="0" err="1"/>
              <a:t>Minwei</a:t>
            </a:r>
            <a:r>
              <a:rPr lang="en-US" altLang="zh-CN" sz="1000" dirty="0"/>
              <a:t>, et al. "Identification of cancer drivers at CTCF insulators in 1,962 whole genomes." </a:t>
            </a:r>
            <a:r>
              <a:rPr lang="en-US" altLang="zh-CN" sz="1000" i="1" dirty="0"/>
              <a:t>Cell systems</a:t>
            </a:r>
            <a:r>
              <a:rPr lang="en-US" altLang="zh-CN" sz="1000" dirty="0"/>
              <a:t> 8.5 (2019): 446-455.</a:t>
            </a:r>
            <a:endParaRPr lang="en-US" altLang="zh-CN" sz="1000" dirty="0">
              <a:solidFill>
                <a:srgbClr val="222222"/>
              </a:solidFill>
              <a:latin typeface="-apple-system"/>
            </a:endParaRPr>
          </a:p>
        </p:txBody>
      </p:sp>
      <p:sp>
        <p:nvSpPr>
          <p:cNvPr id="16" name="矩形 15">
            <a:extLst>
              <a:ext uri="{FF2B5EF4-FFF2-40B4-BE49-F238E27FC236}">
                <a16:creationId xmlns:a16="http://schemas.microsoft.com/office/drawing/2014/main" id="{D13119C2-E41C-4271-BFF6-3B875F8EBEE5}"/>
              </a:ext>
            </a:extLst>
          </p:cNvPr>
          <p:cNvSpPr/>
          <p:nvPr/>
        </p:nvSpPr>
        <p:spPr>
          <a:xfrm>
            <a:off x="7665701" y="3611633"/>
            <a:ext cx="4263534" cy="152618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en-US" altLang="zh-CN" sz="1600" dirty="0">
                <a:solidFill>
                  <a:srgbClr val="060607"/>
                </a:solidFill>
                <a:latin typeface="微软雅黑" panose="020B0503020204020204" pitchFamily="34" charset="-122"/>
                <a:ea typeface="微软雅黑" panose="020B0503020204020204" pitchFamily="34" charset="-122"/>
              </a:rPr>
              <a:t>CTCF</a:t>
            </a:r>
            <a:r>
              <a:rPr lang="zh-CN" altLang="en-US" sz="1600" dirty="0">
                <a:solidFill>
                  <a:srgbClr val="060607"/>
                </a:solidFill>
                <a:latin typeface="微软雅黑" panose="020B0503020204020204" pitchFamily="34" charset="-122"/>
                <a:ea typeface="微软雅黑" panose="020B0503020204020204" pitchFamily="34" charset="-122"/>
              </a:rPr>
              <a:t>转录因子</a:t>
            </a:r>
            <a:r>
              <a:rPr lang="en-US" altLang="zh-CN" sz="1600" dirty="0">
                <a:solidFill>
                  <a:srgbClr val="060607"/>
                </a:solidFill>
                <a:latin typeface="微软雅黑" panose="020B0503020204020204" pitchFamily="34" charset="-122"/>
                <a:ea typeface="微软雅黑" panose="020B0503020204020204" pitchFamily="34" charset="-122"/>
              </a:rPr>
              <a:t>+</a:t>
            </a:r>
            <a:r>
              <a:rPr lang="en-US" altLang="zh-CN" sz="1600" dirty="0" err="1">
                <a:solidFill>
                  <a:srgbClr val="060607"/>
                </a:solidFill>
                <a:latin typeface="微软雅黑" panose="020B0503020204020204" pitchFamily="34" charset="-122"/>
                <a:ea typeface="微软雅黑" panose="020B0503020204020204" pitchFamily="34" charset="-122"/>
              </a:rPr>
              <a:t>Cohesin</a:t>
            </a:r>
            <a:r>
              <a:rPr lang="zh-CN" altLang="en-US" sz="1600" dirty="0">
                <a:solidFill>
                  <a:srgbClr val="060607"/>
                </a:solidFill>
                <a:latin typeface="微软雅黑" panose="020B0503020204020204" pitchFamily="34" charset="-122"/>
                <a:ea typeface="微软雅黑" panose="020B0503020204020204" pitchFamily="34" charset="-122"/>
              </a:rPr>
              <a:t>粘合蛋白 </a:t>
            </a:r>
            <a:r>
              <a:rPr lang="en-US" altLang="zh-CN" sz="1600"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br>
              <a:rPr lang="en-US" altLang="zh-CN" sz="1600"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br>
            <a:r>
              <a:rPr lang="zh-CN" altLang="en-US" sz="1600"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识别</a:t>
            </a:r>
            <a:r>
              <a:rPr lang="zh-CN" altLang="en-US" sz="1600" dirty="0">
                <a:solidFill>
                  <a:srgbClr val="060607"/>
                </a:solidFill>
                <a:latin typeface="微软雅黑" panose="020B0503020204020204" pitchFamily="34" charset="-122"/>
                <a:ea typeface="微软雅黑" panose="020B0503020204020204" pitchFamily="34" charset="-122"/>
              </a:rPr>
              <a:t>绝缘子区域 </a:t>
            </a:r>
            <a:r>
              <a:rPr lang="en-US" altLang="zh-CN" sz="1600"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60607"/>
                </a:solidFill>
                <a:latin typeface="微软雅黑" panose="020B0503020204020204" pitchFamily="34" charset="-122"/>
                <a:ea typeface="微软雅黑" panose="020B0503020204020204" pitchFamily="34" charset="-122"/>
              </a:rPr>
              <a:t>协助维持三维结构</a:t>
            </a:r>
          </a:p>
          <a:p>
            <a:pPr marL="285750" indent="-285750">
              <a:lnSpc>
                <a:spcPct val="150000"/>
              </a:lnSpc>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阻断增强子</a:t>
            </a:r>
            <a:r>
              <a:rPr lang="en-US" altLang="zh-CN" sz="1600" dirty="0">
                <a:solidFill>
                  <a:srgbClr val="060607"/>
                </a:solidFill>
                <a:latin typeface="微软雅黑" panose="020B0503020204020204" pitchFamily="34" charset="-122"/>
                <a:ea typeface="微软雅黑" panose="020B0503020204020204" pitchFamily="34" charset="-122"/>
              </a:rPr>
              <a:t>-</a:t>
            </a:r>
            <a:r>
              <a:rPr lang="zh-CN" altLang="en-US" sz="1600" dirty="0">
                <a:solidFill>
                  <a:srgbClr val="060607"/>
                </a:solidFill>
                <a:latin typeface="微软雅黑" panose="020B0503020204020204" pitchFamily="34" charset="-122"/>
                <a:ea typeface="微软雅黑" panose="020B0503020204020204" pitchFamily="34" charset="-122"/>
              </a:rPr>
              <a:t>启动子调控</a:t>
            </a:r>
            <a:endParaRPr lang="en-US" altLang="zh-CN" sz="1600" dirty="0">
              <a:solidFill>
                <a:srgbClr val="060607"/>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阻止抑制性染色质的传播</a:t>
            </a:r>
          </a:p>
        </p:txBody>
      </p:sp>
      <p:sp>
        <p:nvSpPr>
          <p:cNvPr id="17" name="矩形 16">
            <a:extLst>
              <a:ext uri="{FF2B5EF4-FFF2-40B4-BE49-F238E27FC236}">
                <a16:creationId xmlns:a16="http://schemas.microsoft.com/office/drawing/2014/main" id="{4ADDCC28-4D56-4155-A311-1059029654CE}"/>
              </a:ext>
            </a:extLst>
          </p:cNvPr>
          <p:cNvSpPr/>
          <p:nvPr/>
        </p:nvSpPr>
        <p:spPr>
          <a:xfrm>
            <a:off x="1650674" y="6441882"/>
            <a:ext cx="2900153" cy="261610"/>
          </a:xfrm>
          <a:prstGeom prst="rect">
            <a:avLst/>
          </a:prstGeom>
        </p:spPr>
        <p:txBody>
          <a:bodyPr wrap="none">
            <a:spAutoFit/>
          </a:bodyPr>
          <a:lstStyle/>
          <a:p>
            <a:r>
              <a:rPr lang="en-US" altLang="zh-CN" sz="1100" dirty="0">
                <a:latin typeface="微软雅黑" panose="020B0503020204020204" pitchFamily="34" charset="-122"/>
                <a:ea typeface="微软雅黑" panose="020B0503020204020204" pitchFamily="34" charset="-122"/>
              </a:rPr>
              <a:t>TADs: </a:t>
            </a:r>
            <a:r>
              <a:rPr lang="zh-CN" altLang="en-US" sz="1100" dirty="0">
                <a:latin typeface="微软雅黑" panose="020B0503020204020204" pitchFamily="34" charset="-122"/>
                <a:ea typeface="微软雅黑" panose="020B0503020204020204" pitchFamily="34" charset="-122"/>
              </a:rPr>
              <a:t>topologically associating domains</a:t>
            </a:r>
          </a:p>
        </p:txBody>
      </p:sp>
      <p:sp>
        <p:nvSpPr>
          <p:cNvPr id="19" name="矩形 18">
            <a:extLst>
              <a:ext uri="{FF2B5EF4-FFF2-40B4-BE49-F238E27FC236}">
                <a16:creationId xmlns:a16="http://schemas.microsoft.com/office/drawing/2014/main" id="{520D63D3-7170-41F7-9811-2DB6A453808B}"/>
              </a:ext>
            </a:extLst>
          </p:cNvPr>
          <p:cNvSpPr/>
          <p:nvPr/>
        </p:nvSpPr>
        <p:spPr>
          <a:xfrm>
            <a:off x="752586" y="3654510"/>
            <a:ext cx="3287037" cy="1289456"/>
          </a:xfrm>
          <a:prstGeom prst="rect">
            <a:avLst/>
          </a:prstGeom>
        </p:spPr>
        <p:txBody>
          <a:bodyPr wrap="square">
            <a:spAutoFit/>
          </a:bodyPr>
          <a:lstStyle/>
          <a:p>
            <a:pPr>
              <a:lnSpc>
                <a:spcPct val="150000"/>
              </a:lnSpc>
            </a:pPr>
            <a:r>
              <a:rPr lang="zh-CN" altLang="en-US" dirty="0">
                <a:solidFill>
                  <a:srgbClr val="060607"/>
                </a:solidFill>
                <a:latin typeface="微软雅黑" panose="020B0503020204020204" pitchFamily="34" charset="-122"/>
                <a:ea typeface="微软雅黑" panose="020B0503020204020204" pitchFamily="34" charset="-122"/>
              </a:rPr>
              <a:t>在相同拓扑关联域</a:t>
            </a:r>
            <a:r>
              <a:rPr lang="en-US" altLang="zh-CN" dirty="0">
                <a:solidFill>
                  <a:srgbClr val="060607"/>
                </a:solidFill>
                <a:latin typeface="微软雅黑" panose="020B0503020204020204" pitchFamily="34" charset="-122"/>
                <a:ea typeface="微软雅黑" panose="020B0503020204020204" pitchFamily="34" charset="-122"/>
              </a:rPr>
              <a:t>(TAD)</a:t>
            </a:r>
            <a:r>
              <a:rPr lang="zh-CN" altLang="en-US" dirty="0">
                <a:solidFill>
                  <a:srgbClr val="060607"/>
                </a:solidFill>
                <a:latin typeface="微软雅黑" panose="020B0503020204020204" pitchFamily="34" charset="-122"/>
                <a:ea typeface="微软雅黑" panose="020B0503020204020204" pitchFamily="34" charset="-122"/>
              </a:rPr>
              <a:t>内：</a:t>
            </a:r>
            <a:endParaRPr lang="en-US" altLang="zh-CN" dirty="0">
              <a:solidFill>
                <a:srgbClr val="060607"/>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accent2"/>
                </a:solidFill>
                <a:latin typeface="微软雅黑" panose="020B0503020204020204" pitchFamily="34" charset="-122"/>
                <a:ea typeface="微软雅黑" panose="020B0503020204020204" pitchFamily="34" charset="-122"/>
              </a:rPr>
              <a:t>启动子</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增强子</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沉默子</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绝缘子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协同作用调控基因表达</a:t>
            </a:r>
            <a:endParaRPr lang="zh-CN" altLang="en-US" dirty="0">
              <a:solidFill>
                <a:srgbClr val="060607"/>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2AA2843-336F-4310-B28C-D2C9D0C3135B}"/>
              </a:ext>
            </a:extLst>
          </p:cNvPr>
          <p:cNvSpPr/>
          <p:nvPr/>
        </p:nvSpPr>
        <p:spPr>
          <a:xfrm>
            <a:off x="280587" y="5387969"/>
            <a:ext cx="1657826" cy="261610"/>
          </a:xfrm>
          <a:prstGeom prst="rect">
            <a:avLst/>
          </a:prstGeom>
        </p:spPr>
        <p:txBody>
          <a:bodyPr wrap="none">
            <a:spAutoFit/>
          </a:bodyPr>
          <a:lstStyle/>
          <a:p>
            <a:r>
              <a:rPr lang="zh-CN" altLang="en-US" sz="1100" dirty="0">
                <a:latin typeface="微软雅黑" panose="020B0503020204020204" pitchFamily="34" charset="-122"/>
                <a:ea typeface="微软雅黑" panose="020B0503020204020204" pitchFamily="34" charset="-122"/>
              </a:rPr>
              <a:t>CCCTC-binding factor</a:t>
            </a:r>
          </a:p>
        </p:txBody>
      </p:sp>
      <p:sp>
        <p:nvSpPr>
          <p:cNvPr id="24" name="矩形 23">
            <a:extLst>
              <a:ext uri="{FF2B5EF4-FFF2-40B4-BE49-F238E27FC236}">
                <a16:creationId xmlns:a16="http://schemas.microsoft.com/office/drawing/2014/main" id="{0984ED22-C4E4-4BB1-BF94-C789C1CB9816}"/>
              </a:ext>
            </a:extLst>
          </p:cNvPr>
          <p:cNvSpPr/>
          <p:nvPr/>
        </p:nvSpPr>
        <p:spPr>
          <a:xfrm>
            <a:off x="280587" y="5890356"/>
            <a:ext cx="902811" cy="307777"/>
          </a:xfrm>
          <a:prstGeom prst="rect">
            <a:avLst/>
          </a:prstGeom>
        </p:spPr>
        <p:txBody>
          <a:bodyPr wrap="none">
            <a:spAutoFit/>
          </a:bodyPr>
          <a:lstStyle/>
          <a:p>
            <a:r>
              <a:rPr lang="zh-CN" altLang="en-US" sz="1400" b="1" dirty="0">
                <a:solidFill>
                  <a:srgbClr val="000000"/>
                </a:solidFill>
                <a:latin typeface="微软雅黑" panose="020B0503020204020204" pitchFamily="34" charset="-122"/>
                <a:ea typeface="微软雅黑" panose="020B0503020204020204" pitchFamily="34" charset="-122"/>
              </a:rPr>
              <a:t>黏合蛋白</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1B6E186-F274-459D-AA87-617E2BC36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2379" y="895497"/>
            <a:ext cx="3485805" cy="2065662"/>
          </a:xfrm>
          <a:prstGeom prst="rect">
            <a:avLst/>
          </a:prstGeom>
        </p:spPr>
      </p:pic>
      <p:pic>
        <p:nvPicPr>
          <p:cNvPr id="10" name="图片 9">
            <a:extLst>
              <a:ext uri="{FF2B5EF4-FFF2-40B4-BE49-F238E27FC236}">
                <a16:creationId xmlns:a16="http://schemas.microsoft.com/office/drawing/2014/main" id="{0B73466F-9744-432F-9921-8A0B6810C4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4115" y="3021898"/>
            <a:ext cx="5034984" cy="222691"/>
          </a:xfrm>
          <a:prstGeom prst="rect">
            <a:avLst/>
          </a:prstGeom>
        </p:spPr>
      </p:pic>
      <p:grpSp>
        <p:nvGrpSpPr>
          <p:cNvPr id="11" name="组合 10">
            <a:extLst>
              <a:ext uri="{FF2B5EF4-FFF2-40B4-BE49-F238E27FC236}">
                <a16:creationId xmlns:a16="http://schemas.microsoft.com/office/drawing/2014/main" id="{49FD1143-827A-4312-94B5-00B0BE10D4C8}"/>
              </a:ext>
            </a:extLst>
          </p:cNvPr>
          <p:cNvGrpSpPr/>
          <p:nvPr/>
        </p:nvGrpSpPr>
        <p:grpSpPr>
          <a:xfrm>
            <a:off x="444631" y="967644"/>
            <a:ext cx="6895556" cy="1965079"/>
            <a:chOff x="498291" y="6654123"/>
            <a:chExt cx="6895556" cy="1965079"/>
          </a:xfrm>
        </p:grpSpPr>
        <p:sp>
          <p:nvSpPr>
            <p:cNvPr id="20" name="矩形 19">
              <a:extLst>
                <a:ext uri="{FF2B5EF4-FFF2-40B4-BE49-F238E27FC236}">
                  <a16:creationId xmlns:a16="http://schemas.microsoft.com/office/drawing/2014/main" id="{E1AD04B1-FA56-4298-B6A3-9F21B40AC403}"/>
                </a:ext>
              </a:extLst>
            </p:cNvPr>
            <p:cNvSpPr/>
            <p:nvPr/>
          </p:nvSpPr>
          <p:spPr>
            <a:xfrm>
              <a:off x="621986" y="8311425"/>
              <a:ext cx="1082348" cy="307777"/>
            </a:xfrm>
            <a:prstGeom prst="rect">
              <a:avLst/>
            </a:prstGeom>
          </p:spPr>
          <p:txBody>
            <a:bodyPr wrap="none">
              <a:spAutoFit/>
            </a:bodyPr>
            <a:lstStyle/>
            <a:p>
              <a:r>
                <a:rPr lang="zh-CN" altLang="en-US" sz="1400" b="1" dirty="0">
                  <a:solidFill>
                    <a:srgbClr val="060607"/>
                  </a:solidFill>
                  <a:latin typeface="微软雅黑" panose="020B0503020204020204" pitchFamily="34" charset="-122"/>
                  <a:ea typeface="微软雅黑" panose="020B0503020204020204" pitchFamily="34" charset="-122"/>
                </a:rPr>
                <a:t>抑制启动子</a:t>
              </a:r>
              <a:endParaRPr lang="zh-CN" altLang="en-US" sz="1400" b="1" dirty="0"/>
            </a:p>
          </p:txBody>
        </p:sp>
        <p:sp>
          <p:nvSpPr>
            <p:cNvPr id="22" name="矩形 21">
              <a:extLst>
                <a:ext uri="{FF2B5EF4-FFF2-40B4-BE49-F238E27FC236}">
                  <a16:creationId xmlns:a16="http://schemas.microsoft.com/office/drawing/2014/main" id="{D2D00EB0-EEA8-418A-8512-38169C2BEECD}"/>
                </a:ext>
              </a:extLst>
            </p:cNvPr>
            <p:cNvSpPr/>
            <p:nvPr/>
          </p:nvSpPr>
          <p:spPr>
            <a:xfrm>
              <a:off x="3010935" y="8311425"/>
              <a:ext cx="1082348" cy="307777"/>
            </a:xfrm>
            <a:prstGeom prst="rect">
              <a:avLst/>
            </a:prstGeom>
          </p:spPr>
          <p:txBody>
            <a:bodyPr wrap="none">
              <a:spAutoFit/>
            </a:bodyPr>
            <a:lstStyle/>
            <a:p>
              <a:r>
                <a:rPr lang="zh-CN" altLang="en-US" sz="1400" b="1" dirty="0">
                  <a:solidFill>
                    <a:srgbClr val="060607"/>
                  </a:solidFill>
                  <a:latin typeface="微软雅黑" panose="020B0503020204020204" pitchFamily="34" charset="-122"/>
                  <a:ea typeface="微软雅黑" panose="020B0503020204020204" pitchFamily="34" charset="-122"/>
                </a:rPr>
                <a:t>抑制增强子</a:t>
              </a:r>
              <a:endParaRPr lang="zh-CN" altLang="en-US" sz="1400" b="1" dirty="0"/>
            </a:p>
          </p:txBody>
        </p:sp>
        <p:sp>
          <p:nvSpPr>
            <p:cNvPr id="23" name="矩形 22">
              <a:extLst>
                <a:ext uri="{FF2B5EF4-FFF2-40B4-BE49-F238E27FC236}">
                  <a16:creationId xmlns:a16="http://schemas.microsoft.com/office/drawing/2014/main" id="{24B064A3-BA83-4A6C-827F-EA02837C6BB1}"/>
                </a:ext>
              </a:extLst>
            </p:cNvPr>
            <p:cNvSpPr/>
            <p:nvPr/>
          </p:nvSpPr>
          <p:spPr>
            <a:xfrm>
              <a:off x="6131963" y="8311425"/>
              <a:ext cx="1261884" cy="307777"/>
            </a:xfrm>
            <a:prstGeom prst="rect">
              <a:avLst/>
            </a:prstGeom>
          </p:spPr>
          <p:txBody>
            <a:bodyPr wrap="none">
              <a:spAutoFit/>
            </a:bodyPr>
            <a:lstStyle/>
            <a:p>
              <a:r>
                <a:rPr lang="zh-CN" altLang="en-US" sz="1400" b="1" dirty="0">
                  <a:solidFill>
                    <a:srgbClr val="060607"/>
                  </a:solidFill>
                  <a:latin typeface="微软雅黑" panose="020B0503020204020204" pitchFamily="34" charset="-122"/>
                  <a:ea typeface="微软雅黑" panose="020B0503020204020204" pitchFamily="34" charset="-122"/>
                </a:rPr>
                <a:t>改变表观修饰</a:t>
              </a:r>
              <a:endParaRPr lang="zh-CN" altLang="en-US" sz="1400" b="1" dirty="0"/>
            </a:p>
          </p:txBody>
        </p:sp>
        <p:pic>
          <p:nvPicPr>
            <p:cNvPr id="25" name="图片 24">
              <a:extLst>
                <a:ext uri="{FF2B5EF4-FFF2-40B4-BE49-F238E27FC236}">
                  <a16:creationId xmlns:a16="http://schemas.microsoft.com/office/drawing/2014/main" id="{B3C8D313-9D37-47FE-B99F-AC0CAA0231B1}"/>
                </a:ext>
              </a:extLst>
            </p:cNvPr>
            <p:cNvPicPr>
              <a:picLocks noChangeAspect="1"/>
            </p:cNvPicPr>
            <p:nvPr/>
          </p:nvPicPr>
          <p:blipFill rotWithShape="1">
            <a:blip r:embed="rId3"/>
            <a:srcRect t="68475"/>
            <a:stretch/>
          </p:blipFill>
          <p:spPr>
            <a:xfrm>
              <a:off x="498291" y="6654123"/>
              <a:ext cx="6891215" cy="1550777"/>
            </a:xfrm>
            <a:prstGeom prst="rect">
              <a:avLst/>
            </a:prstGeom>
          </p:spPr>
        </p:pic>
      </p:grpSp>
    </p:spTree>
    <p:extLst>
      <p:ext uri="{BB962C8B-B14F-4D97-AF65-F5344CB8AC3E}">
        <p14:creationId xmlns:p14="http://schemas.microsoft.com/office/powerpoint/2010/main" val="42117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6" grpId="0" animBg="1"/>
      <p:bldP spid="17" grpId="0"/>
      <p:bldP spid="19" grpId="0"/>
      <p:bldP spid="18"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C370B1-E83A-4F88-8E08-271885BCDBB1}"/>
              </a:ext>
            </a:extLst>
          </p:cNvPr>
          <p:cNvSpPr>
            <a:spLocks noGrp="1"/>
          </p:cNvSpPr>
          <p:nvPr>
            <p:ph type="sldNum" sz="quarter" idx="12"/>
          </p:nvPr>
        </p:nvSpPr>
        <p:spPr/>
        <p:txBody>
          <a:bodyPr/>
          <a:lstStyle/>
          <a:p>
            <a:fld id="{DF849393-7876-44FF-8BC7-6C3A91957E85}" type="slidenum">
              <a:rPr lang="zh-CN" altLang="en-US" smtClean="0"/>
              <a:t>15</a:t>
            </a:fld>
            <a:endParaRPr lang="zh-CN" altLang="en-US"/>
          </a:p>
        </p:txBody>
      </p:sp>
      <p:sp>
        <p:nvSpPr>
          <p:cNvPr id="3" name="标题 1">
            <a:extLst>
              <a:ext uri="{FF2B5EF4-FFF2-40B4-BE49-F238E27FC236}">
                <a16:creationId xmlns:a16="http://schemas.microsoft.com/office/drawing/2014/main" id="{7764A8AE-DA0B-4B97-9E45-629E90D0A322}"/>
              </a:ext>
            </a:extLst>
          </p:cNvPr>
          <p:cNvSpPr txBox="1">
            <a:spLocks/>
          </p:cNvSpPr>
          <p:nvPr/>
        </p:nvSpPr>
        <p:spPr>
          <a:xfrm>
            <a:off x="244024" y="115888"/>
            <a:ext cx="11205025"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sz="4000" dirty="0">
                <a:latin typeface="微软雅黑"/>
                <a:ea typeface="微软雅黑"/>
                <a:cs typeface="微软雅黑"/>
              </a:rPr>
              <a:t>影响基因转录调控的因素</a:t>
            </a:r>
            <a:r>
              <a:rPr kumimoji="1" lang="en-US" altLang="zh-CN" sz="4000" dirty="0">
                <a:latin typeface="微软雅黑"/>
                <a:ea typeface="微软雅黑"/>
                <a:cs typeface="微软雅黑"/>
              </a:rPr>
              <a:t>2 </a:t>
            </a:r>
            <a:r>
              <a:rPr kumimoji="1" lang="en-US" altLang="zh-CN" sz="4000" dirty="0">
                <a:latin typeface="微软雅黑"/>
                <a:ea typeface="微软雅黑"/>
                <a:cs typeface="微软雅黑"/>
                <a:sym typeface="Wingdings" panose="05000000000000000000" pitchFamily="2" charset="2"/>
              </a:rPr>
              <a:t> </a:t>
            </a:r>
            <a:r>
              <a:rPr lang="zh-CN" altLang="en-US" sz="4000" dirty="0">
                <a:solidFill>
                  <a:srgbClr val="060607"/>
                </a:solidFill>
              </a:rPr>
              <a:t>转录因子</a:t>
            </a:r>
            <a:endParaRPr lang="zh-CN" altLang="en-US" sz="4000" dirty="0"/>
          </a:p>
        </p:txBody>
      </p:sp>
      <p:sp>
        <p:nvSpPr>
          <p:cNvPr id="5" name="矩形 4">
            <a:extLst>
              <a:ext uri="{FF2B5EF4-FFF2-40B4-BE49-F238E27FC236}">
                <a16:creationId xmlns:a16="http://schemas.microsoft.com/office/drawing/2014/main" id="{DA98EC16-4A22-41F9-B662-415B3F606E8B}"/>
              </a:ext>
            </a:extLst>
          </p:cNvPr>
          <p:cNvSpPr/>
          <p:nvPr/>
        </p:nvSpPr>
        <p:spPr>
          <a:xfrm>
            <a:off x="244024" y="864570"/>
            <a:ext cx="6930499" cy="378244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转录因子</a:t>
            </a:r>
            <a:r>
              <a:rPr lang="en-US" altLang="zh-CN" dirty="0">
                <a:latin typeface="微软雅黑" panose="020B0503020204020204" pitchFamily="34" charset="-122"/>
                <a:ea typeface="微软雅黑" panose="020B0503020204020204" pitchFamily="34" charset="-122"/>
              </a:rPr>
              <a:t>(Transcription Factors, TFs)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参与转录</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有能力改变</a:t>
            </a:r>
            <a:r>
              <a:rPr lang="zh-CN" altLang="en-US" b="1" dirty="0">
                <a:highlight>
                  <a:srgbClr val="FFFF00"/>
                </a:highlight>
                <a:latin typeface="微软雅黑" panose="020B0503020204020204" pitchFamily="34" charset="-122"/>
                <a:ea typeface="微软雅黑" panose="020B0503020204020204" pitchFamily="34" charset="-122"/>
                <a:sym typeface="Wingdings" panose="05000000000000000000" pitchFamily="2" charset="2"/>
              </a:rPr>
              <a:t>基因表达</a:t>
            </a:r>
            <a:r>
              <a:rPr lang="zh-CN" altLang="en-US" dirty="0">
                <a:latin typeface="微软雅黑" panose="020B0503020204020204" pitchFamily="34" charset="-122"/>
                <a:ea typeface="微软雅黑" panose="020B0503020204020204" pitchFamily="34" charset="-122"/>
                <a:sym typeface="Wingdings" panose="05000000000000000000" pitchFamily="2" charset="2"/>
              </a:rPr>
              <a:t>水平的</a:t>
            </a:r>
            <a:r>
              <a:rPr lang="zh-CN" altLang="en-US" b="1" dirty="0">
                <a:latin typeface="微软雅黑" panose="020B0503020204020204" pitchFamily="34" charset="-122"/>
                <a:ea typeface="微软雅黑" panose="020B0503020204020204" pitchFamily="34" charset="-122"/>
                <a:sym typeface="Wingdings" panose="05000000000000000000" pitchFamily="2" charset="2"/>
              </a:rPr>
              <a:t>蛋白质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通过负责和</a:t>
            </a:r>
            <a:r>
              <a:rPr lang="en-US" altLang="zh-CN" dirty="0">
                <a:latin typeface="微软雅黑" panose="020B0503020204020204" pitchFamily="34" charset="-122"/>
                <a:ea typeface="微软雅黑" panose="020B0503020204020204" pitchFamily="34" charset="-122"/>
                <a:sym typeface="Wingdings" panose="05000000000000000000" pitchFamily="2" charset="2"/>
              </a:rPr>
              <a:t>DNA</a:t>
            </a:r>
            <a:r>
              <a:rPr lang="zh-CN" altLang="en-US" dirty="0">
                <a:latin typeface="微软雅黑" panose="020B0503020204020204" pitchFamily="34" charset="-122"/>
                <a:ea typeface="微软雅黑" panose="020B0503020204020204" pitchFamily="34" charset="-122"/>
                <a:sym typeface="Wingdings" panose="05000000000000000000" pitchFamily="2" charset="2"/>
              </a:rPr>
              <a:t>结合的结构域 </a:t>
            </a:r>
            <a:r>
              <a:rPr lang="en-US" altLang="zh-CN" dirty="0">
                <a:latin typeface="微软雅黑" panose="020B0503020204020204" pitchFamily="34" charset="-122"/>
                <a:ea typeface="微软雅黑" panose="020B0503020204020204" pitchFamily="34" charset="-122"/>
                <a:sym typeface="Wingdings" panose="05000000000000000000" pitchFamily="2" charset="2"/>
              </a:rPr>
              <a:t>(DNA-binding domain, </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DBD</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识别符合特定基序</a:t>
            </a:r>
            <a:r>
              <a:rPr lang="en-US" altLang="zh-CN" dirty="0">
                <a:latin typeface="微软雅黑" panose="020B0503020204020204" pitchFamily="34" charset="-122"/>
                <a:ea typeface="微软雅黑" panose="020B0503020204020204" pitchFamily="34" charset="-122"/>
              </a:rPr>
              <a:t>(DNA-binding </a:t>
            </a:r>
            <a:r>
              <a:rPr lang="en-US" altLang="zh-CN" b="1" dirty="0">
                <a:solidFill>
                  <a:srgbClr val="FF0000"/>
                </a:solidFill>
                <a:latin typeface="微软雅黑" panose="020B0503020204020204" pitchFamily="34" charset="-122"/>
                <a:ea typeface="微软雅黑" panose="020B0503020204020204" pitchFamily="34" charset="-122"/>
              </a:rPr>
              <a:t>motif</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DNA</a:t>
            </a:r>
            <a:r>
              <a:rPr lang="zh-CN" altLang="en-US" dirty="0">
                <a:latin typeface="微软雅黑" panose="020B0503020204020204" pitchFamily="34" charset="-122"/>
                <a:ea typeface="微软雅黑" panose="020B0503020204020204" pitchFamily="34" charset="-122"/>
              </a:rPr>
              <a:t>序列 </a:t>
            </a:r>
            <a:r>
              <a:rPr lang="en-US" altLang="zh-CN" dirty="0">
                <a:latin typeface="微软雅黑" panose="020B0503020204020204" pitchFamily="34" charset="-122"/>
                <a:ea typeface="微软雅黑" panose="020B0503020204020204" pitchFamily="34" charset="-122"/>
              </a:rPr>
              <a:t>(TF binding sites, </a:t>
            </a:r>
            <a:r>
              <a:rPr lang="en-US" altLang="zh-CN" b="1" dirty="0">
                <a:solidFill>
                  <a:srgbClr val="FF0000"/>
                </a:solidFill>
                <a:latin typeface="微软雅黑" panose="020B0503020204020204" pitchFamily="34" charset="-122"/>
                <a:ea typeface="微软雅黑" panose="020B0503020204020204" pitchFamily="34" charset="-122"/>
              </a:rPr>
              <a:t>TFBS</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调控转录</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sym typeface="Wingdings" panose="05000000000000000000" pitchFamily="2" charset="2"/>
              </a:rPr>
              <a:t>TFs  </a:t>
            </a:r>
            <a:r>
              <a:rPr lang="zh-CN" altLang="en-US" dirty="0">
                <a:latin typeface="微软雅黑" panose="020B0503020204020204" pitchFamily="34" charset="-122"/>
                <a:ea typeface="微软雅黑" panose="020B0503020204020204" pitchFamily="34" charset="-122"/>
                <a:sym typeface="Wingdings" panose="05000000000000000000" pitchFamily="2" charset="2"/>
              </a:rPr>
              <a:t>控制细胞分化</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去分化</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转分化</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Wingdings" panose="05000000000000000000" pitchFamily="2" charset="2"/>
              </a:rPr>
              <a:t>编码</a:t>
            </a:r>
            <a:r>
              <a:rPr lang="en-US" altLang="zh-CN" dirty="0">
                <a:latin typeface="微软雅黑" panose="020B0503020204020204" pitchFamily="34" charset="-122"/>
                <a:ea typeface="微软雅黑" panose="020B0503020204020204" pitchFamily="34" charset="-122"/>
                <a:sym typeface="Wingdings" panose="05000000000000000000" pitchFamily="2" charset="2"/>
              </a:rPr>
              <a:t>TFs</a:t>
            </a:r>
            <a:r>
              <a:rPr lang="zh-CN" altLang="en-US" dirty="0">
                <a:latin typeface="微软雅黑" panose="020B0503020204020204" pitchFamily="34" charset="-122"/>
                <a:ea typeface="微软雅黑" panose="020B0503020204020204" pitchFamily="34" charset="-122"/>
                <a:sym typeface="Wingdings" panose="05000000000000000000" pitchFamily="2" charset="2"/>
              </a:rPr>
              <a:t>基因的变异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TFBS</a:t>
            </a:r>
            <a:r>
              <a:rPr lang="zh-CN" altLang="en-US" dirty="0">
                <a:latin typeface="微软雅黑" panose="020B0503020204020204" pitchFamily="34" charset="-122"/>
                <a:ea typeface="微软雅黑" panose="020B0503020204020204" pitchFamily="34" charset="-122"/>
                <a:sym typeface="Wingdings" panose="05000000000000000000" pitchFamily="2" charset="2"/>
              </a:rPr>
              <a:t>的变异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导致疾病</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sym typeface="Wingdings" panose="05000000000000000000" pitchFamily="2" charset="2"/>
              </a:rPr>
              <a:t>TFs</a:t>
            </a:r>
            <a:r>
              <a:rPr lang="zh-CN" altLang="en-US" dirty="0">
                <a:latin typeface="微软雅黑" panose="020B0503020204020204" pitchFamily="34" charset="-122"/>
                <a:ea typeface="微软雅黑" panose="020B0503020204020204" pitchFamily="34" charset="-122"/>
                <a:sym typeface="Wingdings" panose="05000000000000000000" pitchFamily="2" charset="2"/>
              </a:rPr>
              <a:t>蛋白质序列</a:t>
            </a:r>
            <a:r>
              <a:rPr lang="en-US" altLang="zh-CN" dirty="0">
                <a:latin typeface="微软雅黑" panose="020B0503020204020204" pitchFamily="34" charset="-122"/>
                <a:ea typeface="微软雅黑" panose="020B0503020204020204" pitchFamily="34" charset="-122"/>
                <a:sym typeface="Wingdings" panose="05000000000000000000" pitchFamily="2" charset="2"/>
              </a:rPr>
              <a:t> / </a:t>
            </a:r>
            <a:r>
              <a:rPr lang="zh-CN" altLang="en-US" dirty="0">
                <a:latin typeface="微软雅黑" panose="020B0503020204020204" pitchFamily="34" charset="-122"/>
                <a:ea typeface="微软雅黑" panose="020B0503020204020204" pitchFamily="34" charset="-122"/>
                <a:sym typeface="Wingdings" panose="05000000000000000000" pitchFamily="2" charset="2"/>
              </a:rPr>
              <a:t>调控区域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生理功能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调控网络</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物种间保守</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Wingdings" panose="05000000000000000000" pitchFamily="2" charset="2"/>
              </a:rPr>
              <a:t>相同</a:t>
            </a:r>
            <a:r>
              <a:rPr lang="en-US" altLang="zh-CN" dirty="0">
                <a:latin typeface="微软雅黑" panose="020B0503020204020204" pitchFamily="34" charset="-122"/>
                <a:ea typeface="微软雅黑" panose="020B0503020204020204" pitchFamily="34" charset="-122"/>
                <a:sym typeface="Wingdings" panose="05000000000000000000" pitchFamily="2" charset="2"/>
              </a:rPr>
              <a:t>TF</a:t>
            </a:r>
            <a:r>
              <a:rPr lang="zh-CN" altLang="en-US" dirty="0">
                <a:latin typeface="微软雅黑" panose="020B0503020204020204" pitchFamily="34" charset="-122"/>
                <a:ea typeface="微软雅黑" panose="020B0503020204020204" pitchFamily="34" charset="-122"/>
                <a:sym typeface="Wingdings" panose="05000000000000000000" pitchFamily="2" charset="2"/>
              </a:rPr>
              <a:t>可以在不同细胞类型中调控不同基因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动态调控关联</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sym typeface="Wingdings" panose="05000000000000000000" pitchFamily="2" charset="2"/>
              </a:rPr>
              <a:t>Activators / Repressors  </a:t>
            </a:r>
            <a:r>
              <a:rPr lang="zh-CN" altLang="en-US" dirty="0">
                <a:latin typeface="微软雅黑" panose="020B0503020204020204" pitchFamily="34" charset="-122"/>
                <a:ea typeface="微软雅黑" panose="020B0503020204020204" pitchFamily="34" charset="-122"/>
                <a:sym typeface="Wingdings" panose="05000000000000000000" pitchFamily="2" charset="2"/>
              </a:rPr>
              <a:t>可能同时具备 </a:t>
            </a:r>
            <a:r>
              <a:rPr lang="en-US" altLang="zh-CN" dirty="0">
                <a:latin typeface="微软雅黑" panose="020B0503020204020204" pitchFamily="34" charset="-122"/>
                <a:ea typeface="微软雅黑" panose="020B0503020204020204" pitchFamily="34" charset="-122"/>
                <a:sym typeface="Wingdings" panose="05000000000000000000" pitchFamily="2" charset="2"/>
              </a:rPr>
              <a:t>(context-specific)</a:t>
            </a:r>
            <a:endParaRPr lang="en-US" altLang="zh-CN"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07465F2-713B-4FD8-AFCC-79936DA5140E}"/>
              </a:ext>
            </a:extLst>
          </p:cNvPr>
          <p:cNvSpPr/>
          <p:nvPr/>
        </p:nvSpPr>
        <p:spPr>
          <a:xfrm>
            <a:off x="4798646" y="6538912"/>
            <a:ext cx="6322647" cy="276999"/>
          </a:xfrm>
          <a:prstGeom prst="rect">
            <a:avLst/>
          </a:prstGeom>
        </p:spPr>
        <p:txBody>
          <a:bodyPr wrap="square">
            <a:spAutoFit/>
          </a:bodyPr>
          <a:lstStyle/>
          <a:p>
            <a:r>
              <a:rPr lang="en-US" altLang="zh-CN" sz="1200" dirty="0">
                <a:solidFill>
                  <a:srgbClr val="222222"/>
                </a:solidFill>
                <a:latin typeface="Arial" panose="020B0604020202020204" pitchFamily="34" charset="0"/>
              </a:rPr>
              <a:t>Lambert, Samuel A., et al. "The human transcription factors." </a:t>
            </a:r>
            <a:r>
              <a:rPr lang="en-US" altLang="zh-CN" sz="1200" i="1" dirty="0">
                <a:solidFill>
                  <a:srgbClr val="222222"/>
                </a:solidFill>
                <a:latin typeface="Arial" panose="020B0604020202020204" pitchFamily="34" charset="0"/>
              </a:rPr>
              <a:t>Cell</a:t>
            </a:r>
            <a:r>
              <a:rPr lang="en-US" altLang="zh-CN" sz="1200" dirty="0">
                <a:solidFill>
                  <a:srgbClr val="222222"/>
                </a:solidFill>
                <a:latin typeface="Arial" panose="020B0604020202020204" pitchFamily="34" charset="0"/>
              </a:rPr>
              <a:t> 172.4 (2018): 650-665.</a:t>
            </a:r>
            <a:endParaRPr lang="zh-CN" altLang="en-US" sz="1200" dirty="0"/>
          </a:p>
        </p:txBody>
      </p:sp>
      <p:pic>
        <p:nvPicPr>
          <p:cNvPr id="7" name="图片 6">
            <a:extLst>
              <a:ext uri="{FF2B5EF4-FFF2-40B4-BE49-F238E27FC236}">
                <a16:creationId xmlns:a16="http://schemas.microsoft.com/office/drawing/2014/main" id="{13C8C4CB-B5DB-45CA-99F1-C58AA35B8210}"/>
              </a:ext>
            </a:extLst>
          </p:cNvPr>
          <p:cNvPicPr>
            <a:picLocks noChangeAspect="1"/>
          </p:cNvPicPr>
          <p:nvPr/>
        </p:nvPicPr>
        <p:blipFill>
          <a:blip r:embed="rId3"/>
          <a:stretch>
            <a:fillRect/>
          </a:stretch>
        </p:blipFill>
        <p:spPr>
          <a:xfrm>
            <a:off x="529718" y="4715421"/>
            <a:ext cx="6233690" cy="1823491"/>
          </a:xfrm>
          <a:prstGeom prst="rect">
            <a:avLst/>
          </a:prstGeom>
        </p:spPr>
      </p:pic>
      <p:sp>
        <p:nvSpPr>
          <p:cNvPr id="9" name="矩形 8">
            <a:extLst>
              <a:ext uri="{FF2B5EF4-FFF2-40B4-BE49-F238E27FC236}">
                <a16:creationId xmlns:a16="http://schemas.microsoft.com/office/drawing/2014/main" id="{52143956-FA4D-4580-A577-C5300768C7B3}"/>
              </a:ext>
            </a:extLst>
          </p:cNvPr>
          <p:cNvSpPr/>
          <p:nvPr/>
        </p:nvSpPr>
        <p:spPr>
          <a:xfrm>
            <a:off x="6325484" y="2084894"/>
            <a:ext cx="760144" cy="261610"/>
          </a:xfrm>
          <a:prstGeom prst="rect">
            <a:avLst/>
          </a:prstGeom>
        </p:spPr>
        <p:txBody>
          <a:bodyPr wrap="none">
            <a:spAutoFit/>
          </a:bodyPr>
          <a:lstStyle/>
          <a:p>
            <a:r>
              <a:rPr lang="en-US" altLang="zh-CN" sz="1100" dirty="0">
                <a:latin typeface="微软雅黑" panose="020B0503020204020204" pitchFamily="34" charset="-122"/>
                <a:ea typeface="微软雅黑" panose="020B0503020204020204" pitchFamily="34" charset="-122"/>
              </a:rPr>
              <a:t>6~12 bp</a:t>
            </a:r>
            <a:endParaRPr lang="zh-CN" altLang="en-US" sz="11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72930DAA-51D4-434B-91DF-EADDB3801094}"/>
              </a:ext>
            </a:extLst>
          </p:cNvPr>
          <p:cNvPicPr>
            <a:picLocks noChangeAspect="1"/>
          </p:cNvPicPr>
          <p:nvPr/>
        </p:nvPicPr>
        <p:blipFill>
          <a:blip r:embed="rId4"/>
          <a:stretch>
            <a:fillRect/>
          </a:stretch>
        </p:blipFill>
        <p:spPr>
          <a:xfrm>
            <a:off x="7376459" y="1311503"/>
            <a:ext cx="4724731" cy="2369115"/>
          </a:xfrm>
          <a:prstGeom prst="rect">
            <a:avLst/>
          </a:prstGeom>
        </p:spPr>
      </p:pic>
      <p:sp>
        <p:nvSpPr>
          <p:cNvPr id="11" name="矩形 10">
            <a:extLst>
              <a:ext uri="{FF2B5EF4-FFF2-40B4-BE49-F238E27FC236}">
                <a16:creationId xmlns:a16="http://schemas.microsoft.com/office/drawing/2014/main" id="{4398F9E6-F440-423E-BB9C-1797E58DB1AF}"/>
              </a:ext>
            </a:extLst>
          </p:cNvPr>
          <p:cNvSpPr/>
          <p:nvPr/>
        </p:nvSpPr>
        <p:spPr>
          <a:xfrm>
            <a:off x="7376459" y="963236"/>
            <a:ext cx="4723024"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最常见的</a:t>
            </a:r>
            <a:r>
              <a:rPr lang="en-US" altLang="zh-CN" sz="1400" dirty="0">
                <a:latin typeface="微软雅黑" panose="020B0503020204020204" pitchFamily="34" charset="-122"/>
                <a:ea typeface="微软雅黑" panose="020B0503020204020204" pitchFamily="34" charset="-122"/>
              </a:rPr>
              <a:t>DBD: top1: C2H2-ZFs/ top2: Homeodomains</a:t>
            </a:r>
            <a:endParaRPr lang="zh-CN" altLang="en-US" sz="14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486141F-F0C0-4EF6-A0D7-7D71DA810350}"/>
              </a:ext>
            </a:extLst>
          </p:cNvPr>
          <p:cNvSpPr/>
          <p:nvPr/>
        </p:nvSpPr>
        <p:spPr>
          <a:xfrm>
            <a:off x="7990705" y="3903257"/>
            <a:ext cx="3101359" cy="45890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如何描述一个</a:t>
            </a:r>
            <a:r>
              <a:rPr lang="en-US" altLang="zh-CN" dirty="0">
                <a:solidFill>
                  <a:srgbClr val="060607"/>
                </a:solidFill>
                <a:latin typeface="微软雅黑" panose="020B0503020204020204" pitchFamily="34" charset="-122"/>
                <a:ea typeface="微软雅黑" panose="020B0503020204020204" pitchFamily="34" charset="-122"/>
              </a:rPr>
              <a:t>TF</a:t>
            </a:r>
            <a:r>
              <a:rPr lang="zh-CN" altLang="en-US" dirty="0">
                <a:solidFill>
                  <a:srgbClr val="060607"/>
                </a:solidFill>
                <a:latin typeface="微软雅黑" panose="020B0503020204020204" pitchFamily="34" charset="-122"/>
                <a:ea typeface="微软雅黑" panose="020B0503020204020204" pitchFamily="34" charset="-122"/>
              </a:rPr>
              <a:t>的</a:t>
            </a:r>
            <a:r>
              <a:rPr lang="en-US" altLang="zh-CN" dirty="0">
                <a:solidFill>
                  <a:srgbClr val="060607"/>
                </a:solidFill>
                <a:latin typeface="微软雅黑" panose="020B0503020204020204" pitchFamily="34" charset="-122"/>
                <a:ea typeface="微软雅黑" panose="020B0503020204020204" pitchFamily="34" charset="-122"/>
              </a:rPr>
              <a:t>motif ?</a:t>
            </a:r>
            <a:endParaRPr lang="zh-CN" altLang="en-US" dirty="0">
              <a:solidFill>
                <a:srgbClr val="060607"/>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B9B176E2-F45B-46DA-A3C7-A727C773F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3350" y="4469458"/>
            <a:ext cx="4576070" cy="1300870"/>
          </a:xfrm>
          <a:prstGeom prst="rect">
            <a:avLst/>
          </a:prstGeom>
        </p:spPr>
      </p:pic>
      <p:sp>
        <p:nvSpPr>
          <p:cNvPr id="15" name="矩形 14">
            <a:extLst>
              <a:ext uri="{FF2B5EF4-FFF2-40B4-BE49-F238E27FC236}">
                <a16:creationId xmlns:a16="http://schemas.microsoft.com/office/drawing/2014/main" id="{92FFEDC4-AD98-4093-BC7A-F1F1DD403025}"/>
              </a:ext>
            </a:extLst>
          </p:cNvPr>
          <p:cNvSpPr/>
          <p:nvPr/>
        </p:nvSpPr>
        <p:spPr>
          <a:xfrm>
            <a:off x="7376459" y="5864764"/>
            <a:ext cx="4072590"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数据库：</a:t>
            </a:r>
            <a:r>
              <a:rPr lang="en-US" altLang="zh-CN" sz="1200" dirty="0">
                <a:latin typeface="微软雅黑" panose="020B0503020204020204" pitchFamily="34" charset="-122"/>
                <a:ea typeface="微软雅黑" panose="020B0503020204020204" pitchFamily="34" charset="-122"/>
              </a:rPr>
              <a:t>TRANSFAC / JASPAR / HY-SELEX / </a:t>
            </a:r>
            <a:r>
              <a:rPr lang="en-US" altLang="zh-CN" sz="1200" dirty="0" err="1">
                <a:latin typeface="微软雅黑" panose="020B0503020204020204" pitchFamily="34" charset="-122"/>
                <a:ea typeface="微软雅黑" panose="020B0503020204020204" pitchFamily="34" charset="-122"/>
              </a:rPr>
              <a:t>UniPROBE</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736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594D2E7-9CF5-4C73-9144-EC32CC439B39}"/>
              </a:ext>
            </a:extLst>
          </p:cNvPr>
          <p:cNvSpPr>
            <a:spLocks noGrp="1"/>
          </p:cNvSpPr>
          <p:nvPr>
            <p:ph type="sldNum" sz="quarter" idx="12"/>
          </p:nvPr>
        </p:nvSpPr>
        <p:spPr/>
        <p:txBody>
          <a:bodyPr/>
          <a:lstStyle/>
          <a:p>
            <a:fld id="{DF849393-7876-44FF-8BC7-6C3A91957E85}" type="slidenum">
              <a:rPr lang="zh-CN" altLang="en-US" smtClean="0"/>
              <a:t>16</a:t>
            </a:fld>
            <a:endParaRPr lang="zh-CN" altLang="en-US"/>
          </a:p>
        </p:txBody>
      </p:sp>
      <p:sp>
        <p:nvSpPr>
          <p:cNvPr id="3" name="标题 1">
            <a:extLst>
              <a:ext uri="{FF2B5EF4-FFF2-40B4-BE49-F238E27FC236}">
                <a16:creationId xmlns:a16="http://schemas.microsoft.com/office/drawing/2014/main" id="{7F3D7881-C144-43B7-A09F-65EEE8C1DDBF}"/>
              </a:ext>
            </a:extLst>
          </p:cNvPr>
          <p:cNvSpPr txBox="1">
            <a:spLocks/>
          </p:cNvSpPr>
          <p:nvPr/>
        </p:nvSpPr>
        <p:spPr>
          <a:xfrm>
            <a:off x="244024" y="115888"/>
            <a:ext cx="11205025"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sz="4000" dirty="0">
                <a:latin typeface="微软雅黑"/>
                <a:ea typeface="微软雅黑"/>
                <a:cs typeface="微软雅黑"/>
              </a:rPr>
              <a:t>影响基因转录调控的因素</a:t>
            </a:r>
            <a:r>
              <a:rPr kumimoji="1" lang="en-US" altLang="zh-CN" sz="4000" dirty="0">
                <a:latin typeface="微软雅黑"/>
                <a:ea typeface="微软雅黑"/>
                <a:cs typeface="微软雅黑"/>
              </a:rPr>
              <a:t>3 </a:t>
            </a:r>
            <a:r>
              <a:rPr kumimoji="1" lang="en-US" altLang="zh-CN" sz="4000" dirty="0">
                <a:latin typeface="微软雅黑"/>
                <a:ea typeface="微软雅黑"/>
                <a:cs typeface="微软雅黑"/>
                <a:sym typeface="Wingdings" panose="05000000000000000000" pitchFamily="2" charset="2"/>
              </a:rPr>
              <a:t></a:t>
            </a:r>
            <a:r>
              <a:rPr kumimoji="1" lang="zh-CN" altLang="en-US" sz="4000" dirty="0">
                <a:latin typeface="微软雅黑"/>
                <a:ea typeface="微软雅黑"/>
                <a:cs typeface="微软雅黑"/>
                <a:sym typeface="Wingdings" panose="05000000000000000000" pitchFamily="2" charset="2"/>
              </a:rPr>
              <a:t>辅助因子</a:t>
            </a:r>
            <a:endParaRPr lang="zh-CN" altLang="en-US" sz="4000" dirty="0"/>
          </a:p>
        </p:txBody>
      </p:sp>
      <p:sp>
        <p:nvSpPr>
          <p:cNvPr id="4" name="矩形 3">
            <a:extLst>
              <a:ext uri="{FF2B5EF4-FFF2-40B4-BE49-F238E27FC236}">
                <a16:creationId xmlns:a16="http://schemas.microsoft.com/office/drawing/2014/main" id="{27F0389F-6D46-4810-ABB1-90FECA72C2B9}"/>
              </a:ext>
            </a:extLst>
          </p:cNvPr>
          <p:cNvSpPr/>
          <p:nvPr/>
        </p:nvSpPr>
        <p:spPr>
          <a:xfrm>
            <a:off x="393482" y="860940"/>
            <a:ext cx="11100236" cy="581057"/>
          </a:xfrm>
          <a:prstGeom prst="rect">
            <a:avLst/>
          </a:prstGeom>
        </p:spPr>
        <p:txBody>
          <a:bodyPr wrap="square">
            <a:spAutoFit/>
          </a:bodyPr>
          <a:lstStyle/>
          <a:p>
            <a:pPr>
              <a:lnSpc>
                <a:spcPct val="150000"/>
              </a:lnSpc>
            </a:pPr>
            <a:r>
              <a:rPr lang="zh-CN" altLang="en-US" sz="2400" dirty="0">
                <a:solidFill>
                  <a:srgbClr val="060607"/>
                </a:solidFill>
                <a:latin typeface="微软雅黑" panose="020B0503020204020204" pitchFamily="34" charset="-122"/>
                <a:ea typeface="微软雅黑" panose="020B0503020204020204" pitchFamily="34" charset="-122"/>
              </a:rPr>
              <a:t>转录中介体（</a:t>
            </a:r>
            <a:r>
              <a:rPr lang="en-US" altLang="zh-CN" sz="2400" dirty="0">
                <a:solidFill>
                  <a:srgbClr val="060607"/>
                </a:solidFill>
                <a:latin typeface="微软雅黑" panose="020B0503020204020204" pitchFamily="34" charset="-122"/>
                <a:ea typeface="微软雅黑" panose="020B0503020204020204" pitchFamily="34" charset="-122"/>
              </a:rPr>
              <a:t>Mediator</a:t>
            </a:r>
            <a:r>
              <a:rPr lang="zh-CN" altLang="en-US" sz="2400" dirty="0">
                <a:solidFill>
                  <a:srgbClr val="060607"/>
                </a:solidFill>
                <a:latin typeface="微软雅黑" panose="020B0503020204020204" pitchFamily="34" charset="-122"/>
                <a:ea typeface="微软雅黑" panose="020B0503020204020204" pitchFamily="34" charset="-122"/>
              </a:rPr>
              <a:t>）复合物，在</a:t>
            </a:r>
            <a:r>
              <a:rPr lang="en-US" altLang="zh-CN" sz="2400" dirty="0">
                <a:solidFill>
                  <a:srgbClr val="060607"/>
                </a:solidFill>
                <a:latin typeface="微软雅黑" panose="020B0503020204020204" pitchFamily="34" charset="-122"/>
                <a:ea typeface="微软雅黑" panose="020B0503020204020204" pitchFamily="34" charset="-122"/>
              </a:rPr>
              <a:t>RNA</a:t>
            </a:r>
            <a:r>
              <a:rPr lang="zh-CN" altLang="en-US" sz="2400" dirty="0">
                <a:solidFill>
                  <a:srgbClr val="060607"/>
                </a:solidFill>
                <a:latin typeface="微软雅黑" panose="020B0503020204020204" pitchFamily="34" charset="-122"/>
                <a:ea typeface="微软雅黑" panose="020B0503020204020204" pitchFamily="34" charset="-122"/>
              </a:rPr>
              <a:t>聚合酶</a:t>
            </a:r>
            <a:r>
              <a:rPr lang="en-US" altLang="zh-CN" sz="2400" dirty="0">
                <a:solidFill>
                  <a:srgbClr val="060607"/>
                </a:solidFill>
                <a:latin typeface="微软雅黑" panose="020B0503020204020204" pitchFamily="34" charset="-122"/>
                <a:ea typeface="微软雅黑" panose="020B0503020204020204" pitchFamily="34" charset="-122"/>
              </a:rPr>
              <a:t>II</a:t>
            </a:r>
            <a:r>
              <a:rPr lang="zh-CN" altLang="en-US" sz="2400" dirty="0">
                <a:solidFill>
                  <a:srgbClr val="060607"/>
                </a:solidFill>
                <a:latin typeface="微软雅黑" panose="020B0503020204020204" pitchFamily="34" charset="-122"/>
                <a:ea typeface="微软雅黑" panose="020B0503020204020204" pitchFamily="34" charset="-122"/>
              </a:rPr>
              <a:t>的转录激活中起着核心作用</a:t>
            </a:r>
          </a:p>
        </p:txBody>
      </p:sp>
      <p:pic>
        <p:nvPicPr>
          <p:cNvPr id="5" name="图片 4">
            <a:extLst>
              <a:ext uri="{FF2B5EF4-FFF2-40B4-BE49-F238E27FC236}">
                <a16:creationId xmlns:a16="http://schemas.microsoft.com/office/drawing/2014/main" id="{19E75665-08AB-4DBB-9E85-306F3FDDD3EC}"/>
              </a:ext>
            </a:extLst>
          </p:cNvPr>
          <p:cNvPicPr>
            <a:picLocks noChangeAspect="1"/>
          </p:cNvPicPr>
          <p:nvPr/>
        </p:nvPicPr>
        <p:blipFill>
          <a:blip r:embed="rId3"/>
          <a:stretch>
            <a:fillRect/>
          </a:stretch>
        </p:blipFill>
        <p:spPr>
          <a:xfrm>
            <a:off x="513695" y="1490267"/>
            <a:ext cx="7333613" cy="2784917"/>
          </a:xfrm>
          <a:prstGeom prst="rect">
            <a:avLst/>
          </a:prstGeom>
          <a:ln>
            <a:solidFill>
              <a:srgbClr val="2D3291"/>
            </a:solidFill>
          </a:ln>
        </p:spPr>
      </p:pic>
      <p:sp>
        <p:nvSpPr>
          <p:cNvPr id="6" name="矩形 5">
            <a:extLst>
              <a:ext uri="{FF2B5EF4-FFF2-40B4-BE49-F238E27FC236}">
                <a16:creationId xmlns:a16="http://schemas.microsoft.com/office/drawing/2014/main" id="{57E93620-1431-4962-BDA6-0E8EB4603813}"/>
              </a:ext>
            </a:extLst>
          </p:cNvPr>
          <p:cNvSpPr/>
          <p:nvPr/>
        </p:nvSpPr>
        <p:spPr>
          <a:xfrm>
            <a:off x="3406877" y="4724184"/>
            <a:ext cx="4038630" cy="1015663"/>
          </a:xfrm>
          <a:prstGeom prst="rect">
            <a:avLst/>
          </a:prstGeom>
        </p:spPr>
        <p:txBody>
          <a:bodyPr wrap="square">
            <a:spAutoFit/>
          </a:bodyPr>
          <a:lstStyle/>
          <a:p>
            <a:pPr marL="285750" indent="-28575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RNA</a:t>
            </a:r>
            <a:r>
              <a:rPr lang="zh-CN" altLang="en-US" sz="2000" dirty="0">
                <a:latin typeface="微软雅黑" panose="020B0503020204020204" pitchFamily="34" charset="-122"/>
                <a:ea typeface="微软雅黑" panose="020B0503020204020204" pitchFamily="34" charset="-122"/>
              </a:rPr>
              <a:t>聚合酶</a:t>
            </a:r>
            <a:r>
              <a:rPr lang="en-US" altLang="zh-CN" sz="2000" dirty="0">
                <a:latin typeface="微软雅黑" panose="020B0503020204020204" pitchFamily="34" charset="-122"/>
                <a:ea typeface="微软雅黑" panose="020B0503020204020204" pitchFamily="34" charset="-122"/>
              </a:rPr>
              <a:t>II</a:t>
            </a:r>
            <a:r>
              <a:rPr lang="zh-CN" altLang="en-US" sz="2000" dirty="0">
                <a:latin typeface="微软雅黑" panose="020B0503020204020204" pitchFamily="34" charset="-122"/>
                <a:ea typeface="微软雅黑" panose="020B0503020204020204" pitchFamily="34" charset="-122"/>
              </a:rPr>
              <a:t>的协同激活复合物</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辅助招募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稳定</a:t>
            </a:r>
            <a:r>
              <a:rPr lang="en-US" altLang="zh-CN" sz="2000" dirty="0">
                <a:latin typeface="微软雅黑" panose="020B0503020204020204" pitchFamily="34" charset="-122"/>
                <a:ea typeface="微软雅黑" panose="020B0503020204020204" pitchFamily="34" charset="-122"/>
              </a:rPr>
              <a:t>PIC</a:t>
            </a:r>
            <a:r>
              <a:rPr lang="zh-CN" altLang="en-US" sz="2000" dirty="0">
                <a:latin typeface="微软雅黑" panose="020B0503020204020204" pitchFamily="34" charset="-122"/>
                <a:ea typeface="微软雅黑" panose="020B0503020204020204" pitchFamily="34" charset="-122"/>
              </a:rPr>
              <a:t>复合物</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调控</a:t>
            </a:r>
            <a:r>
              <a:rPr lang="en-US" altLang="zh-CN" sz="2000" dirty="0">
                <a:latin typeface="微软雅黑" panose="020B0503020204020204" pitchFamily="34" charset="-122"/>
                <a:ea typeface="微软雅黑" panose="020B0503020204020204" pitchFamily="34" charset="-122"/>
              </a:rPr>
              <a:t>Pol II</a:t>
            </a:r>
            <a:r>
              <a:rPr lang="zh-CN" altLang="en-US" sz="2000" dirty="0">
                <a:latin typeface="微软雅黑" panose="020B0503020204020204" pitchFamily="34" charset="-122"/>
                <a:ea typeface="微软雅黑" panose="020B0503020204020204" pitchFamily="34" charset="-122"/>
              </a:rPr>
              <a:t>的磷酸化过程</a:t>
            </a:r>
          </a:p>
        </p:txBody>
      </p:sp>
      <p:sp>
        <p:nvSpPr>
          <p:cNvPr id="7" name="矩形 6">
            <a:extLst>
              <a:ext uri="{FF2B5EF4-FFF2-40B4-BE49-F238E27FC236}">
                <a16:creationId xmlns:a16="http://schemas.microsoft.com/office/drawing/2014/main" id="{69073EC9-5104-4318-8AC9-63B227B83360}"/>
              </a:ext>
            </a:extLst>
          </p:cNvPr>
          <p:cNvSpPr/>
          <p:nvPr/>
        </p:nvSpPr>
        <p:spPr>
          <a:xfrm>
            <a:off x="5943600" y="6259810"/>
            <a:ext cx="6096000" cy="461665"/>
          </a:xfrm>
          <a:prstGeom prst="rect">
            <a:avLst/>
          </a:prstGeom>
        </p:spPr>
        <p:txBody>
          <a:bodyPr>
            <a:spAutoFit/>
          </a:bodyPr>
          <a:lstStyle/>
          <a:p>
            <a:r>
              <a:rPr lang="en-US" altLang="zh-CN" sz="1200" dirty="0" err="1">
                <a:solidFill>
                  <a:srgbClr val="222222"/>
                </a:solidFill>
                <a:latin typeface="Arial" panose="020B0604020202020204" pitchFamily="34" charset="0"/>
              </a:rPr>
              <a:t>Soutourina</a:t>
            </a:r>
            <a:r>
              <a:rPr lang="en-US" altLang="zh-CN" sz="1200" dirty="0">
                <a:solidFill>
                  <a:srgbClr val="222222"/>
                </a:solidFill>
                <a:latin typeface="Arial" panose="020B0604020202020204" pitchFamily="34" charset="0"/>
              </a:rPr>
              <a:t>, Julie. "Transcription regulation by the Mediator complex." </a:t>
            </a:r>
            <a:r>
              <a:rPr lang="en-US" altLang="zh-CN" sz="1200" i="1" dirty="0">
                <a:solidFill>
                  <a:srgbClr val="222222"/>
                </a:solidFill>
                <a:latin typeface="Arial" panose="020B0604020202020204" pitchFamily="34" charset="0"/>
              </a:rPr>
              <a:t>Nature reviews Molecular cell biology</a:t>
            </a:r>
            <a:r>
              <a:rPr lang="en-US" altLang="zh-CN" sz="1200" dirty="0">
                <a:solidFill>
                  <a:srgbClr val="222222"/>
                </a:solidFill>
                <a:latin typeface="Arial" panose="020B0604020202020204" pitchFamily="34" charset="0"/>
              </a:rPr>
              <a:t> 19.4 (2018): 262-274.</a:t>
            </a:r>
            <a:endParaRPr lang="zh-CN" altLang="en-US" sz="1200" dirty="0"/>
          </a:p>
        </p:txBody>
      </p:sp>
      <p:pic>
        <p:nvPicPr>
          <p:cNvPr id="9" name="图片 8">
            <a:extLst>
              <a:ext uri="{FF2B5EF4-FFF2-40B4-BE49-F238E27FC236}">
                <a16:creationId xmlns:a16="http://schemas.microsoft.com/office/drawing/2014/main" id="{5B3451EA-EC39-48DB-A81B-6FE6E6529BC2}"/>
              </a:ext>
            </a:extLst>
          </p:cNvPr>
          <p:cNvPicPr>
            <a:picLocks noChangeAspect="1"/>
          </p:cNvPicPr>
          <p:nvPr/>
        </p:nvPicPr>
        <p:blipFill>
          <a:blip r:embed="rId4"/>
          <a:stretch>
            <a:fillRect/>
          </a:stretch>
        </p:blipFill>
        <p:spPr>
          <a:xfrm>
            <a:off x="513695" y="4356189"/>
            <a:ext cx="2375805" cy="2201053"/>
          </a:xfrm>
          <a:prstGeom prst="rect">
            <a:avLst/>
          </a:prstGeom>
          <a:ln>
            <a:solidFill>
              <a:srgbClr val="2D3291"/>
            </a:solidFill>
          </a:ln>
        </p:spPr>
      </p:pic>
      <p:pic>
        <p:nvPicPr>
          <p:cNvPr id="10" name="图片 9">
            <a:extLst>
              <a:ext uri="{FF2B5EF4-FFF2-40B4-BE49-F238E27FC236}">
                <a16:creationId xmlns:a16="http://schemas.microsoft.com/office/drawing/2014/main" id="{855BC055-1A1C-4F76-8BD4-EB05A28B9AE5}"/>
              </a:ext>
            </a:extLst>
          </p:cNvPr>
          <p:cNvPicPr>
            <a:picLocks noChangeAspect="1"/>
          </p:cNvPicPr>
          <p:nvPr/>
        </p:nvPicPr>
        <p:blipFill>
          <a:blip r:embed="rId5"/>
          <a:stretch>
            <a:fillRect/>
          </a:stretch>
        </p:blipFill>
        <p:spPr>
          <a:xfrm>
            <a:off x="7962885" y="1491191"/>
            <a:ext cx="4038630" cy="4319619"/>
          </a:xfrm>
          <a:prstGeom prst="rect">
            <a:avLst/>
          </a:prstGeom>
          <a:ln>
            <a:solidFill>
              <a:srgbClr val="2D3291"/>
            </a:solidFill>
          </a:ln>
        </p:spPr>
      </p:pic>
    </p:spTree>
    <p:extLst>
      <p:ext uri="{BB962C8B-B14F-4D97-AF65-F5344CB8AC3E}">
        <p14:creationId xmlns:p14="http://schemas.microsoft.com/office/powerpoint/2010/main" val="191577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594D2E7-9CF5-4C73-9144-EC32CC439B39}"/>
              </a:ext>
            </a:extLst>
          </p:cNvPr>
          <p:cNvSpPr>
            <a:spLocks noGrp="1"/>
          </p:cNvSpPr>
          <p:nvPr>
            <p:ph type="sldNum" sz="quarter" idx="12"/>
          </p:nvPr>
        </p:nvSpPr>
        <p:spPr/>
        <p:txBody>
          <a:bodyPr/>
          <a:lstStyle/>
          <a:p>
            <a:fld id="{DF849393-7876-44FF-8BC7-6C3A91957E85}" type="slidenum">
              <a:rPr lang="zh-CN" altLang="en-US" smtClean="0"/>
              <a:t>17</a:t>
            </a:fld>
            <a:endParaRPr lang="zh-CN" altLang="en-US"/>
          </a:p>
        </p:txBody>
      </p:sp>
      <p:sp>
        <p:nvSpPr>
          <p:cNvPr id="3" name="标题 1">
            <a:extLst>
              <a:ext uri="{FF2B5EF4-FFF2-40B4-BE49-F238E27FC236}">
                <a16:creationId xmlns:a16="http://schemas.microsoft.com/office/drawing/2014/main" id="{7F3D7881-C144-43B7-A09F-65EEE8C1DDBF}"/>
              </a:ext>
            </a:extLst>
          </p:cNvPr>
          <p:cNvSpPr txBox="1">
            <a:spLocks/>
          </p:cNvSpPr>
          <p:nvPr/>
        </p:nvSpPr>
        <p:spPr>
          <a:xfrm>
            <a:off x="244024" y="115888"/>
            <a:ext cx="11205025"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sz="4000" dirty="0">
                <a:latin typeface="微软雅黑"/>
                <a:ea typeface="微软雅黑"/>
                <a:cs typeface="微软雅黑"/>
              </a:rPr>
              <a:t>影响基因转录调控的因素</a:t>
            </a:r>
            <a:r>
              <a:rPr kumimoji="1" lang="en-US" altLang="zh-CN" sz="4000" dirty="0">
                <a:latin typeface="微软雅黑"/>
                <a:ea typeface="微软雅黑"/>
                <a:cs typeface="微软雅黑"/>
              </a:rPr>
              <a:t>4 </a:t>
            </a:r>
            <a:r>
              <a:rPr kumimoji="1" lang="en-US" altLang="zh-CN" sz="4000" dirty="0">
                <a:latin typeface="微软雅黑"/>
                <a:ea typeface="微软雅黑"/>
                <a:cs typeface="微软雅黑"/>
                <a:sym typeface="Wingdings" panose="05000000000000000000" pitchFamily="2" charset="2"/>
              </a:rPr>
              <a:t> </a:t>
            </a:r>
            <a:r>
              <a:rPr lang="zh-CN" altLang="en-US" sz="4000" dirty="0">
                <a:solidFill>
                  <a:srgbClr val="060607"/>
                </a:solidFill>
              </a:rPr>
              <a:t>染色质结构</a:t>
            </a:r>
            <a:endParaRPr lang="zh-CN" altLang="en-US" sz="4000" dirty="0"/>
          </a:p>
        </p:txBody>
      </p:sp>
      <p:pic>
        <p:nvPicPr>
          <p:cNvPr id="9" name="图片 8">
            <a:extLst>
              <a:ext uri="{FF2B5EF4-FFF2-40B4-BE49-F238E27FC236}">
                <a16:creationId xmlns:a16="http://schemas.microsoft.com/office/drawing/2014/main" id="{3DC8B133-F2E7-47B9-969A-627D6CBDD332}"/>
              </a:ext>
            </a:extLst>
          </p:cNvPr>
          <p:cNvPicPr>
            <a:picLocks noChangeAspect="1"/>
          </p:cNvPicPr>
          <p:nvPr/>
        </p:nvPicPr>
        <p:blipFill rotWithShape="1">
          <a:blip r:embed="rId2"/>
          <a:srcRect b="48236"/>
          <a:stretch/>
        </p:blipFill>
        <p:spPr>
          <a:xfrm>
            <a:off x="4668203" y="3344607"/>
            <a:ext cx="2377530" cy="2785290"/>
          </a:xfrm>
          <a:prstGeom prst="rect">
            <a:avLst/>
          </a:prstGeom>
          <a:ln>
            <a:solidFill>
              <a:srgbClr val="2D3291"/>
            </a:solidFill>
          </a:ln>
        </p:spPr>
      </p:pic>
      <p:sp>
        <p:nvSpPr>
          <p:cNvPr id="10" name="矩形 9">
            <a:extLst>
              <a:ext uri="{FF2B5EF4-FFF2-40B4-BE49-F238E27FC236}">
                <a16:creationId xmlns:a16="http://schemas.microsoft.com/office/drawing/2014/main" id="{250887C1-8BE7-4119-ABFC-FCB24A12F9D7}"/>
              </a:ext>
            </a:extLst>
          </p:cNvPr>
          <p:cNvSpPr/>
          <p:nvPr/>
        </p:nvSpPr>
        <p:spPr>
          <a:xfrm>
            <a:off x="4604896" y="6160691"/>
            <a:ext cx="6748904" cy="646331"/>
          </a:xfrm>
          <a:prstGeom prst="rect">
            <a:avLst/>
          </a:prstGeom>
        </p:spPr>
        <p:txBody>
          <a:bodyPr wrap="square">
            <a:spAutoFit/>
          </a:bodyPr>
          <a:lstStyle/>
          <a:p>
            <a:r>
              <a:rPr lang="en-US" altLang="zh-CN" sz="900" dirty="0" err="1">
                <a:solidFill>
                  <a:srgbClr val="222222"/>
                </a:solidFill>
                <a:latin typeface="-apple-system"/>
              </a:rPr>
              <a:t>Jerkovic</a:t>
            </a:r>
            <a:r>
              <a:rPr lang="en-US" altLang="zh-CN" sz="900" dirty="0">
                <a:solidFill>
                  <a:srgbClr val="222222"/>
                </a:solidFill>
                <a:latin typeface="-apple-system"/>
              </a:rPr>
              <a:t>´, I., Cavalli, G. Understanding 3D genome organization by multidisciplinary methods. </a:t>
            </a:r>
            <a:r>
              <a:rPr lang="en-US" altLang="zh-CN" sz="900" i="1" dirty="0">
                <a:solidFill>
                  <a:srgbClr val="222222"/>
                </a:solidFill>
                <a:latin typeface="-apple-system"/>
              </a:rPr>
              <a:t>Nat Rev Mol Cell Biol</a:t>
            </a:r>
            <a:r>
              <a:rPr lang="en-US" altLang="zh-CN" sz="900" dirty="0">
                <a:solidFill>
                  <a:srgbClr val="222222"/>
                </a:solidFill>
                <a:latin typeface="-apple-system"/>
              </a:rPr>
              <a:t> </a:t>
            </a:r>
            <a:r>
              <a:rPr lang="en-US" altLang="zh-CN" sz="900" b="1" dirty="0">
                <a:solidFill>
                  <a:srgbClr val="222222"/>
                </a:solidFill>
                <a:latin typeface="-apple-system"/>
              </a:rPr>
              <a:t>22</a:t>
            </a:r>
            <a:r>
              <a:rPr lang="en-US" altLang="zh-CN" sz="900" dirty="0">
                <a:solidFill>
                  <a:srgbClr val="222222"/>
                </a:solidFill>
                <a:latin typeface="-apple-system"/>
              </a:rPr>
              <a:t>, 511–528 (2021). https://doi.org/10.1038/s41580-021-00362-w</a:t>
            </a:r>
            <a:endParaRPr lang="zh-CN" altLang="en-US" sz="900" dirty="0">
              <a:latin typeface="-apple-system"/>
            </a:endParaRPr>
          </a:p>
          <a:p>
            <a:r>
              <a:rPr lang="en-US" altLang="zh-CN" sz="900" dirty="0" err="1">
                <a:solidFill>
                  <a:srgbClr val="222222"/>
                </a:solidFill>
                <a:latin typeface="-apple-system"/>
              </a:rPr>
              <a:t>Oudelaar</a:t>
            </a:r>
            <a:r>
              <a:rPr lang="en-US" altLang="zh-CN" sz="900" dirty="0">
                <a:solidFill>
                  <a:srgbClr val="222222"/>
                </a:solidFill>
                <a:latin typeface="-apple-system"/>
              </a:rPr>
              <a:t>, A.M., Higgs, D.R. The relationship between genome structure and function. </a:t>
            </a:r>
            <a:r>
              <a:rPr lang="en-US" altLang="zh-CN" sz="900" i="1" dirty="0">
                <a:solidFill>
                  <a:srgbClr val="222222"/>
                </a:solidFill>
                <a:latin typeface="-apple-system"/>
              </a:rPr>
              <a:t>Nat Rev </a:t>
            </a:r>
          </a:p>
          <a:p>
            <a:r>
              <a:rPr lang="en-US" altLang="zh-CN" sz="900" i="1" dirty="0">
                <a:solidFill>
                  <a:srgbClr val="222222"/>
                </a:solidFill>
                <a:latin typeface="-apple-system"/>
              </a:rPr>
              <a:t>Genet</a:t>
            </a:r>
            <a:r>
              <a:rPr lang="en-US" altLang="zh-CN" sz="900" dirty="0">
                <a:solidFill>
                  <a:srgbClr val="222222"/>
                </a:solidFill>
                <a:latin typeface="-apple-system"/>
              </a:rPr>
              <a:t> </a:t>
            </a:r>
            <a:r>
              <a:rPr lang="en-US" altLang="zh-CN" sz="900" b="1" dirty="0">
                <a:solidFill>
                  <a:srgbClr val="222222"/>
                </a:solidFill>
                <a:latin typeface="-apple-system"/>
              </a:rPr>
              <a:t>22</a:t>
            </a:r>
            <a:r>
              <a:rPr lang="en-US" altLang="zh-CN" sz="900" dirty="0">
                <a:solidFill>
                  <a:srgbClr val="222222"/>
                </a:solidFill>
                <a:latin typeface="-apple-system"/>
              </a:rPr>
              <a:t>, 154–168 (2021). https://doi.org/10.1038/s41576-020-00303-x</a:t>
            </a:r>
            <a:endParaRPr lang="zh-CN" altLang="en-US" sz="900" dirty="0">
              <a:latin typeface="-apple-system"/>
            </a:endParaRPr>
          </a:p>
        </p:txBody>
      </p:sp>
      <p:pic>
        <p:nvPicPr>
          <p:cNvPr id="11" name="图片 10">
            <a:extLst>
              <a:ext uri="{FF2B5EF4-FFF2-40B4-BE49-F238E27FC236}">
                <a16:creationId xmlns:a16="http://schemas.microsoft.com/office/drawing/2014/main" id="{10D9F595-6A31-4192-9B82-548A2EFCE1DB}"/>
              </a:ext>
            </a:extLst>
          </p:cNvPr>
          <p:cNvPicPr>
            <a:picLocks noChangeAspect="1"/>
          </p:cNvPicPr>
          <p:nvPr/>
        </p:nvPicPr>
        <p:blipFill rotWithShape="1">
          <a:blip r:embed="rId2"/>
          <a:srcRect t="51775"/>
          <a:stretch/>
        </p:blipFill>
        <p:spPr>
          <a:xfrm>
            <a:off x="7169290" y="3344606"/>
            <a:ext cx="2551988" cy="2785291"/>
          </a:xfrm>
          <a:prstGeom prst="rect">
            <a:avLst/>
          </a:prstGeom>
          <a:ln>
            <a:solidFill>
              <a:srgbClr val="2D3291"/>
            </a:solidFill>
          </a:ln>
        </p:spPr>
      </p:pic>
      <p:pic>
        <p:nvPicPr>
          <p:cNvPr id="14" name="图片 13">
            <a:extLst>
              <a:ext uri="{FF2B5EF4-FFF2-40B4-BE49-F238E27FC236}">
                <a16:creationId xmlns:a16="http://schemas.microsoft.com/office/drawing/2014/main" id="{57B563B4-51F8-42E5-A9F3-74BC373BE421}"/>
              </a:ext>
            </a:extLst>
          </p:cNvPr>
          <p:cNvPicPr>
            <a:picLocks noChangeAspect="1"/>
          </p:cNvPicPr>
          <p:nvPr/>
        </p:nvPicPr>
        <p:blipFill>
          <a:blip r:embed="rId3"/>
          <a:stretch>
            <a:fillRect/>
          </a:stretch>
        </p:blipFill>
        <p:spPr>
          <a:xfrm>
            <a:off x="414506" y="895756"/>
            <a:ext cx="3985555" cy="5914543"/>
          </a:xfrm>
          <a:prstGeom prst="rect">
            <a:avLst/>
          </a:prstGeom>
          <a:ln>
            <a:solidFill>
              <a:srgbClr val="2D3291"/>
            </a:solidFill>
          </a:ln>
        </p:spPr>
      </p:pic>
      <p:sp>
        <p:nvSpPr>
          <p:cNvPr id="15" name="矩形 14">
            <a:extLst>
              <a:ext uri="{FF2B5EF4-FFF2-40B4-BE49-F238E27FC236}">
                <a16:creationId xmlns:a16="http://schemas.microsoft.com/office/drawing/2014/main" id="{1750C4BF-9D96-42F6-A5BD-F725EFCFF1CE}"/>
              </a:ext>
            </a:extLst>
          </p:cNvPr>
          <p:cNvSpPr/>
          <p:nvPr/>
        </p:nvSpPr>
        <p:spPr>
          <a:xfrm>
            <a:off x="556640" y="4909011"/>
            <a:ext cx="1620957" cy="523220"/>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sz="1400" b="1" dirty="0">
                <a:latin typeface="微软雅黑" panose="020B0503020204020204" pitchFamily="34" charset="-122"/>
                <a:ea typeface="微软雅黑" panose="020B0503020204020204" pitchFamily="34" charset="-122"/>
              </a:rPr>
              <a:t>染色质纳米结构域</a:t>
            </a:r>
            <a:endParaRPr lang="en-US" altLang="zh-CN" sz="14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增强子</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启动子环</a:t>
            </a:r>
          </a:p>
        </p:txBody>
      </p:sp>
      <p:sp>
        <p:nvSpPr>
          <p:cNvPr id="16" name="矩形 15">
            <a:extLst>
              <a:ext uri="{FF2B5EF4-FFF2-40B4-BE49-F238E27FC236}">
                <a16:creationId xmlns:a16="http://schemas.microsoft.com/office/drawing/2014/main" id="{354F75DA-10F0-4DEC-9F43-E7766019AE62}"/>
              </a:ext>
            </a:extLst>
          </p:cNvPr>
          <p:cNvSpPr/>
          <p:nvPr/>
        </p:nvSpPr>
        <p:spPr>
          <a:xfrm>
            <a:off x="1154517" y="6149962"/>
            <a:ext cx="923651" cy="307777"/>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sz="1400" b="1" dirty="0">
                <a:latin typeface="微软雅黑" panose="020B0503020204020204" pitchFamily="34" charset="-122"/>
                <a:ea typeface="微软雅黑" panose="020B0503020204020204" pitchFamily="34" charset="-122"/>
              </a:rPr>
              <a:t>核小体簇</a:t>
            </a:r>
          </a:p>
        </p:txBody>
      </p:sp>
      <p:sp>
        <p:nvSpPr>
          <p:cNvPr id="17" name="矩形 16">
            <a:extLst>
              <a:ext uri="{FF2B5EF4-FFF2-40B4-BE49-F238E27FC236}">
                <a16:creationId xmlns:a16="http://schemas.microsoft.com/office/drawing/2014/main" id="{AAD86244-C378-4A5B-B8D6-309676881CD4}"/>
              </a:ext>
            </a:extLst>
          </p:cNvPr>
          <p:cNvSpPr/>
          <p:nvPr/>
        </p:nvSpPr>
        <p:spPr>
          <a:xfrm>
            <a:off x="682648" y="3599816"/>
            <a:ext cx="1082348" cy="523220"/>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sz="1400" b="1" dirty="0">
                <a:solidFill>
                  <a:srgbClr val="060607"/>
                </a:solidFill>
                <a:latin typeface="微软雅黑" panose="020B0503020204020204" pitchFamily="34" charset="-122"/>
                <a:ea typeface="微软雅黑" panose="020B0503020204020204" pitchFamily="34" charset="-122"/>
              </a:rPr>
              <a:t>拓扑关联域</a:t>
            </a:r>
            <a:endParaRPr lang="en-US" altLang="zh-CN" sz="1400" b="1" dirty="0">
              <a:solidFill>
                <a:srgbClr val="060607"/>
              </a:solidFill>
              <a:latin typeface="微软雅黑" panose="020B0503020204020204" pitchFamily="34" charset="-122"/>
              <a:ea typeface="微软雅黑" panose="020B0503020204020204" pitchFamily="34" charset="-122"/>
            </a:endParaRPr>
          </a:p>
          <a:p>
            <a:r>
              <a:rPr lang="zh-CN" altLang="en-US" sz="1400" b="1" dirty="0">
                <a:solidFill>
                  <a:srgbClr val="060607"/>
                </a:solidFill>
                <a:latin typeface="微软雅黑" panose="020B0503020204020204" pitchFamily="34" charset="-122"/>
                <a:ea typeface="微软雅黑" panose="020B0503020204020204" pitchFamily="34" charset="-122"/>
              </a:rPr>
              <a:t>染色质环</a:t>
            </a:r>
            <a:endParaRPr lang="zh-CN" altLang="en-US" sz="1400" b="1" dirty="0"/>
          </a:p>
        </p:txBody>
      </p:sp>
      <p:sp>
        <p:nvSpPr>
          <p:cNvPr id="18" name="矩形 17">
            <a:extLst>
              <a:ext uri="{FF2B5EF4-FFF2-40B4-BE49-F238E27FC236}">
                <a16:creationId xmlns:a16="http://schemas.microsoft.com/office/drawing/2014/main" id="{29F4E609-DBA4-4446-89AB-1BA22822BCB3}"/>
              </a:ext>
            </a:extLst>
          </p:cNvPr>
          <p:cNvSpPr/>
          <p:nvPr/>
        </p:nvSpPr>
        <p:spPr>
          <a:xfrm>
            <a:off x="1075168" y="2355575"/>
            <a:ext cx="1082348" cy="307777"/>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sz="1400" b="1" dirty="0">
                <a:latin typeface="微软雅黑" panose="020B0503020204020204" pitchFamily="34" charset="-122"/>
                <a:ea typeface="微软雅黑" panose="020B0503020204020204" pitchFamily="34" charset="-122"/>
              </a:rPr>
              <a:t>染色质区域</a:t>
            </a:r>
          </a:p>
        </p:txBody>
      </p:sp>
      <p:sp>
        <p:nvSpPr>
          <p:cNvPr id="19" name="箭头: 右 18">
            <a:extLst>
              <a:ext uri="{FF2B5EF4-FFF2-40B4-BE49-F238E27FC236}">
                <a16:creationId xmlns:a16="http://schemas.microsoft.com/office/drawing/2014/main" id="{7E149588-6283-4F1C-B373-962F7F8BD4E5}"/>
              </a:ext>
            </a:extLst>
          </p:cNvPr>
          <p:cNvSpPr/>
          <p:nvPr/>
        </p:nvSpPr>
        <p:spPr>
          <a:xfrm>
            <a:off x="4283526" y="3534877"/>
            <a:ext cx="251770" cy="1524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06DF2CD4-152A-4885-8E95-3100DAC9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329" y="948513"/>
            <a:ext cx="2455439" cy="2164345"/>
          </a:xfrm>
          <a:prstGeom prst="rect">
            <a:avLst/>
          </a:prstGeom>
          <a:ln>
            <a:solidFill>
              <a:srgbClr val="2D3291"/>
            </a:solidFill>
          </a:ln>
        </p:spPr>
      </p:pic>
      <p:sp>
        <p:nvSpPr>
          <p:cNvPr id="22" name="矩形 21">
            <a:extLst>
              <a:ext uri="{FF2B5EF4-FFF2-40B4-BE49-F238E27FC236}">
                <a16:creationId xmlns:a16="http://schemas.microsoft.com/office/drawing/2014/main" id="{BC2B18BD-0E9F-4D26-92C1-1C287376F80B}"/>
              </a:ext>
            </a:extLst>
          </p:cNvPr>
          <p:cNvSpPr/>
          <p:nvPr/>
        </p:nvSpPr>
        <p:spPr>
          <a:xfrm>
            <a:off x="4604896" y="1086604"/>
            <a:ext cx="1832874" cy="584775"/>
          </a:xfrm>
          <a:prstGeom prst="rect">
            <a:avLst/>
          </a:prstGeom>
        </p:spPr>
        <p:txBody>
          <a:bodyPr wrap="none">
            <a:spAutoFit/>
          </a:bodyPr>
          <a:lstStyle/>
          <a:p>
            <a:pPr algn="ctr"/>
            <a:r>
              <a:rPr lang="zh-CN" altLang="en-US" sz="1600" dirty="0">
                <a:solidFill>
                  <a:srgbClr val="060607"/>
                </a:solidFill>
                <a:latin typeface="微软雅黑" panose="020B0503020204020204" pitchFamily="34" charset="-122"/>
                <a:ea typeface="微软雅黑" panose="020B0503020204020204" pitchFamily="34" charset="-122"/>
              </a:rPr>
              <a:t>活跃染色质</a:t>
            </a:r>
            <a:endParaRPr lang="en-US" altLang="zh-CN" sz="1600" dirty="0">
              <a:solidFill>
                <a:srgbClr val="060607"/>
              </a:solidFill>
              <a:latin typeface="微软雅黑" panose="020B0503020204020204" pitchFamily="34" charset="-122"/>
              <a:ea typeface="微软雅黑" panose="020B0503020204020204" pitchFamily="34" charset="-122"/>
            </a:endParaRPr>
          </a:p>
          <a:p>
            <a:pPr algn="ctr"/>
            <a:r>
              <a:rPr lang="zh-CN" altLang="en-US" sz="1600" dirty="0">
                <a:solidFill>
                  <a:srgbClr val="060607"/>
                </a:solidFill>
                <a:latin typeface="微软雅黑" panose="020B0503020204020204" pitchFamily="34" charset="-122"/>
                <a:ea typeface="微软雅黑" panose="020B0503020204020204" pitchFamily="34" charset="-122"/>
              </a:rPr>
              <a:t>（</a:t>
            </a:r>
            <a:r>
              <a:rPr lang="en-US" altLang="zh-CN" sz="1600" dirty="0">
                <a:solidFill>
                  <a:srgbClr val="060607"/>
                </a:solidFill>
                <a:latin typeface="微软雅黑" panose="020B0503020204020204" pitchFamily="34" charset="-122"/>
                <a:ea typeface="微软雅黑" panose="020B0503020204020204" pitchFamily="34" charset="-122"/>
              </a:rPr>
              <a:t>Euchromatin</a:t>
            </a:r>
            <a:r>
              <a:rPr lang="zh-CN" altLang="en-US" sz="1600" dirty="0">
                <a:solidFill>
                  <a:srgbClr val="060607"/>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3361C675-C5B1-4BF4-91DE-43BA02E7E7A9}"/>
              </a:ext>
            </a:extLst>
          </p:cNvPr>
          <p:cNvSpPr/>
          <p:nvPr/>
        </p:nvSpPr>
        <p:spPr>
          <a:xfrm>
            <a:off x="4387594" y="2253966"/>
            <a:ext cx="2267479" cy="584775"/>
          </a:xfrm>
          <a:prstGeom prst="rect">
            <a:avLst/>
          </a:prstGeom>
        </p:spPr>
        <p:txBody>
          <a:bodyPr wrap="none">
            <a:spAutoFit/>
          </a:bodyPr>
          <a:lstStyle/>
          <a:p>
            <a:pPr algn="ctr"/>
            <a:r>
              <a:rPr lang="zh-CN" altLang="en-US" sz="1600" dirty="0">
                <a:solidFill>
                  <a:srgbClr val="060607"/>
                </a:solidFill>
                <a:latin typeface="微软雅黑" panose="020B0503020204020204" pitchFamily="34" charset="-122"/>
                <a:ea typeface="微软雅黑" panose="020B0503020204020204" pitchFamily="34" charset="-122"/>
              </a:rPr>
              <a:t>异染色质</a:t>
            </a:r>
            <a:endParaRPr lang="en-US" altLang="zh-CN" sz="1600" dirty="0">
              <a:solidFill>
                <a:srgbClr val="060607"/>
              </a:solidFill>
              <a:latin typeface="微软雅黑" panose="020B0503020204020204" pitchFamily="34" charset="-122"/>
              <a:ea typeface="微软雅黑" panose="020B0503020204020204" pitchFamily="34" charset="-122"/>
            </a:endParaRPr>
          </a:p>
          <a:p>
            <a:pPr algn="ctr"/>
            <a:r>
              <a:rPr lang="zh-CN" altLang="en-US" sz="1600" dirty="0">
                <a:solidFill>
                  <a:srgbClr val="060607"/>
                </a:solidFill>
                <a:latin typeface="微软雅黑" panose="020B0503020204020204" pitchFamily="34" charset="-122"/>
                <a:ea typeface="微软雅黑" panose="020B0503020204020204" pitchFamily="34" charset="-122"/>
              </a:rPr>
              <a:t>（</a:t>
            </a:r>
            <a:r>
              <a:rPr lang="en-US" altLang="zh-CN" sz="1600" dirty="0">
                <a:solidFill>
                  <a:srgbClr val="060607"/>
                </a:solidFill>
                <a:latin typeface="微软雅黑" panose="020B0503020204020204" pitchFamily="34" charset="-122"/>
                <a:ea typeface="微软雅黑" panose="020B0503020204020204" pitchFamily="34" charset="-122"/>
              </a:rPr>
              <a:t>Heterochromatin</a:t>
            </a:r>
            <a:r>
              <a:rPr lang="zh-CN" altLang="en-US" sz="1600" dirty="0">
                <a:solidFill>
                  <a:srgbClr val="060607"/>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pic>
        <p:nvPicPr>
          <p:cNvPr id="25" name="图片 24">
            <a:extLst>
              <a:ext uri="{FF2B5EF4-FFF2-40B4-BE49-F238E27FC236}">
                <a16:creationId xmlns:a16="http://schemas.microsoft.com/office/drawing/2014/main" id="{5563EE09-D56A-4707-941F-336C76C14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901" y="952239"/>
            <a:ext cx="2794075" cy="2166192"/>
          </a:xfrm>
          <a:prstGeom prst="rect">
            <a:avLst/>
          </a:prstGeom>
          <a:ln>
            <a:solidFill>
              <a:srgbClr val="2D3291"/>
            </a:solidFill>
          </a:ln>
        </p:spPr>
      </p:pic>
      <p:sp>
        <p:nvSpPr>
          <p:cNvPr id="26" name="矩形 25">
            <a:extLst>
              <a:ext uri="{FF2B5EF4-FFF2-40B4-BE49-F238E27FC236}">
                <a16:creationId xmlns:a16="http://schemas.microsoft.com/office/drawing/2014/main" id="{D9930C03-1E64-4A70-80C9-71DDC17BC9E0}"/>
              </a:ext>
            </a:extLst>
          </p:cNvPr>
          <p:cNvSpPr/>
          <p:nvPr/>
        </p:nvSpPr>
        <p:spPr>
          <a:xfrm>
            <a:off x="4890391" y="1666802"/>
            <a:ext cx="1261884"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促进基因表达</a:t>
            </a:r>
          </a:p>
        </p:txBody>
      </p:sp>
      <p:sp>
        <p:nvSpPr>
          <p:cNvPr id="27" name="箭头: 右 26">
            <a:extLst>
              <a:ext uri="{FF2B5EF4-FFF2-40B4-BE49-F238E27FC236}">
                <a16:creationId xmlns:a16="http://schemas.microsoft.com/office/drawing/2014/main" id="{2E4B227A-7448-498D-AD5D-F5691F3C0987}"/>
              </a:ext>
            </a:extLst>
          </p:cNvPr>
          <p:cNvSpPr/>
          <p:nvPr/>
        </p:nvSpPr>
        <p:spPr>
          <a:xfrm>
            <a:off x="4283526" y="2391274"/>
            <a:ext cx="251770" cy="1524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EC97128-9A95-4574-B08E-B094A382BDCF}"/>
              </a:ext>
            </a:extLst>
          </p:cNvPr>
          <p:cNvSpPr/>
          <p:nvPr/>
        </p:nvSpPr>
        <p:spPr>
          <a:xfrm>
            <a:off x="4890391" y="2812711"/>
            <a:ext cx="1261884"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抑制基因表达</a:t>
            </a:r>
          </a:p>
        </p:txBody>
      </p:sp>
      <p:sp>
        <p:nvSpPr>
          <p:cNvPr id="29" name="矩形 28">
            <a:extLst>
              <a:ext uri="{FF2B5EF4-FFF2-40B4-BE49-F238E27FC236}">
                <a16:creationId xmlns:a16="http://schemas.microsoft.com/office/drawing/2014/main" id="{E62042C1-4021-4499-B0E3-4CCA832975F0}"/>
              </a:ext>
            </a:extLst>
          </p:cNvPr>
          <p:cNvSpPr/>
          <p:nvPr/>
        </p:nvSpPr>
        <p:spPr>
          <a:xfrm>
            <a:off x="9982200" y="3780998"/>
            <a:ext cx="1612364" cy="338554"/>
          </a:xfrm>
          <a:prstGeom prst="rect">
            <a:avLst/>
          </a:prstGeom>
        </p:spPr>
        <p:txBody>
          <a:bodyPr wrap="none">
            <a:spAutoFit/>
          </a:bodyPr>
          <a:lstStyle/>
          <a:p>
            <a:pPr algn="ctr"/>
            <a:r>
              <a:rPr lang="en-US" altLang="zh-CN" sz="1600" dirty="0">
                <a:solidFill>
                  <a:srgbClr val="060607"/>
                </a:solidFill>
                <a:latin typeface="微软雅黑" panose="020B0503020204020204" pitchFamily="34" charset="-122"/>
                <a:ea typeface="微软雅黑" panose="020B0503020204020204" pitchFamily="34" charset="-122"/>
              </a:rPr>
              <a:t>TAD</a:t>
            </a:r>
            <a:r>
              <a:rPr lang="zh-CN" altLang="en-US" sz="1600" dirty="0">
                <a:solidFill>
                  <a:srgbClr val="060607"/>
                </a:solidFill>
                <a:latin typeface="微软雅黑" panose="020B0503020204020204" pitchFamily="34" charset="-122"/>
                <a:ea typeface="微软雅黑" panose="020B0503020204020204" pitchFamily="34" charset="-122"/>
              </a:rPr>
              <a:t>结构的改变</a:t>
            </a:r>
            <a:endParaRPr lang="zh-CN" altLang="en-US" sz="1600"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B8EBF4D9-748B-427D-908E-F5E302C07FAC}"/>
              </a:ext>
            </a:extLst>
          </p:cNvPr>
          <p:cNvSpPr/>
          <p:nvPr/>
        </p:nvSpPr>
        <p:spPr>
          <a:xfrm>
            <a:off x="9721278" y="4315211"/>
            <a:ext cx="2226698" cy="738664"/>
          </a:xfrm>
          <a:prstGeom prst="rect">
            <a:avLst/>
          </a:prstGeom>
        </p:spPr>
        <p:txBody>
          <a:bodyPr wrap="square">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改变增强子和启动子的相互作用</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影响染色质环的形成</a:t>
            </a:r>
          </a:p>
        </p:txBody>
      </p:sp>
    </p:spTree>
    <p:extLst>
      <p:ext uri="{BB962C8B-B14F-4D97-AF65-F5344CB8AC3E}">
        <p14:creationId xmlns:p14="http://schemas.microsoft.com/office/powerpoint/2010/main" val="152217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build="allAtOnce" animBg="1"/>
      <p:bldP spid="18" grpId="0" build="allAtOnce" animBg="1"/>
      <p:bldP spid="19" grpId="0" animBg="1"/>
      <p:bldP spid="22" grpId="0"/>
      <p:bldP spid="23" grpId="0"/>
      <p:bldP spid="26" grpId="0"/>
      <p:bldP spid="27" grpId="0" animBg="1"/>
      <p:bldP spid="28" grpId="0"/>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594D2E7-9CF5-4C73-9144-EC32CC439B39}"/>
              </a:ext>
            </a:extLst>
          </p:cNvPr>
          <p:cNvSpPr>
            <a:spLocks noGrp="1"/>
          </p:cNvSpPr>
          <p:nvPr>
            <p:ph type="sldNum" sz="quarter" idx="12"/>
          </p:nvPr>
        </p:nvSpPr>
        <p:spPr/>
        <p:txBody>
          <a:bodyPr/>
          <a:lstStyle/>
          <a:p>
            <a:fld id="{DF849393-7876-44FF-8BC7-6C3A91957E85}" type="slidenum">
              <a:rPr lang="zh-CN" altLang="en-US" smtClean="0"/>
              <a:t>18</a:t>
            </a:fld>
            <a:endParaRPr lang="zh-CN" altLang="en-US"/>
          </a:p>
        </p:txBody>
      </p:sp>
      <p:sp>
        <p:nvSpPr>
          <p:cNvPr id="3" name="标题 1">
            <a:extLst>
              <a:ext uri="{FF2B5EF4-FFF2-40B4-BE49-F238E27FC236}">
                <a16:creationId xmlns:a16="http://schemas.microsoft.com/office/drawing/2014/main" id="{7F3D7881-C144-43B7-A09F-65EEE8C1DDBF}"/>
              </a:ext>
            </a:extLst>
          </p:cNvPr>
          <p:cNvSpPr txBox="1">
            <a:spLocks/>
          </p:cNvSpPr>
          <p:nvPr/>
        </p:nvSpPr>
        <p:spPr>
          <a:xfrm>
            <a:off x="244024" y="115888"/>
            <a:ext cx="11205025"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sz="4000" dirty="0">
                <a:latin typeface="微软雅黑"/>
                <a:ea typeface="微软雅黑"/>
                <a:cs typeface="微软雅黑"/>
              </a:rPr>
              <a:t>影响基因转录调控的因素</a:t>
            </a:r>
            <a:r>
              <a:rPr kumimoji="1" lang="en-US" altLang="zh-CN" sz="4000" dirty="0">
                <a:latin typeface="微软雅黑"/>
                <a:ea typeface="微软雅黑"/>
                <a:cs typeface="微软雅黑"/>
              </a:rPr>
              <a:t>5 </a:t>
            </a:r>
            <a:r>
              <a:rPr kumimoji="1" lang="en-US" altLang="zh-CN" sz="4000" dirty="0">
                <a:latin typeface="微软雅黑"/>
                <a:ea typeface="微软雅黑"/>
                <a:cs typeface="微软雅黑"/>
                <a:sym typeface="Wingdings" panose="05000000000000000000" pitchFamily="2" charset="2"/>
              </a:rPr>
              <a:t> </a:t>
            </a:r>
            <a:r>
              <a:rPr kumimoji="1" lang="zh-CN" altLang="en-US" sz="4000" dirty="0">
                <a:latin typeface="微软雅黑"/>
                <a:ea typeface="微软雅黑"/>
                <a:cs typeface="微软雅黑"/>
                <a:sym typeface="Wingdings" panose="05000000000000000000" pitchFamily="2" charset="2"/>
              </a:rPr>
              <a:t>表观遗传修饰</a:t>
            </a:r>
            <a:endParaRPr lang="zh-CN" altLang="en-US" sz="4000" dirty="0"/>
          </a:p>
        </p:txBody>
      </p:sp>
      <p:pic>
        <p:nvPicPr>
          <p:cNvPr id="4" name="图片 3">
            <a:extLst>
              <a:ext uri="{FF2B5EF4-FFF2-40B4-BE49-F238E27FC236}">
                <a16:creationId xmlns:a16="http://schemas.microsoft.com/office/drawing/2014/main" id="{D6C17011-D2CB-42F8-A745-998E4263561A}"/>
              </a:ext>
            </a:extLst>
          </p:cNvPr>
          <p:cNvPicPr>
            <a:picLocks noChangeAspect="1"/>
          </p:cNvPicPr>
          <p:nvPr/>
        </p:nvPicPr>
        <p:blipFill>
          <a:blip r:embed="rId3"/>
          <a:stretch>
            <a:fillRect/>
          </a:stretch>
        </p:blipFill>
        <p:spPr>
          <a:xfrm>
            <a:off x="7553385" y="763379"/>
            <a:ext cx="4535791" cy="5297304"/>
          </a:xfrm>
          <a:prstGeom prst="rect">
            <a:avLst/>
          </a:prstGeom>
        </p:spPr>
      </p:pic>
      <p:pic>
        <p:nvPicPr>
          <p:cNvPr id="6" name="Picture 3">
            <a:extLst>
              <a:ext uri="{FF2B5EF4-FFF2-40B4-BE49-F238E27FC236}">
                <a16:creationId xmlns:a16="http://schemas.microsoft.com/office/drawing/2014/main" id="{C383C3CC-F96B-4547-BDA9-0CFCF9364C31}"/>
              </a:ext>
            </a:extLst>
          </p:cNvPr>
          <p:cNvPicPr>
            <a:picLocks noChangeAspect="1"/>
          </p:cNvPicPr>
          <p:nvPr/>
        </p:nvPicPr>
        <p:blipFill>
          <a:blip r:embed="rId4"/>
          <a:stretch>
            <a:fillRect/>
          </a:stretch>
        </p:blipFill>
        <p:spPr>
          <a:xfrm>
            <a:off x="838200" y="4820118"/>
            <a:ext cx="4869819" cy="1268441"/>
          </a:xfrm>
          <a:prstGeom prst="rect">
            <a:avLst/>
          </a:prstGeom>
        </p:spPr>
      </p:pic>
      <p:sp>
        <p:nvSpPr>
          <p:cNvPr id="7" name="文本框 6">
            <a:extLst>
              <a:ext uri="{FF2B5EF4-FFF2-40B4-BE49-F238E27FC236}">
                <a16:creationId xmlns:a16="http://schemas.microsoft.com/office/drawing/2014/main" id="{28C43612-858D-4201-B963-823A7E4867BF}"/>
              </a:ext>
            </a:extLst>
          </p:cNvPr>
          <p:cNvSpPr txBox="1"/>
          <p:nvPr/>
        </p:nvSpPr>
        <p:spPr>
          <a:xfrm>
            <a:off x="549726" y="5987017"/>
            <a:ext cx="2632955" cy="646331"/>
          </a:xfrm>
          <a:prstGeom prst="rect">
            <a:avLst/>
          </a:prstGeom>
          <a:noFill/>
        </p:spPr>
        <p:txBody>
          <a:bodyPr wrap="square" rtlCol="0">
            <a:spAutoFit/>
          </a:bodyPr>
          <a:lstStyle/>
          <a:p>
            <a:pPr algn="ctr"/>
            <a:r>
              <a:rPr kumimoji="1" lang="zh-CN" altLang="en-US" dirty="0">
                <a:solidFill>
                  <a:srgbClr val="FF0000"/>
                </a:solidFill>
                <a:latin typeface="微软雅黑"/>
                <a:ea typeface="微软雅黑"/>
                <a:cs typeface="微软雅黑"/>
              </a:rPr>
              <a:t>启动子组蛋白修饰</a:t>
            </a:r>
            <a:r>
              <a:rPr kumimoji="1" lang="zh-CN" altLang="en-US" dirty="0">
                <a:latin typeface="微软雅黑"/>
                <a:ea typeface="微软雅黑"/>
                <a:cs typeface="微软雅黑"/>
              </a:rPr>
              <a:t>与</a:t>
            </a:r>
            <a:endParaRPr kumimoji="1" lang="en-US" altLang="zh-CN" dirty="0">
              <a:latin typeface="微软雅黑"/>
              <a:ea typeface="微软雅黑"/>
              <a:cs typeface="微软雅黑"/>
            </a:endParaRPr>
          </a:p>
          <a:p>
            <a:pPr algn="ctr"/>
            <a:r>
              <a:rPr kumimoji="1" lang="zh-CN" altLang="en-US" dirty="0">
                <a:latin typeface="微软雅黑"/>
                <a:ea typeface="微软雅黑"/>
                <a:cs typeface="微软雅黑"/>
              </a:rPr>
              <a:t>转录状态的关系</a:t>
            </a:r>
          </a:p>
        </p:txBody>
      </p:sp>
      <p:sp>
        <p:nvSpPr>
          <p:cNvPr id="8" name="文本框 7">
            <a:extLst>
              <a:ext uri="{FF2B5EF4-FFF2-40B4-BE49-F238E27FC236}">
                <a16:creationId xmlns:a16="http://schemas.microsoft.com/office/drawing/2014/main" id="{04BC6E15-C028-4480-8B9E-857A6D64422A}"/>
              </a:ext>
            </a:extLst>
          </p:cNvPr>
          <p:cNvSpPr txBox="1"/>
          <p:nvPr/>
        </p:nvSpPr>
        <p:spPr>
          <a:xfrm>
            <a:off x="3182681" y="6014893"/>
            <a:ext cx="2722604" cy="646331"/>
          </a:xfrm>
          <a:prstGeom prst="rect">
            <a:avLst/>
          </a:prstGeom>
          <a:noFill/>
        </p:spPr>
        <p:txBody>
          <a:bodyPr wrap="square" rtlCol="0">
            <a:spAutoFit/>
          </a:bodyPr>
          <a:lstStyle/>
          <a:p>
            <a:pPr algn="ctr"/>
            <a:r>
              <a:rPr kumimoji="1" lang="zh-CN" altLang="en-US" dirty="0">
                <a:solidFill>
                  <a:srgbClr val="FF0000"/>
                </a:solidFill>
                <a:latin typeface="微软雅黑"/>
                <a:ea typeface="微软雅黑"/>
                <a:cs typeface="微软雅黑"/>
              </a:rPr>
              <a:t>基因上组蛋白修饰</a:t>
            </a:r>
            <a:r>
              <a:rPr kumimoji="1" lang="zh-CN" altLang="en-US" dirty="0">
                <a:latin typeface="微软雅黑"/>
                <a:ea typeface="微软雅黑"/>
                <a:cs typeface="微软雅黑"/>
              </a:rPr>
              <a:t>与</a:t>
            </a:r>
            <a:endParaRPr kumimoji="1" lang="en-US" altLang="zh-CN" dirty="0">
              <a:latin typeface="微软雅黑"/>
              <a:ea typeface="微软雅黑"/>
              <a:cs typeface="微软雅黑"/>
            </a:endParaRPr>
          </a:p>
          <a:p>
            <a:pPr algn="ctr"/>
            <a:r>
              <a:rPr kumimoji="1" lang="zh-CN" altLang="en-US" dirty="0">
                <a:latin typeface="微软雅黑"/>
                <a:ea typeface="微软雅黑"/>
                <a:cs typeface="微软雅黑"/>
              </a:rPr>
              <a:t>转录延伸的关系</a:t>
            </a:r>
          </a:p>
        </p:txBody>
      </p:sp>
      <p:sp>
        <p:nvSpPr>
          <p:cNvPr id="9" name="矩形 8">
            <a:extLst>
              <a:ext uri="{FF2B5EF4-FFF2-40B4-BE49-F238E27FC236}">
                <a16:creationId xmlns:a16="http://schemas.microsoft.com/office/drawing/2014/main" id="{648B0D77-340B-4041-9810-D4460AAD5259}"/>
              </a:ext>
            </a:extLst>
          </p:cNvPr>
          <p:cNvSpPr/>
          <p:nvPr/>
        </p:nvSpPr>
        <p:spPr>
          <a:xfrm>
            <a:off x="5857499" y="6060683"/>
            <a:ext cx="6095684" cy="769441"/>
          </a:xfrm>
          <a:prstGeom prst="rect">
            <a:avLst/>
          </a:prstGeom>
        </p:spPr>
        <p:txBody>
          <a:bodyPr wrap="square">
            <a:spAutoFit/>
          </a:bodyPr>
          <a:lstStyle/>
          <a:p>
            <a:r>
              <a:rPr lang="en-US" altLang="zh-CN" sz="800" dirty="0">
                <a:solidFill>
                  <a:srgbClr val="222222"/>
                </a:solidFill>
                <a:latin typeface="-apple-system"/>
              </a:rPr>
              <a:t>Chen, X., Xu, H., Shu, X. </a:t>
            </a:r>
            <a:r>
              <a:rPr lang="en-US" altLang="zh-CN" sz="800" i="1" dirty="0">
                <a:solidFill>
                  <a:srgbClr val="222222"/>
                </a:solidFill>
                <a:latin typeface="-apple-system"/>
              </a:rPr>
              <a:t>et al.</a:t>
            </a:r>
            <a:r>
              <a:rPr lang="en-US" altLang="zh-CN" sz="800" dirty="0">
                <a:solidFill>
                  <a:srgbClr val="222222"/>
                </a:solidFill>
                <a:latin typeface="-apple-system"/>
              </a:rPr>
              <a:t> Mapping epigenetic modifications by sequencing technologies. </a:t>
            </a:r>
            <a:r>
              <a:rPr lang="en-US" altLang="zh-CN" sz="800" i="1" dirty="0">
                <a:solidFill>
                  <a:srgbClr val="222222"/>
                </a:solidFill>
                <a:latin typeface="-apple-system"/>
              </a:rPr>
              <a:t>Cell Death Differ</a:t>
            </a:r>
            <a:r>
              <a:rPr lang="en-US" altLang="zh-CN" sz="800" dirty="0">
                <a:solidFill>
                  <a:srgbClr val="222222"/>
                </a:solidFill>
                <a:latin typeface="-apple-system"/>
              </a:rPr>
              <a:t> (2023). https://doi.org/10.1038/s41418-023-01213-1</a:t>
            </a:r>
            <a:endParaRPr lang="zh-CN" altLang="en-US" sz="800" dirty="0"/>
          </a:p>
          <a:p>
            <a:r>
              <a:rPr lang="en-US" altLang="zh-CN" sz="700" dirty="0">
                <a:solidFill>
                  <a:srgbClr val="222222"/>
                </a:solidFill>
                <a:latin typeface="Arial" panose="020B0604020202020204" pitchFamily="34" charset="0"/>
              </a:rPr>
              <a:t>Zhou, Vicky W et al. “Charting histone modifications and the functional organization of mammalian genomes.” Nature reviews. Genetics vol. 12,1 (2011): 7-18. doi:10.1038/nrg2905</a:t>
            </a:r>
          </a:p>
          <a:p>
            <a:r>
              <a:rPr lang="en-US" altLang="zh-CN" sz="700" dirty="0">
                <a:solidFill>
                  <a:srgbClr val="222222"/>
                </a:solidFill>
                <a:latin typeface="Arial" panose="020B0604020202020204" pitchFamily="34" charset="0"/>
              </a:rPr>
              <a:t>Andersson, R., </a:t>
            </a:r>
            <a:r>
              <a:rPr lang="en-US" altLang="zh-CN" sz="700" dirty="0" err="1">
                <a:solidFill>
                  <a:srgbClr val="222222"/>
                </a:solidFill>
                <a:latin typeface="Arial" panose="020B0604020202020204" pitchFamily="34" charset="0"/>
              </a:rPr>
              <a:t>Sandelin</a:t>
            </a:r>
            <a:r>
              <a:rPr lang="en-US" altLang="zh-CN" sz="700" dirty="0">
                <a:solidFill>
                  <a:srgbClr val="222222"/>
                </a:solidFill>
                <a:latin typeface="Arial" panose="020B0604020202020204" pitchFamily="34" charset="0"/>
              </a:rPr>
              <a:t>, A. Determinants of enhancer and promoter activities of regulatory elements. Nat Rev Genet 21, 71–87 (2020). https://doi.org/10.1038/s41576-019-0173-8</a:t>
            </a:r>
            <a:endParaRPr lang="zh-CN" altLang="en-US" sz="700" dirty="0"/>
          </a:p>
        </p:txBody>
      </p:sp>
      <p:pic>
        <p:nvPicPr>
          <p:cNvPr id="11" name="图片 10">
            <a:extLst>
              <a:ext uri="{FF2B5EF4-FFF2-40B4-BE49-F238E27FC236}">
                <a16:creationId xmlns:a16="http://schemas.microsoft.com/office/drawing/2014/main" id="{FF8B729B-A177-4040-8189-AB30C019B562}"/>
              </a:ext>
            </a:extLst>
          </p:cNvPr>
          <p:cNvPicPr>
            <a:picLocks noChangeAspect="1"/>
          </p:cNvPicPr>
          <p:nvPr/>
        </p:nvPicPr>
        <p:blipFill>
          <a:blip r:embed="rId5"/>
          <a:stretch>
            <a:fillRect/>
          </a:stretch>
        </p:blipFill>
        <p:spPr>
          <a:xfrm>
            <a:off x="386334" y="1162665"/>
            <a:ext cx="3954258" cy="3591385"/>
          </a:xfrm>
          <a:prstGeom prst="rect">
            <a:avLst/>
          </a:prstGeom>
        </p:spPr>
      </p:pic>
      <p:sp>
        <p:nvSpPr>
          <p:cNvPr id="12" name="矩形 11">
            <a:extLst>
              <a:ext uri="{FF2B5EF4-FFF2-40B4-BE49-F238E27FC236}">
                <a16:creationId xmlns:a16="http://schemas.microsoft.com/office/drawing/2014/main" id="{84695319-5A0E-4E80-8348-4FB918EB1E11}"/>
              </a:ext>
            </a:extLst>
          </p:cNvPr>
          <p:cNvSpPr/>
          <p:nvPr/>
        </p:nvSpPr>
        <p:spPr>
          <a:xfrm>
            <a:off x="4311210" y="907950"/>
            <a:ext cx="3433745" cy="4170372"/>
          </a:xfrm>
          <a:prstGeom prst="rect">
            <a:avLst/>
          </a:prstGeom>
        </p:spPr>
        <p:txBody>
          <a:bodyPr wrap="square">
            <a:spAutoFit/>
          </a:bodyPr>
          <a:lstStyle/>
          <a:p>
            <a:r>
              <a:rPr lang="zh-CN" altLang="en-US" sz="14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组蛋白修饰</a:t>
            </a:r>
            <a:endParaRPr lang="en-US" altLang="zh-CN" sz="14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en-US" altLang="zh-CN" sz="1400" b="1" dirty="0">
                <a:solidFill>
                  <a:srgbClr val="FF0000"/>
                </a:solidFill>
                <a:latin typeface="Arial" panose="020B0604020202020204" pitchFamily="34" charset="0"/>
                <a:cs typeface="Arial" panose="020B0604020202020204" pitchFamily="34" charset="0"/>
              </a:rPr>
              <a:t>acetylation (Ac)</a:t>
            </a:r>
          </a:p>
          <a:p>
            <a:pPr marL="285750" indent="-285750">
              <a:buFont typeface="Arial" panose="020B0604020202020204" pitchFamily="34" charset="0"/>
              <a:buChar char="•"/>
            </a:pPr>
            <a:r>
              <a:rPr lang="en-US" altLang="zh-CN" sz="1400" b="1" dirty="0">
                <a:solidFill>
                  <a:srgbClr val="FF0000"/>
                </a:solidFill>
                <a:latin typeface="Arial" panose="020B0604020202020204" pitchFamily="34" charset="0"/>
                <a:cs typeface="Arial" panose="020B0604020202020204" pitchFamily="34" charset="0"/>
              </a:rPr>
              <a:t>methylation (Me)</a:t>
            </a:r>
          </a:p>
          <a:p>
            <a:pPr marL="285750" indent="-285750">
              <a:buFont typeface="Arial" panose="020B0604020202020204" pitchFamily="34" charset="0"/>
              <a:buChar char="•"/>
            </a:pPr>
            <a:r>
              <a:rPr lang="en-US" altLang="zh-CN" sz="1400" dirty="0">
                <a:solidFill>
                  <a:srgbClr val="222222"/>
                </a:solidFill>
                <a:latin typeface="Arial" panose="020B0604020202020204" pitchFamily="34" charset="0"/>
                <a:cs typeface="Arial" panose="020B0604020202020204" pitchFamily="34" charset="0"/>
              </a:rPr>
              <a:t>phosphorylation (P)</a:t>
            </a:r>
          </a:p>
          <a:p>
            <a:pPr marL="285750" indent="-285750">
              <a:buFont typeface="Arial" panose="020B0604020202020204" pitchFamily="34" charset="0"/>
              <a:buChar char="•"/>
            </a:pPr>
            <a:r>
              <a:rPr lang="en-US" altLang="zh-CN" sz="1400" dirty="0">
                <a:solidFill>
                  <a:srgbClr val="222222"/>
                </a:solidFill>
                <a:latin typeface="Arial" panose="020B0604020202020204" pitchFamily="34" charset="0"/>
                <a:cs typeface="Arial" panose="020B0604020202020204" pitchFamily="34" charset="0"/>
              </a:rPr>
              <a:t>ubiquitylation (</a:t>
            </a:r>
            <a:r>
              <a:rPr lang="en-US" altLang="zh-CN" sz="1400" dirty="0" err="1">
                <a:solidFill>
                  <a:srgbClr val="222222"/>
                </a:solidFill>
                <a:latin typeface="Arial" panose="020B0604020202020204" pitchFamily="34" charset="0"/>
                <a:cs typeface="Arial" panose="020B0604020202020204" pitchFamily="34" charset="0"/>
              </a:rPr>
              <a:t>Ub</a:t>
            </a:r>
            <a:r>
              <a:rPr lang="en-US" altLang="zh-CN" sz="1400" dirty="0">
                <a:solidFill>
                  <a:srgbClr val="222222"/>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zh-CN" sz="1400" dirty="0">
                <a:solidFill>
                  <a:srgbClr val="222222"/>
                </a:solidFill>
                <a:latin typeface="Arial" panose="020B0604020202020204" pitchFamily="34" charset="0"/>
                <a:cs typeface="Arial" panose="020B0604020202020204" pitchFamily="34" charset="0"/>
              </a:rPr>
              <a:t>SUMOylation (SUMO)</a:t>
            </a:r>
          </a:p>
          <a:p>
            <a:pPr marL="285750" indent="-285750">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ADP ribosylation (ADP)</a:t>
            </a:r>
          </a:p>
          <a:p>
            <a:pPr marL="285750" indent="-285750">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O-GlcNAcylation (O-</a:t>
            </a:r>
            <a:r>
              <a:rPr lang="en-US" altLang="zh-CN" sz="1400" dirty="0" err="1">
                <a:latin typeface="Arial" panose="020B0604020202020204" pitchFamily="34" charset="0"/>
                <a:cs typeface="Arial" panose="020B0604020202020204" pitchFamily="34" charset="0"/>
              </a:rPr>
              <a:t>Glc</a:t>
            </a:r>
            <a:r>
              <a:rPr lang="en-US" altLang="zh-CN" sz="14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altLang="zh-CN" sz="1400" dirty="0" err="1">
                <a:latin typeface="Arial" panose="020B0604020202020204" pitchFamily="34" charset="0"/>
                <a:cs typeface="Arial" panose="020B0604020202020204" pitchFamily="34" charset="0"/>
              </a:rPr>
              <a:t>biotinylation</a:t>
            </a:r>
            <a:r>
              <a:rPr lang="en-US" altLang="zh-CN" sz="1400" dirty="0">
                <a:latin typeface="Arial" panose="020B0604020202020204" pitchFamily="34" charset="0"/>
                <a:cs typeface="Arial" panose="020B0604020202020204" pitchFamily="34" charset="0"/>
              </a:rPr>
              <a:t> (Biotin)</a:t>
            </a:r>
          </a:p>
          <a:p>
            <a:r>
              <a:rPr lang="en-US" altLang="zh-CN" sz="1400" b="1" dirty="0">
                <a:latin typeface="Arial" panose="020B0604020202020204" pitchFamily="34" charset="0"/>
                <a:cs typeface="Arial" panose="020B0604020202020204" pitchFamily="34" charset="0"/>
              </a:rPr>
              <a:t>DNA</a:t>
            </a:r>
            <a:r>
              <a:rPr lang="zh-CN" altLang="en-US" sz="1400" b="1" dirty="0">
                <a:latin typeface="Arial" panose="020B0604020202020204" pitchFamily="34" charset="0"/>
                <a:cs typeface="Arial" panose="020B0604020202020204" pitchFamily="34" charset="0"/>
              </a:rPr>
              <a:t>修饰</a:t>
            </a:r>
            <a:endParaRPr lang="en-US" altLang="zh-CN"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5-methylcytosine (5mC)</a:t>
            </a:r>
          </a:p>
          <a:p>
            <a:pPr marL="285750" indent="-285750">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5-hydroxymethylcytosine (5hmC)</a:t>
            </a:r>
          </a:p>
          <a:p>
            <a:pPr marL="285750" indent="-285750">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5-formylcytosine (5fC)</a:t>
            </a:r>
          </a:p>
          <a:p>
            <a:pPr marL="285750" indent="-285750">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5-carboxylcytosine (5caC)</a:t>
            </a:r>
          </a:p>
          <a:p>
            <a:r>
              <a:rPr lang="en-US" altLang="zh-CN" sz="1400" b="1" dirty="0">
                <a:latin typeface="Arial" panose="020B0604020202020204" pitchFamily="34" charset="0"/>
                <a:cs typeface="Arial" panose="020B0604020202020204" pitchFamily="34" charset="0"/>
              </a:rPr>
              <a:t>RNA</a:t>
            </a:r>
            <a:r>
              <a:rPr lang="zh-CN" altLang="en-US" sz="1400" b="1" dirty="0">
                <a:latin typeface="Arial" panose="020B0604020202020204" pitchFamily="34" charset="0"/>
                <a:cs typeface="Arial" panose="020B0604020202020204" pitchFamily="34" charset="0"/>
              </a:rPr>
              <a:t>修饰</a:t>
            </a:r>
            <a:endParaRPr lang="en-US" altLang="zh-CN"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sz="1050" dirty="0">
                <a:latin typeface="Arial" panose="020B0604020202020204" pitchFamily="34" charset="0"/>
                <a:cs typeface="Arial" panose="020B0604020202020204" pitchFamily="34" charset="0"/>
              </a:rPr>
              <a:t>N6-methyladenosine (m6A), </a:t>
            </a:r>
            <a:r>
              <a:rPr lang="en-US" altLang="zh-CN" sz="1050" dirty="0" err="1">
                <a:latin typeface="Arial" panose="020B0604020202020204" pitchFamily="34" charset="0"/>
                <a:cs typeface="Arial" panose="020B0604020202020204" pitchFamily="34" charset="0"/>
              </a:rPr>
              <a:t>pseudouridine</a:t>
            </a:r>
            <a:r>
              <a:rPr lang="en-US" altLang="zh-CN" sz="1050" dirty="0">
                <a:latin typeface="Arial" panose="020B0604020202020204" pitchFamily="34" charset="0"/>
                <a:cs typeface="Arial" panose="020B0604020202020204" pitchFamily="34" charset="0"/>
              </a:rPr>
              <a:t> (</a:t>
            </a:r>
            <a:r>
              <a:rPr lang="el-GR" altLang="zh-CN" sz="1050" dirty="0">
                <a:latin typeface="Arial" panose="020B0604020202020204" pitchFamily="34" charset="0"/>
                <a:cs typeface="Arial" panose="020B0604020202020204" pitchFamily="34" charset="0"/>
              </a:rPr>
              <a:t>Ψ), </a:t>
            </a:r>
            <a:r>
              <a:rPr lang="en-US" altLang="zh-CN" sz="1050" dirty="0">
                <a:latin typeface="Arial" panose="020B0604020202020204" pitchFamily="34" charset="0"/>
                <a:cs typeface="Arial" panose="020B0604020202020204" pitchFamily="34" charset="0"/>
              </a:rPr>
              <a:t>N1-methyladenosine (m1A), N7-methylguanosine (m7G), 5-methylcytidine (m5C) and 5-hydroxymethylcytidine (hm5C) modifications, and their chemical structures.</a:t>
            </a:r>
            <a:endParaRPr lang="zh-CN" altLang="en-US" sz="1050"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D06A2472-9D65-4CF8-AF5A-9D6EA29BE567}"/>
              </a:ext>
            </a:extLst>
          </p:cNvPr>
          <p:cNvSpPr/>
          <p:nvPr/>
        </p:nvSpPr>
        <p:spPr>
          <a:xfrm>
            <a:off x="900283" y="907950"/>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核小体</a:t>
            </a:r>
          </a:p>
        </p:txBody>
      </p:sp>
    </p:spTree>
    <p:extLst>
      <p:ext uri="{BB962C8B-B14F-4D97-AF65-F5344CB8AC3E}">
        <p14:creationId xmlns:p14="http://schemas.microsoft.com/office/powerpoint/2010/main" val="24535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a:extLst>
              <a:ext uri="{FF2B5EF4-FFF2-40B4-BE49-F238E27FC236}">
                <a16:creationId xmlns:a16="http://schemas.microsoft.com/office/drawing/2014/main" id="{B2A5F661-60EA-4846-89DF-6754A8EE723E}"/>
              </a:ext>
            </a:extLst>
          </p:cNvPr>
          <p:cNvSpPr/>
          <p:nvPr/>
        </p:nvSpPr>
        <p:spPr>
          <a:xfrm>
            <a:off x="1147778" y="1004888"/>
            <a:ext cx="2518800" cy="3182104"/>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幻灯片编号占位符 3"/>
          <p:cNvSpPr>
            <a:spLocks noGrp="1"/>
          </p:cNvSpPr>
          <p:nvPr>
            <p:ph type="sldNum" sz="quarter" idx="12"/>
          </p:nvPr>
        </p:nvSpPr>
        <p:spPr/>
        <p:txBody>
          <a:bodyPr/>
          <a:lstStyle/>
          <a:p>
            <a:fld id="{9605BC84-A627-4C52-BA33-F85D86E0497E}" type="slidenum">
              <a:rPr lang="zh-CN" altLang="en-US" smtClean="0"/>
              <a:t>19</a:t>
            </a:fld>
            <a:endParaRPr lang="zh-CN" altLang="en-US"/>
          </a:p>
        </p:txBody>
      </p:sp>
      <p:pic>
        <p:nvPicPr>
          <p:cNvPr id="8" name="图片 7"/>
          <p:cNvPicPr>
            <a:picLocks noChangeAspect="1"/>
          </p:cNvPicPr>
          <p:nvPr/>
        </p:nvPicPr>
        <p:blipFill>
          <a:blip r:embed="rId3"/>
          <a:stretch>
            <a:fillRect/>
          </a:stretch>
        </p:blipFill>
        <p:spPr>
          <a:xfrm>
            <a:off x="4546987" y="5081902"/>
            <a:ext cx="897544" cy="1125279"/>
          </a:xfrm>
          <a:prstGeom prst="rect">
            <a:avLst/>
          </a:prstGeom>
        </p:spPr>
      </p:pic>
      <p:pic>
        <p:nvPicPr>
          <p:cNvPr id="2" name="图片 1">
            <a:extLst>
              <a:ext uri="{FF2B5EF4-FFF2-40B4-BE49-F238E27FC236}">
                <a16:creationId xmlns:a16="http://schemas.microsoft.com/office/drawing/2014/main" id="{508A4D89-6F90-4773-B8C7-39D9889F0E08}"/>
              </a:ext>
            </a:extLst>
          </p:cNvPr>
          <p:cNvPicPr>
            <a:picLocks noChangeAspect="1"/>
          </p:cNvPicPr>
          <p:nvPr/>
        </p:nvPicPr>
        <p:blipFill>
          <a:blip r:embed="rId4"/>
          <a:stretch>
            <a:fillRect/>
          </a:stretch>
        </p:blipFill>
        <p:spPr>
          <a:xfrm>
            <a:off x="3855606" y="1288058"/>
            <a:ext cx="4163508" cy="3499173"/>
          </a:xfrm>
          <a:prstGeom prst="rect">
            <a:avLst/>
          </a:prstGeom>
        </p:spPr>
      </p:pic>
      <p:sp>
        <p:nvSpPr>
          <p:cNvPr id="5" name="矩形 4">
            <a:extLst>
              <a:ext uri="{FF2B5EF4-FFF2-40B4-BE49-F238E27FC236}">
                <a16:creationId xmlns:a16="http://schemas.microsoft.com/office/drawing/2014/main" id="{B5104A73-404F-4087-8177-4D122CBF8CB6}"/>
              </a:ext>
            </a:extLst>
          </p:cNvPr>
          <p:cNvSpPr/>
          <p:nvPr/>
        </p:nvSpPr>
        <p:spPr>
          <a:xfrm>
            <a:off x="6386180" y="6391268"/>
            <a:ext cx="6096000" cy="430887"/>
          </a:xfrm>
          <a:prstGeom prst="rect">
            <a:avLst/>
          </a:prstGeom>
        </p:spPr>
        <p:txBody>
          <a:bodyPr>
            <a:spAutoFit/>
          </a:bodyPr>
          <a:lstStyle/>
          <a:p>
            <a:r>
              <a:rPr lang="en-US" altLang="zh-CN" sz="1100" dirty="0" err="1">
                <a:solidFill>
                  <a:srgbClr val="222222"/>
                </a:solidFill>
                <a:latin typeface="-apple-system"/>
              </a:rPr>
              <a:t>Preissl</a:t>
            </a:r>
            <a:r>
              <a:rPr lang="en-US" altLang="zh-CN" sz="1100" dirty="0">
                <a:solidFill>
                  <a:srgbClr val="222222"/>
                </a:solidFill>
                <a:latin typeface="-apple-system"/>
              </a:rPr>
              <a:t>, S., </a:t>
            </a:r>
            <a:r>
              <a:rPr lang="en-US" altLang="zh-CN" sz="1100" dirty="0" err="1">
                <a:solidFill>
                  <a:srgbClr val="222222"/>
                </a:solidFill>
                <a:latin typeface="-apple-system"/>
              </a:rPr>
              <a:t>Gaulton</a:t>
            </a:r>
            <a:r>
              <a:rPr lang="en-US" altLang="zh-CN" sz="1100" dirty="0">
                <a:solidFill>
                  <a:srgbClr val="222222"/>
                </a:solidFill>
                <a:latin typeface="-apple-system"/>
              </a:rPr>
              <a:t>, K.J. &amp; Ren, B. Characterizing </a:t>
            </a:r>
            <a:r>
              <a:rPr lang="en-US" altLang="zh-CN" sz="1100" i="1" dirty="0">
                <a:solidFill>
                  <a:srgbClr val="222222"/>
                </a:solidFill>
                <a:latin typeface="-apple-system"/>
              </a:rPr>
              <a:t>cis</a:t>
            </a:r>
            <a:r>
              <a:rPr lang="en-US" altLang="zh-CN" sz="1100" dirty="0">
                <a:solidFill>
                  <a:srgbClr val="222222"/>
                </a:solidFill>
                <a:latin typeface="-apple-system"/>
              </a:rPr>
              <a:t>-regulatory elements using single-cell epigenomics. </a:t>
            </a:r>
            <a:r>
              <a:rPr lang="en-US" altLang="zh-CN" sz="1100" i="1" dirty="0">
                <a:solidFill>
                  <a:srgbClr val="222222"/>
                </a:solidFill>
                <a:latin typeface="-apple-system"/>
              </a:rPr>
              <a:t>Nat Rev Genet</a:t>
            </a:r>
            <a:r>
              <a:rPr lang="en-US" altLang="zh-CN" sz="1100" dirty="0">
                <a:solidFill>
                  <a:srgbClr val="222222"/>
                </a:solidFill>
                <a:latin typeface="-apple-system"/>
              </a:rPr>
              <a:t> </a:t>
            </a:r>
            <a:r>
              <a:rPr lang="en-US" altLang="zh-CN" sz="1100" b="1" dirty="0">
                <a:solidFill>
                  <a:srgbClr val="222222"/>
                </a:solidFill>
                <a:latin typeface="-apple-system"/>
              </a:rPr>
              <a:t>24</a:t>
            </a:r>
            <a:r>
              <a:rPr lang="en-US" altLang="zh-CN" sz="1100" dirty="0">
                <a:solidFill>
                  <a:srgbClr val="222222"/>
                </a:solidFill>
                <a:latin typeface="-apple-system"/>
              </a:rPr>
              <a:t>, 21–43 (2023). https://doi.org/10.1038/s41576-022-00509-1</a:t>
            </a:r>
            <a:endParaRPr lang="zh-CN" altLang="en-US" sz="1100" dirty="0"/>
          </a:p>
        </p:txBody>
      </p:sp>
      <p:pic>
        <p:nvPicPr>
          <p:cNvPr id="6" name="图片 5">
            <a:extLst>
              <a:ext uri="{FF2B5EF4-FFF2-40B4-BE49-F238E27FC236}">
                <a16:creationId xmlns:a16="http://schemas.microsoft.com/office/drawing/2014/main" id="{D7711604-8C8E-4927-9A3C-FC6BB2452B61}"/>
              </a:ext>
            </a:extLst>
          </p:cNvPr>
          <p:cNvPicPr>
            <a:picLocks noChangeAspect="1"/>
          </p:cNvPicPr>
          <p:nvPr/>
        </p:nvPicPr>
        <p:blipFill>
          <a:blip r:embed="rId5"/>
          <a:stretch>
            <a:fillRect/>
          </a:stretch>
        </p:blipFill>
        <p:spPr>
          <a:xfrm>
            <a:off x="7937856" y="1193933"/>
            <a:ext cx="4163507" cy="3593298"/>
          </a:xfrm>
          <a:prstGeom prst="rect">
            <a:avLst/>
          </a:prstGeom>
        </p:spPr>
      </p:pic>
      <p:sp>
        <p:nvSpPr>
          <p:cNvPr id="29" name="标题 1">
            <a:extLst>
              <a:ext uri="{FF2B5EF4-FFF2-40B4-BE49-F238E27FC236}">
                <a16:creationId xmlns:a16="http://schemas.microsoft.com/office/drawing/2014/main" id="{3181C605-3976-40FC-8949-C631D5BD1DA2}"/>
              </a:ext>
            </a:extLst>
          </p:cNvPr>
          <p:cNvSpPr txBox="1">
            <a:spLocks/>
          </p:cNvSpPr>
          <p:nvPr/>
        </p:nvSpPr>
        <p:spPr>
          <a:xfrm>
            <a:off x="244024" y="115888"/>
            <a:ext cx="11205025"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sz="4000" dirty="0">
                <a:latin typeface="微软雅黑"/>
                <a:ea typeface="微软雅黑"/>
                <a:cs typeface="微软雅黑"/>
              </a:rPr>
              <a:t>总结：基因转录调控的基本概念原理</a:t>
            </a:r>
            <a:endParaRPr lang="zh-CN" altLang="en-US" sz="4000" dirty="0"/>
          </a:p>
        </p:txBody>
      </p:sp>
      <p:sp>
        <p:nvSpPr>
          <p:cNvPr id="30" name="矩形 29">
            <a:extLst>
              <a:ext uri="{FF2B5EF4-FFF2-40B4-BE49-F238E27FC236}">
                <a16:creationId xmlns:a16="http://schemas.microsoft.com/office/drawing/2014/main" id="{B3FA1FC0-DE9A-455A-88DF-3BD89E2BAE88}"/>
              </a:ext>
            </a:extLst>
          </p:cNvPr>
          <p:cNvSpPr/>
          <p:nvPr/>
        </p:nvSpPr>
        <p:spPr>
          <a:xfrm>
            <a:off x="6023723" y="5127584"/>
            <a:ext cx="5425326"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buFont typeface="Arial" panose="020B0604020202020204" pitchFamily="34" charset="0"/>
              <a:buChar char="•"/>
            </a:pPr>
            <a:r>
              <a:rPr kumimoji="1" lang="zh-CN" altLang="en-US" dirty="0">
                <a:latin typeface="微软雅黑"/>
                <a:ea typeface="微软雅黑"/>
                <a:cs typeface="微软雅黑"/>
              </a:rPr>
              <a:t>转录因子在哪儿 ？</a:t>
            </a:r>
            <a:endParaRPr kumimoji="1" lang="en-US" altLang="zh-CN" dirty="0">
              <a:latin typeface="微软雅黑"/>
              <a:ea typeface="微软雅黑"/>
              <a:cs typeface="微软雅黑"/>
            </a:endParaRPr>
          </a:p>
          <a:p>
            <a:pPr marL="285750" indent="-285750">
              <a:buFont typeface="Arial" panose="020B0604020202020204" pitchFamily="34" charset="0"/>
              <a:buChar char="•"/>
            </a:pPr>
            <a:r>
              <a:rPr kumimoji="1" lang="zh-CN" altLang="en-US" dirty="0">
                <a:latin typeface="微软雅黑"/>
                <a:ea typeface="微软雅黑"/>
                <a:cs typeface="微软雅黑"/>
              </a:rPr>
              <a:t>组蛋白修饰在哪儿 ？</a:t>
            </a:r>
            <a:endParaRPr kumimoji="1" lang="en-US" altLang="zh-CN" dirty="0">
              <a:latin typeface="微软雅黑"/>
              <a:ea typeface="微软雅黑"/>
              <a:cs typeface="微软雅黑"/>
            </a:endParaRPr>
          </a:p>
          <a:p>
            <a:pPr marL="285750" indent="-285750">
              <a:buFont typeface="Arial" panose="020B0604020202020204" pitchFamily="34" charset="0"/>
              <a:buChar char="•"/>
            </a:pPr>
            <a:r>
              <a:rPr kumimoji="1" lang="zh-CN" altLang="en-US" dirty="0">
                <a:latin typeface="微软雅黑"/>
                <a:ea typeface="微软雅黑"/>
                <a:cs typeface="微软雅黑"/>
              </a:rPr>
              <a:t>如何找到疾病发生</a:t>
            </a:r>
            <a:r>
              <a:rPr kumimoji="1" lang="en-US" altLang="zh-CN" dirty="0">
                <a:latin typeface="微软雅黑"/>
                <a:ea typeface="微软雅黑"/>
                <a:cs typeface="微软雅黑"/>
              </a:rPr>
              <a:t>/</a:t>
            </a:r>
            <a:r>
              <a:rPr kumimoji="1" lang="zh-CN" altLang="en-US" dirty="0">
                <a:latin typeface="微软雅黑"/>
                <a:ea typeface="微软雅黑"/>
                <a:cs typeface="微软雅黑"/>
              </a:rPr>
              <a:t>细胞分化的关键转录因子 ？</a:t>
            </a:r>
            <a:endParaRPr kumimoji="1" lang="en-US" altLang="zh-CN" dirty="0">
              <a:latin typeface="微软雅黑"/>
              <a:ea typeface="微软雅黑"/>
              <a:cs typeface="微软雅黑"/>
            </a:endParaRPr>
          </a:p>
        </p:txBody>
      </p:sp>
      <p:sp>
        <p:nvSpPr>
          <p:cNvPr id="34" name="矩形 33">
            <a:extLst>
              <a:ext uri="{FF2B5EF4-FFF2-40B4-BE49-F238E27FC236}">
                <a16:creationId xmlns:a16="http://schemas.microsoft.com/office/drawing/2014/main" id="{AAE5661C-DA75-4C48-ACB2-F09E70BB2383}"/>
              </a:ext>
            </a:extLst>
          </p:cNvPr>
          <p:cNvSpPr/>
          <p:nvPr/>
        </p:nvSpPr>
        <p:spPr>
          <a:xfrm>
            <a:off x="1853180" y="1825514"/>
            <a:ext cx="1107996" cy="369332"/>
          </a:xfrm>
          <a:prstGeom prst="rect">
            <a:avLst/>
          </a:prstGeom>
        </p:spPr>
        <p:txBody>
          <a:bodyPr wrap="none">
            <a:spAutoFit/>
          </a:bodyPr>
          <a:lstStyle/>
          <a:p>
            <a:r>
              <a:rPr lang="zh-CN" altLang="en-US" b="1" dirty="0">
                <a:solidFill>
                  <a:srgbClr val="060607"/>
                </a:solidFill>
                <a:latin typeface="微软雅黑" panose="020B0503020204020204" pitchFamily="34" charset="-122"/>
                <a:ea typeface="微软雅黑" panose="020B0503020204020204" pitchFamily="34" charset="-122"/>
              </a:rPr>
              <a:t>调控序列</a:t>
            </a:r>
            <a:endParaRPr lang="zh-CN" altLang="en-US" dirty="0"/>
          </a:p>
        </p:txBody>
      </p:sp>
      <p:sp>
        <p:nvSpPr>
          <p:cNvPr id="35" name="矩形 34">
            <a:extLst>
              <a:ext uri="{FF2B5EF4-FFF2-40B4-BE49-F238E27FC236}">
                <a16:creationId xmlns:a16="http://schemas.microsoft.com/office/drawing/2014/main" id="{5504454D-45C4-476E-B3A1-660FB6567720}"/>
              </a:ext>
            </a:extLst>
          </p:cNvPr>
          <p:cNvSpPr/>
          <p:nvPr/>
        </p:nvSpPr>
        <p:spPr>
          <a:xfrm>
            <a:off x="1853180" y="2411274"/>
            <a:ext cx="1107996" cy="369332"/>
          </a:xfrm>
          <a:prstGeom prst="rect">
            <a:avLst/>
          </a:prstGeom>
        </p:spPr>
        <p:txBody>
          <a:bodyPr wrap="none">
            <a:spAutoFit/>
          </a:bodyPr>
          <a:lstStyle/>
          <a:p>
            <a:r>
              <a:rPr lang="zh-CN" altLang="en-US" b="1" dirty="0">
                <a:solidFill>
                  <a:srgbClr val="060607"/>
                </a:solidFill>
                <a:latin typeface="微软雅黑" panose="020B0503020204020204" pitchFamily="34" charset="-122"/>
                <a:ea typeface="微软雅黑" panose="020B0503020204020204" pitchFamily="34" charset="-122"/>
              </a:rPr>
              <a:t>转录因子</a:t>
            </a:r>
            <a:endParaRPr lang="zh-CN" altLang="en-US" dirty="0"/>
          </a:p>
        </p:txBody>
      </p:sp>
      <p:sp>
        <p:nvSpPr>
          <p:cNvPr id="36" name="矩形 35">
            <a:extLst>
              <a:ext uri="{FF2B5EF4-FFF2-40B4-BE49-F238E27FC236}">
                <a16:creationId xmlns:a16="http://schemas.microsoft.com/office/drawing/2014/main" id="{668A5C58-AF31-4979-ADDB-0942648A1E4D}"/>
              </a:ext>
            </a:extLst>
          </p:cNvPr>
          <p:cNvSpPr/>
          <p:nvPr/>
        </p:nvSpPr>
        <p:spPr>
          <a:xfrm>
            <a:off x="1853180" y="2997035"/>
            <a:ext cx="1107996" cy="369332"/>
          </a:xfrm>
          <a:prstGeom prst="rect">
            <a:avLst/>
          </a:prstGeom>
        </p:spPr>
        <p:txBody>
          <a:bodyPr wrap="none">
            <a:spAutoFit/>
          </a:bodyPr>
          <a:lstStyle/>
          <a:p>
            <a:r>
              <a:rPr lang="zh-CN" altLang="en-US" b="1" dirty="0">
                <a:solidFill>
                  <a:srgbClr val="060607"/>
                </a:solidFill>
                <a:latin typeface="微软雅黑" panose="020B0503020204020204" pitchFamily="34" charset="-122"/>
                <a:ea typeface="微软雅黑" panose="020B0503020204020204" pitchFamily="34" charset="-122"/>
              </a:rPr>
              <a:t>辅助因子</a:t>
            </a:r>
            <a:endParaRPr lang="zh-CN" altLang="en-US" dirty="0"/>
          </a:p>
        </p:txBody>
      </p:sp>
      <p:sp>
        <p:nvSpPr>
          <p:cNvPr id="37" name="矩形 36">
            <a:extLst>
              <a:ext uri="{FF2B5EF4-FFF2-40B4-BE49-F238E27FC236}">
                <a16:creationId xmlns:a16="http://schemas.microsoft.com/office/drawing/2014/main" id="{9BE28667-7AFD-4EDB-99C6-26477CC944CD}"/>
              </a:ext>
            </a:extLst>
          </p:cNvPr>
          <p:cNvSpPr/>
          <p:nvPr/>
        </p:nvSpPr>
        <p:spPr>
          <a:xfrm>
            <a:off x="1737764" y="1239754"/>
            <a:ext cx="1338828" cy="369332"/>
          </a:xfrm>
          <a:prstGeom prst="rect">
            <a:avLst/>
          </a:prstGeom>
        </p:spPr>
        <p:txBody>
          <a:bodyPr wrap="none">
            <a:spAutoFit/>
          </a:bodyPr>
          <a:lstStyle/>
          <a:p>
            <a:r>
              <a:rPr lang="zh-CN" altLang="en-US" b="1" dirty="0">
                <a:solidFill>
                  <a:srgbClr val="060607"/>
                </a:solidFill>
                <a:latin typeface="微软雅黑" panose="020B0503020204020204" pitchFamily="34" charset="-122"/>
                <a:ea typeface="微软雅黑" panose="020B0503020204020204" pitchFamily="34" charset="-122"/>
              </a:rPr>
              <a:t>染色质结构</a:t>
            </a:r>
            <a:endParaRPr lang="zh-CN" altLang="en-US" dirty="0"/>
          </a:p>
        </p:txBody>
      </p:sp>
      <p:sp>
        <p:nvSpPr>
          <p:cNvPr id="38" name="矩形 37">
            <a:extLst>
              <a:ext uri="{FF2B5EF4-FFF2-40B4-BE49-F238E27FC236}">
                <a16:creationId xmlns:a16="http://schemas.microsoft.com/office/drawing/2014/main" id="{6ECEE11C-3B24-4252-AF9D-B8AA016500A3}"/>
              </a:ext>
            </a:extLst>
          </p:cNvPr>
          <p:cNvSpPr/>
          <p:nvPr/>
        </p:nvSpPr>
        <p:spPr>
          <a:xfrm>
            <a:off x="1622348" y="3582796"/>
            <a:ext cx="1569660" cy="369332"/>
          </a:xfrm>
          <a:prstGeom prst="rect">
            <a:avLst/>
          </a:prstGeom>
        </p:spPr>
        <p:txBody>
          <a:bodyPr wrap="none">
            <a:spAutoFit/>
          </a:bodyPr>
          <a:lstStyle/>
          <a:p>
            <a:r>
              <a:rPr lang="zh-CN" altLang="en-US" b="1" dirty="0">
                <a:solidFill>
                  <a:srgbClr val="060607"/>
                </a:solidFill>
                <a:latin typeface="微软雅黑" panose="020B0503020204020204" pitchFamily="34" charset="-122"/>
                <a:ea typeface="微软雅黑" panose="020B0503020204020204" pitchFamily="34" charset="-122"/>
              </a:rPr>
              <a:t>表观遗传修饰</a:t>
            </a:r>
            <a:endParaRPr lang="zh-CN" altLang="en-US" dirty="0"/>
          </a:p>
        </p:txBody>
      </p:sp>
      <p:sp>
        <p:nvSpPr>
          <p:cNvPr id="40" name="箭头: 下 39">
            <a:extLst>
              <a:ext uri="{FF2B5EF4-FFF2-40B4-BE49-F238E27FC236}">
                <a16:creationId xmlns:a16="http://schemas.microsoft.com/office/drawing/2014/main" id="{7159199D-B13F-4687-94FB-1A87DEBFBE4D}"/>
              </a:ext>
            </a:extLst>
          </p:cNvPr>
          <p:cNvSpPr/>
          <p:nvPr/>
        </p:nvSpPr>
        <p:spPr>
          <a:xfrm>
            <a:off x="2199956" y="4285120"/>
            <a:ext cx="409073" cy="3352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9050614F-8EBE-4FE6-B1AE-9F58688E0FE4}"/>
              </a:ext>
            </a:extLst>
          </p:cNvPr>
          <p:cNvSpPr/>
          <p:nvPr/>
        </p:nvSpPr>
        <p:spPr>
          <a:xfrm>
            <a:off x="1634380" y="4692945"/>
            <a:ext cx="1540225" cy="577081"/>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转录调控</a:t>
            </a:r>
          </a:p>
        </p:txBody>
      </p:sp>
      <p:sp>
        <p:nvSpPr>
          <p:cNvPr id="42" name="矩形: 圆角 41">
            <a:extLst>
              <a:ext uri="{FF2B5EF4-FFF2-40B4-BE49-F238E27FC236}">
                <a16:creationId xmlns:a16="http://schemas.microsoft.com/office/drawing/2014/main" id="{62B413C3-4F85-45E7-B514-19D78E883D07}"/>
              </a:ext>
            </a:extLst>
          </p:cNvPr>
          <p:cNvSpPr/>
          <p:nvPr/>
        </p:nvSpPr>
        <p:spPr>
          <a:xfrm>
            <a:off x="1634380" y="5750418"/>
            <a:ext cx="1540225" cy="5770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基因表达</a:t>
            </a:r>
          </a:p>
        </p:txBody>
      </p:sp>
      <p:sp>
        <p:nvSpPr>
          <p:cNvPr id="43" name="箭头: 下 42">
            <a:extLst>
              <a:ext uri="{FF2B5EF4-FFF2-40B4-BE49-F238E27FC236}">
                <a16:creationId xmlns:a16="http://schemas.microsoft.com/office/drawing/2014/main" id="{3317D79A-3D84-48E6-AE4C-70F097AFC752}"/>
              </a:ext>
            </a:extLst>
          </p:cNvPr>
          <p:cNvSpPr/>
          <p:nvPr/>
        </p:nvSpPr>
        <p:spPr>
          <a:xfrm>
            <a:off x="2199956" y="5342592"/>
            <a:ext cx="409073" cy="3352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473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0" grpId="0" animBg="1"/>
      <p:bldP spid="34" grpId="0"/>
      <p:bldP spid="35" grpId="0"/>
      <p:bldP spid="36" grpId="0"/>
      <p:bldP spid="37" grpId="0"/>
      <p:bldP spid="38" grpId="0"/>
      <p:bldP spid="40" grpId="0" animBg="1"/>
      <p:bldP spid="41" grpId="0" animBg="1"/>
      <p:bldP spid="42"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BEE1485-2372-777B-DCB5-06726EAC856D}"/>
              </a:ext>
            </a:extLst>
          </p:cNvPr>
          <p:cNvSpPr/>
          <p:nvPr/>
        </p:nvSpPr>
        <p:spPr>
          <a:xfrm>
            <a:off x="0" y="1600200"/>
            <a:ext cx="12192000" cy="209005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标题 4">
            <a:extLst>
              <a:ext uri="{FF2B5EF4-FFF2-40B4-BE49-F238E27FC236}">
                <a16:creationId xmlns:a16="http://schemas.microsoft.com/office/drawing/2014/main" id="{5AFF150F-A5FE-D487-A253-99C4FF767809}"/>
              </a:ext>
            </a:extLst>
          </p:cNvPr>
          <p:cNvSpPr>
            <a:spLocks noGrp="1"/>
          </p:cNvSpPr>
          <p:nvPr>
            <p:ph type="ctrTitle"/>
          </p:nvPr>
        </p:nvSpPr>
        <p:spPr/>
        <p:txBody>
          <a:bodyPr>
            <a:normAutofit/>
          </a:bodyPr>
          <a:lstStyle/>
          <a:p>
            <a:r>
              <a:rPr lang="zh-CN" altLang="en-US" sz="5400" b="1" dirty="0">
                <a:solidFill>
                  <a:schemeClr val="bg1"/>
                </a:solidFill>
                <a:latin typeface="微软雅黑" panose="020B0503020204020204" pitchFamily="34" charset="-122"/>
                <a:ea typeface="微软雅黑" panose="020B0503020204020204" pitchFamily="34" charset="-122"/>
              </a:rPr>
              <a:t>基因转录调控的基本概念原理和多组学技术</a:t>
            </a:r>
          </a:p>
        </p:txBody>
      </p:sp>
      <p:sp>
        <p:nvSpPr>
          <p:cNvPr id="6" name="副标题 5">
            <a:extLst>
              <a:ext uri="{FF2B5EF4-FFF2-40B4-BE49-F238E27FC236}">
                <a16:creationId xmlns:a16="http://schemas.microsoft.com/office/drawing/2014/main" id="{43AB9730-92EF-FAD6-DD70-F84FB8D3ABFF}"/>
              </a:ext>
            </a:extLst>
          </p:cNvPr>
          <p:cNvSpPr>
            <a:spLocks noGrp="1"/>
          </p:cNvSpPr>
          <p:nvPr>
            <p:ph type="subTitle" idx="1"/>
          </p:nvPr>
        </p:nvSpPr>
        <p:spPr>
          <a:xfrm>
            <a:off x="1524000" y="4076379"/>
            <a:ext cx="9144000" cy="1393371"/>
          </a:xfrm>
        </p:spPr>
        <p:txBody>
          <a:bodyPr/>
          <a:lstStyle/>
          <a:p>
            <a:r>
              <a:rPr lang="zh-CN" altLang="en-US" dirty="0">
                <a:latin typeface="微软雅黑" panose="020B0503020204020204" pitchFamily="34" charset="-122"/>
                <a:ea typeface="微软雅黑" panose="020B0503020204020204" pitchFamily="34" charset="-122"/>
              </a:rPr>
              <a:t>董欣然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复旦大学附属儿科医院 分子医学中心</a:t>
            </a:r>
            <a:endParaRPr lang="en-US" altLang="zh-CN" dirty="0">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2024-11-07</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3D9C773-2DB0-DB39-2472-EF33CD35E2C9}"/>
              </a:ext>
            </a:extLst>
          </p:cNvPr>
          <p:cNvSpPr txBox="1"/>
          <p:nvPr/>
        </p:nvSpPr>
        <p:spPr>
          <a:xfrm>
            <a:off x="1123950" y="378103"/>
            <a:ext cx="4386943"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复旦大学 生命科学学院 生物信息学课程</a:t>
            </a:r>
          </a:p>
        </p:txBody>
      </p:sp>
      <p:pic>
        <p:nvPicPr>
          <p:cNvPr id="9" name="Picture 9" descr="http://ch.shmu.edu.cn/sing/logo1.jpg">
            <a:extLst>
              <a:ext uri="{FF2B5EF4-FFF2-40B4-BE49-F238E27FC236}">
                <a16:creationId xmlns:a16="http://schemas.microsoft.com/office/drawing/2014/main" id="{4BF011B6-09DC-8AC4-6FF0-FF81BEA34D59}"/>
              </a:ext>
            </a:extLst>
          </p:cNvPr>
          <p:cNvPicPr>
            <a:picLocks noChangeAspect="1" noChangeArrowheads="1"/>
          </p:cNvPicPr>
          <p:nvPr/>
        </p:nvPicPr>
        <p:blipFill>
          <a:blip r:embed="rId3" cstate="print"/>
          <a:srcRect l="6000" t="3111" r="3999" b="3526"/>
          <a:stretch>
            <a:fillRect/>
          </a:stretch>
        </p:blipFill>
        <p:spPr bwMode="auto">
          <a:xfrm>
            <a:off x="11098098" y="0"/>
            <a:ext cx="1077913" cy="1079500"/>
          </a:xfrm>
          <a:prstGeom prst="rect">
            <a:avLst/>
          </a:prstGeom>
          <a:noFill/>
          <a:ln w="9525">
            <a:noFill/>
            <a:miter lim="800000"/>
            <a:headEnd/>
            <a:tailEnd/>
          </a:ln>
        </p:spPr>
      </p:pic>
      <p:pic>
        <p:nvPicPr>
          <p:cNvPr id="10" name="图片 7" descr="fudan_logo.JPG">
            <a:extLst>
              <a:ext uri="{FF2B5EF4-FFF2-40B4-BE49-F238E27FC236}">
                <a16:creationId xmlns:a16="http://schemas.microsoft.com/office/drawing/2014/main" id="{CFADC3A9-45A3-0052-0E2C-BC6456E7EEFF}"/>
              </a:ext>
            </a:extLst>
          </p:cNvPr>
          <p:cNvPicPr>
            <a:picLocks noChangeAspect="1"/>
          </p:cNvPicPr>
          <p:nvPr/>
        </p:nvPicPr>
        <p:blipFill>
          <a:blip r:embed="rId4" cstate="print"/>
          <a:srcRect/>
          <a:stretch>
            <a:fillRect/>
          </a:stretch>
        </p:blipFill>
        <p:spPr bwMode="auto">
          <a:xfrm>
            <a:off x="0" y="0"/>
            <a:ext cx="1123950" cy="1125538"/>
          </a:xfrm>
          <a:prstGeom prst="rect">
            <a:avLst/>
          </a:prstGeom>
          <a:noFill/>
          <a:ln w="9525">
            <a:noFill/>
            <a:miter lim="800000"/>
            <a:headEnd/>
            <a:tailEnd/>
          </a:ln>
        </p:spPr>
      </p:pic>
      <p:sp>
        <p:nvSpPr>
          <p:cNvPr id="11" name="灯片编号占位符 10">
            <a:extLst>
              <a:ext uri="{FF2B5EF4-FFF2-40B4-BE49-F238E27FC236}">
                <a16:creationId xmlns:a16="http://schemas.microsoft.com/office/drawing/2014/main" id="{6F8B2CCC-E113-C193-2E2B-E9AC51BD1622}"/>
              </a:ext>
            </a:extLst>
          </p:cNvPr>
          <p:cNvSpPr>
            <a:spLocks noGrp="1"/>
          </p:cNvSpPr>
          <p:nvPr>
            <p:ph type="sldNum" sz="quarter" idx="12"/>
          </p:nvPr>
        </p:nvSpPr>
        <p:spPr/>
        <p:txBody>
          <a:bodyPr/>
          <a:lstStyle/>
          <a:p>
            <a:fld id="{DF849393-7876-44FF-8BC7-6C3A91957E85}" type="slidenum">
              <a:rPr lang="zh-CN" altLang="en-US" smtClean="0"/>
              <a:t>2</a:t>
            </a:fld>
            <a:endParaRPr lang="zh-CN" altLang="en-US"/>
          </a:p>
        </p:txBody>
      </p:sp>
    </p:spTree>
    <p:extLst>
      <p:ext uri="{BB962C8B-B14F-4D97-AF65-F5344CB8AC3E}">
        <p14:creationId xmlns:p14="http://schemas.microsoft.com/office/powerpoint/2010/main" val="2482616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C981E2-E6CE-414B-89B3-4042E20B3455}"/>
              </a:ext>
            </a:extLst>
          </p:cNvPr>
          <p:cNvSpPr>
            <a:spLocks noGrp="1"/>
          </p:cNvSpPr>
          <p:nvPr>
            <p:ph type="sldNum" sz="quarter" idx="12"/>
          </p:nvPr>
        </p:nvSpPr>
        <p:spPr/>
        <p:txBody>
          <a:bodyPr/>
          <a:lstStyle/>
          <a:p>
            <a:fld id="{DF849393-7876-44FF-8BC7-6C3A91957E85}" type="slidenum">
              <a:rPr lang="zh-CN" altLang="en-US" smtClean="0"/>
              <a:t>20</a:t>
            </a:fld>
            <a:endParaRPr lang="zh-CN" altLang="en-US"/>
          </a:p>
        </p:txBody>
      </p:sp>
      <p:sp>
        <p:nvSpPr>
          <p:cNvPr id="7" name="标题 2">
            <a:extLst>
              <a:ext uri="{FF2B5EF4-FFF2-40B4-BE49-F238E27FC236}">
                <a16:creationId xmlns:a16="http://schemas.microsoft.com/office/drawing/2014/main" id="{E1F86A16-0C20-46D9-86B2-091A60B3C6CF}"/>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第二节：基因转录调控的多组学技术原理</a:t>
            </a:r>
          </a:p>
        </p:txBody>
      </p:sp>
    </p:spTree>
    <p:extLst>
      <p:ext uri="{BB962C8B-B14F-4D97-AF65-F5344CB8AC3E}">
        <p14:creationId xmlns:p14="http://schemas.microsoft.com/office/powerpoint/2010/main" val="429209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5E227A5-C7F2-4806-B5DF-06D1D969DD12}"/>
              </a:ext>
            </a:extLst>
          </p:cNvPr>
          <p:cNvSpPr>
            <a:spLocks noGrp="1"/>
          </p:cNvSpPr>
          <p:nvPr>
            <p:ph type="sldNum" sz="quarter" idx="12"/>
          </p:nvPr>
        </p:nvSpPr>
        <p:spPr/>
        <p:txBody>
          <a:bodyPr/>
          <a:lstStyle/>
          <a:p>
            <a:fld id="{DF849393-7876-44FF-8BC7-6C3A91957E85}" type="slidenum">
              <a:rPr lang="zh-CN" altLang="en-US" smtClean="0"/>
              <a:t>21</a:t>
            </a:fld>
            <a:endParaRPr lang="zh-CN" altLang="en-US"/>
          </a:p>
        </p:txBody>
      </p:sp>
      <p:sp>
        <p:nvSpPr>
          <p:cNvPr id="8" name="矩形 7">
            <a:extLst>
              <a:ext uri="{FF2B5EF4-FFF2-40B4-BE49-F238E27FC236}">
                <a16:creationId xmlns:a16="http://schemas.microsoft.com/office/drawing/2014/main" id="{F9A3B91C-FAB1-4D42-BC03-959EC1CC9E69}"/>
              </a:ext>
            </a:extLst>
          </p:cNvPr>
          <p:cNvSpPr/>
          <p:nvPr/>
        </p:nvSpPr>
        <p:spPr>
          <a:xfrm>
            <a:off x="2595155" y="6286283"/>
            <a:ext cx="9462746" cy="553998"/>
          </a:xfrm>
          <a:prstGeom prst="rect">
            <a:avLst/>
          </a:prstGeom>
        </p:spPr>
        <p:txBody>
          <a:bodyPr wrap="square">
            <a:spAutoFit/>
          </a:bodyPr>
          <a:lstStyle/>
          <a:p>
            <a:r>
              <a:rPr lang="en-US" altLang="zh-CN" sz="1000" dirty="0">
                <a:latin typeface="-apple-system"/>
              </a:rPr>
              <a:t>Quackenbush, John. "Microarray analysis and tumor classification." </a:t>
            </a:r>
            <a:r>
              <a:rPr lang="en-US" altLang="zh-CN" sz="1000" i="1" dirty="0">
                <a:latin typeface="-apple-system"/>
              </a:rPr>
              <a:t>New England Journal of Medicine</a:t>
            </a:r>
            <a:r>
              <a:rPr lang="en-US" altLang="zh-CN" sz="1000" dirty="0">
                <a:latin typeface="-apple-system"/>
              </a:rPr>
              <a:t> 354.23 (2006): 2463-2472.</a:t>
            </a:r>
            <a:endParaRPr lang="en-US" altLang="zh-CN" sz="1000" dirty="0">
              <a:latin typeface="-apple-system"/>
              <a:cs typeface="Arial" panose="020B0604020202020204" pitchFamily="34" charset="0"/>
            </a:endParaRPr>
          </a:p>
          <a:p>
            <a:r>
              <a:rPr lang="en-US" altLang="zh-CN" sz="1000" dirty="0" err="1">
                <a:latin typeface="-apple-system"/>
                <a:cs typeface="Arial" panose="020B0604020202020204" pitchFamily="34" charset="0"/>
              </a:rPr>
              <a:t>Sudhagar</a:t>
            </a:r>
            <a:r>
              <a:rPr lang="en-US" altLang="zh-CN" sz="1000" dirty="0">
                <a:latin typeface="-apple-system"/>
                <a:cs typeface="Arial" panose="020B0604020202020204" pitchFamily="34" charset="0"/>
              </a:rPr>
              <a:t>, Arun, </a:t>
            </a:r>
            <a:r>
              <a:rPr lang="en-US" altLang="zh-CN" sz="1000" dirty="0" err="1">
                <a:latin typeface="-apple-system"/>
                <a:cs typeface="Arial" panose="020B0604020202020204" pitchFamily="34" charset="0"/>
              </a:rPr>
              <a:t>Gokhlesh</a:t>
            </a:r>
            <a:r>
              <a:rPr lang="en-US" altLang="zh-CN" sz="1000" dirty="0">
                <a:latin typeface="-apple-system"/>
                <a:cs typeface="Arial" panose="020B0604020202020204" pitchFamily="34" charset="0"/>
              </a:rPr>
              <a:t> Kumar, and Mansour El-</a:t>
            </a:r>
            <a:r>
              <a:rPr lang="en-US" altLang="zh-CN" sz="1000" dirty="0" err="1">
                <a:latin typeface="-apple-system"/>
                <a:cs typeface="Arial" panose="020B0604020202020204" pitchFamily="34" charset="0"/>
              </a:rPr>
              <a:t>Matbouli</a:t>
            </a:r>
            <a:r>
              <a:rPr lang="en-US" altLang="zh-CN" sz="1000" dirty="0">
                <a:latin typeface="-apple-system"/>
                <a:cs typeface="Arial" panose="020B0604020202020204" pitchFamily="34" charset="0"/>
              </a:rPr>
              <a:t>. "Transcriptome analysis based on RNA-Seq in understanding pathogenic mechanisms of diseases and the immune system of fish: a comprehensive review." </a:t>
            </a:r>
            <a:r>
              <a:rPr lang="en-US" altLang="zh-CN" sz="1000" i="1" dirty="0">
                <a:latin typeface="-apple-system"/>
                <a:cs typeface="Arial" panose="020B0604020202020204" pitchFamily="34" charset="0"/>
              </a:rPr>
              <a:t>International journal of molecular sciences</a:t>
            </a:r>
            <a:r>
              <a:rPr lang="en-US" altLang="zh-CN" sz="1000" dirty="0">
                <a:latin typeface="-apple-system"/>
                <a:cs typeface="Arial" panose="020B0604020202020204" pitchFamily="34" charset="0"/>
              </a:rPr>
              <a:t> 19.1 (2018): 245.</a:t>
            </a:r>
          </a:p>
        </p:txBody>
      </p:sp>
      <p:sp>
        <p:nvSpPr>
          <p:cNvPr id="9" name="标题 1">
            <a:extLst>
              <a:ext uri="{FF2B5EF4-FFF2-40B4-BE49-F238E27FC236}">
                <a16:creationId xmlns:a16="http://schemas.microsoft.com/office/drawing/2014/main" id="{6F40B995-8924-4D15-84F5-238D2FF59066}"/>
              </a:ext>
            </a:extLst>
          </p:cNvPr>
          <p:cNvSpPr txBox="1">
            <a:spLocks/>
          </p:cNvSpPr>
          <p:nvPr/>
        </p:nvSpPr>
        <p:spPr>
          <a:xfrm>
            <a:off x="239698" y="115888"/>
            <a:ext cx="6135576" cy="889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基因表达</a:t>
            </a:r>
            <a:r>
              <a:rPr lang="en-US" altLang="zh-CN" dirty="0"/>
              <a:t>RNA</a:t>
            </a:r>
            <a:r>
              <a:rPr lang="zh-CN" altLang="en-US" dirty="0"/>
              <a:t>测序平台</a:t>
            </a:r>
          </a:p>
        </p:txBody>
      </p:sp>
      <p:pic>
        <p:nvPicPr>
          <p:cNvPr id="11" name="图片 10">
            <a:extLst>
              <a:ext uri="{FF2B5EF4-FFF2-40B4-BE49-F238E27FC236}">
                <a16:creationId xmlns:a16="http://schemas.microsoft.com/office/drawing/2014/main" id="{36929A9A-AD86-4391-987C-B4F2503AF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354" y="1136593"/>
            <a:ext cx="5828063" cy="5017984"/>
          </a:xfrm>
          <a:prstGeom prst="rect">
            <a:avLst/>
          </a:prstGeom>
        </p:spPr>
      </p:pic>
      <p:pic>
        <p:nvPicPr>
          <p:cNvPr id="12" name="Picture 9">
            <a:extLst>
              <a:ext uri="{FF2B5EF4-FFF2-40B4-BE49-F238E27FC236}">
                <a16:creationId xmlns:a16="http://schemas.microsoft.com/office/drawing/2014/main" id="{825550B0-2E29-4D0A-AC14-BDBC7116AF29}"/>
              </a:ext>
            </a:extLst>
          </p:cNvPr>
          <p:cNvPicPr>
            <a:picLocks noChangeAspect="1" noChangeArrowheads="1"/>
          </p:cNvPicPr>
          <p:nvPr/>
        </p:nvPicPr>
        <p:blipFill>
          <a:blip r:embed="rId4" cstate="print"/>
          <a:srcRect r="9373" b="26058"/>
          <a:stretch>
            <a:fillRect/>
          </a:stretch>
        </p:blipFill>
        <p:spPr bwMode="auto">
          <a:xfrm>
            <a:off x="704010" y="1223365"/>
            <a:ext cx="4929007" cy="3477066"/>
          </a:xfrm>
          <a:prstGeom prst="rect">
            <a:avLst/>
          </a:prstGeom>
          <a:noFill/>
          <a:ln w="9525">
            <a:noFill/>
            <a:miter lim="800000"/>
            <a:headEnd/>
            <a:tailEnd/>
          </a:ln>
          <a:effectLst/>
        </p:spPr>
      </p:pic>
      <p:sp>
        <p:nvSpPr>
          <p:cNvPr id="13" name="矩形 12">
            <a:extLst>
              <a:ext uri="{FF2B5EF4-FFF2-40B4-BE49-F238E27FC236}">
                <a16:creationId xmlns:a16="http://schemas.microsoft.com/office/drawing/2014/main" id="{85A744FE-0678-482E-9261-F760698E9778}"/>
              </a:ext>
            </a:extLst>
          </p:cNvPr>
          <p:cNvSpPr/>
          <p:nvPr/>
        </p:nvSpPr>
        <p:spPr>
          <a:xfrm>
            <a:off x="1446379" y="5172970"/>
            <a:ext cx="31822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基因芯片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RNA</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测序</a:t>
            </a:r>
            <a:endParaRPr lang="zh-CN" altLang="en-US" sz="24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26FB0092-B3B4-4B5F-BC97-B39222A4E4B2}"/>
              </a:ext>
            </a:extLst>
          </p:cNvPr>
          <p:cNvSpPr/>
          <p:nvPr/>
        </p:nvSpPr>
        <p:spPr>
          <a:xfrm>
            <a:off x="8307977" y="1341119"/>
            <a:ext cx="1126203" cy="1210491"/>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39189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7AD5C52-BBFC-49E2-9E08-100E80A76926}"/>
              </a:ext>
            </a:extLst>
          </p:cNvPr>
          <p:cNvSpPr>
            <a:spLocks noGrp="1"/>
          </p:cNvSpPr>
          <p:nvPr>
            <p:ph type="sldNum" sz="quarter" idx="12"/>
          </p:nvPr>
        </p:nvSpPr>
        <p:spPr/>
        <p:txBody>
          <a:bodyPr/>
          <a:lstStyle/>
          <a:p>
            <a:fld id="{DF849393-7876-44FF-8BC7-6C3A91957E85}" type="slidenum">
              <a:rPr lang="zh-CN" altLang="en-US" smtClean="0"/>
              <a:t>22</a:t>
            </a:fld>
            <a:endParaRPr lang="zh-CN" altLang="en-US"/>
          </a:p>
        </p:txBody>
      </p:sp>
      <p:pic>
        <p:nvPicPr>
          <p:cNvPr id="5" name="图片 4">
            <a:extLst>
              <a:ext uri="{FF2B5EF4-FFF2-40B4-BE49-F238E27FC236}">
                <a16:creationId xmlns:a16="http://schemas.microsoft.com/office/drawing/2014/main" id="{085DC14F-941A-4F62-A968-835CC4FE3A9E}"/>
              </a:ext>
            </a:extLst>
          </p:cNvPr>
          <p:cNvPicPr>
            <a:picLocks noChangeAspect="1"/>
          </p:cNvPicPr>
          <p:nvPr/>
        </p:nvPicPr>
        <p:blipFill>
          <a:blip r:embed="rId3"/>
          <a:stretch>
            <a:fillRect/>
          </a:stretch>
        </p:blipFill>
        <p:spPr>
          <a:xfrm>
            <a:off x="300777" y="3429000"/>
            <a:ext cx="5576754" cy="3192624"/>
          </a:xfrm>
          <a:prstGeom prst="rect">
            <a:avLst/>
          </a:prstGeom>
        </p:spPr>
      </p:pic>
      <p:pic>
        <p:nvPicPr>
          <p:cNvPr id="6" name="图片 5">
            <a:extLst>
              <a:ext uri="{FF2B5EF4-FFF2-40B4-BE49-F238E27FC236}">
                <a16:creationId xmlns:a16="http://schemas.microsoft.com/office/drawing/2014/main" id="{7B785094-C935-4CFC-ACB2-964ED429D26D}"/>
              </a:ext>
            </a:extLst>
          </p:cNvPr>
          <p:cNvPicPr>
            <a:picLocks noChangeAspect="1"/>
          </p:cNvPicPr>
          <p:nvPr/>
        </p:nvPicPr>
        <p:blipFill>
          <a:blip r:embed="rId4"/>
          <a:stretch>
            <a:fillRect/>
          </a:stretch>
        </p:blipFill>
        <p:spPr>
          <a:xfrm>
            <a:off x="6077439" y="2179857"/>
            <a:ext cx="5997070" cy="4123622"/>
          </a:xfrm>
          <a:prstGeom prst="rect">
            <a:avLst/>
          </a:prstGeom>
        </p:spPr>
      </p:pic>
      <p:sp>
        <p:nvSpPr>
          <p:cNvPr id="7" name="矩形 6">
            <a:extLst>
              <a:ext uri="{FF2B5EF4-FFF2-40B4-BE49-F238E27FC236}">
                <a16:creationId xmlns:a16="http://schemas.microsoft.com/office/drawing/2014/main" id="{C753404C-8FE7-461E-B388-A8710FDB05BA}"/>
              </a:ext>
            </a:extLst>
          </p:cNvPr>
          <p:cNvSpPr/>
          <p:nvPr/>
        </p:nvSpPr>
        <p:spPr>
          <a:xfrm>
            <a:off x="6733297" y="6356350"/>
            <a:ext cx="5157926" cy="430887"/>
          </a:xfrm>
          <a:prstGeom prst="rect">
            <a:avLst/>
          </a:prstGeom>
        </p:spPr>
        <p:txBody>
          <a:bodyPr wrap="square">
            <a:spAutoFit/>
          </a:bodyPr>
          <a:lstStyle/>
          <a:p>
            <a:r>
              <a:rPr lang="en-US" altLang="zh-CN" sz="1100" dirty="0">
                <a:solidFill>
                  <a:srgbClr val="222222"/>
                </a:solidFill>
                <a:latin typeface="Arial" panose="020B0604020202020204" pitchFamily="34" charset="0"/>
              </a:rPr>
              <a:t>Stark, Rory, Marta </a:t>
            </a:r>
            <a:r>
              <a:rPr lang="en-US" altLang="zh-CN" sz="1100" dirty="0" err="1">
                <a:solidFill>
                  <a:srgbClr val="222222"/>
                </a:solidFill>
                <a:latin typeface="Arial" panose="020B0604020202020204" pitchFamily="34" charset="0"/>
              </a:rPr>
              <a:t>Grzelak</a:t>
            </a:r>
            <a:r>
              <a:rPr lang="en-US" altLang="zh-CN" sz="1100" dirty="0">
                <a:solidFill>
                  <a:srgbClr val="222222"/>
                </a:solidFill>
                <a:latin typeface="Arial" panose="020B0604020202020204" pitchFamily="34" charset="0"/>
              </a:rPr>
              <a:t>, and James Hadfield. "RNA sequencing: the teenage years." </a:t>
            </a:r>
            <a:r>
              <a:rPr lang="en-US" altLang="zh-CN" sz="1100" i="1" dirty="0">
                <a:solidFill>
                  <a:srgbClr val="222222"/>
                </a:solidFill>
                <a:latin typeface="Arial" panose="020B0604020202020204" pitchFamily="34" charset="0"/>
              </a:rPr>
              <a:t>Nature Reviews Genetics</a:t>
            </a:r>
            <a:r>
              <a:rPr lang="en-US" altLang="zh-CN" sz="1100" dirty="0">
                <a:solidFill>
                  <a:srgbClr val="222222"/>
                </a:solidFill>
                <a:latin typeface="Arial" panose="020B0604020202020204" pitchFamily="34" charset="0"/>
              </a:rPr>
              <a:t> 20.11 (2019): 631-656.</a:t>
            </a:r>
            <a:endParaRPr lang="zh-CN" altLang="en-US" sz="1100" dirty="0"/>
          </a:p>
        </p:txBody>
      </p:sp>
      <p:sp>
        <p:nvSpPr>
          <p:cNvPr id="8" name="矩形: 圆角 7">
            <a:extLst>
              <a:ext uri="{FF2B5EF4-FFF2-40B4-BE49-F238E27FC236}">
                <a16:creationId xmlns:a16="http://schemas.microsoft.com/office/drawing/2014/main" id="{6F4F1BB5-F3CA-4ADA-832D-9084D423B1E3}"/>
              </a:ext>
            </a:extLst>
          </p:cNvPr>
          <p:cNvSpPr/>
          <p:nvPr/>
        </p:nvSpPr>
        <p:spPr>
          <a:xfrm>
            <a:off x="2079643" y="158596"/>
            <a:ext cx="1811382" cy="35656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短片段测序</a:t>
            </a:r>
          </a:p>
        </p:txBody>
      </p:sp>
      <p:sp>
        <p:nvSpPr>
          <p:cNvPr id="9" name="矩形: 圆角 8">
            <a:extLst>
              <a:ext uri="{FF2B5EF4-FFF2-40B4-BE49-F238E27FC236}">
                <a16:creationId xmlns:a16="http://schemas.microsoft.com/office/drawing/2014/main" id="{562393F2-0457-4712-9F45-F28CE6713740}"/>
              </a:ext>
            </a:extLst>
          </p:cNvPr>
          <p:cNvSpPr/>
          <p:nvPr/>
        </p:nvSpPr>
        <p:spPr>
          <a:xfrm>
            <a:off x="5538376" y="158596"/>
            <a:ext cx="1811382" cy="35656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长片段测序</a:t>
            </a:r>
          </a:p>
        </p:txBody>
      </p:sp>
      <p:sp>
        <p:nvSpPr>
          <p:cNvPr id="10" name="矩形: 圆角 9">
            <a:extLst>
              <a:ext uri="{FF2B5EF4-FFF2-40B4-BE49-F238E27FC236}">
                <a16:creationId xmlns:a16="http://schemas.microsoft.com/office/drawing/2014/main" id="{445F7655-1990-4F62-97A7-30A92CD0A53E}"/>
              </a:ext>
            </a:extLst>
          </p:cNvPr>
          <p:cNvSpPr/>
          <p:nvPr/>
        </p:nvSpPr>
        <p:spPr>
          <a:xfrm>
            <a:off x="9095024" y="158596"/>
            <a:ext cx="1811381" cy="35656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直接测序</a:t>
            </a:r>
          </a:p>
        </p:txBody>
      </p:sp>
      <p:pic>
        <p:nvPicPr>
          <p:cNvPr id="11" name="图片 10">
            <a:extLst>
              <a:ext uri="{FF2B5EF4-FFF2-40B4-BE49-F238E27FC236}">
                <a16:creationId xmlns:a16="http://schemas.microsoft.com/office/drawing/2014/main" id="{68976602-53C8-4257-B45B-72356409FFFD}"/>
              </a:ext>
            </a:extLst>
          </p:cNvPr>
          <p:cNvPicPr>
            <a:picLocks noChangeAspect="1"/>
          </p:cNvPicPr>
          <p:nvPr/>
        </p:nvPicPr>
        <p:blipFill>
          <a:blip r:embed="rId5"/>
          <a:stretch>
            <a:fillRect/>
          </a:stretch>
        </p:blipFill>
        <p:spPr>
          <a:xfrm>
            <a:off x="319827" y="1916776"/>
            <a:ext cx="6047424" cy="1472373"/>
          </a:xfrm>
          <a:prstGeom prst="rect">
            <a:avLst/>
          </a:prstGeom>
        </p:spPr>
      </p:pic>
      <p:sp>
        <p:nvSpPr>
          <p:cNvPr id="12" name="矩形 11">
            <a:extLst>
              <a:ext uri="{FF2B5EF4-FFF2-40B4-BE49-F238E27FC236}">
                <a16:creationId xmlns:a16="http://schemas.microsoft.com/office/drawing/2014/main" id="{A24B3BE7-E812-4A85-8376-A630A545EF49}"/>
              </a:ext>
            </a:extLst>
          </p:cNvPr>
          <p:cNvSpPr/>
          <p:nvPr/>
        </p:nvSpPr>
        <p:spPr>
          <a:xfrm>
            <a:off x="1661895" y="805037"/>
            <a:ext cx="2646878" cy="338554"/>
          </a:xfrm>
          <a:prstGeom prst="rect">
            <a:avLst/>
          </a:prstGeom>
        </p:spPr>
        <p:txBody>
          <a:bodyPr wrap="none">
            <a:spAutoFit/>
          </a:bodyPr>
          <a:lstStyle/>
          <a:p>
            <a:pPr algn="ctr"/>
            <a:r>
              <a:rPr lang="zh-CN" altLang="en-US" sz="1600" dirty="0">
                <a:solidFill>
                  <a:srgbClr val="060607"/>
                </a:solidFill>
                <a:latin typeface="微软雅黑" panose="020B0503020204020204" pitchFamily="34" charset="-122"/>
                <a:ea typeface="微软雅黑" panose="020B0503020204020204" pitchFamily="34" charset="-122"/>
              </a:rPr>
              <a:t>成本相对较低、数据质量高</a:t>
            </a:r>
            <a:endParaRPr lang="zh-CN" altLang="en-US" sz="16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7541DCD8-FE94-4131-88D3-EEE91D31E4BE}"/>
              </a:ext>
            </a:extLst>
          </p:cNvPr>
          <p:cNvSpPr/>
          <p:nvPr/>
        </p:nvSpPr>
        <p:spPr>
          <a:xfrm>
            <a:off x="1456710" y="1446673"/>
            <a:ext cx="3057247" cy="338554"/>
          </a:xfrm>
          <a:prstGeom prst="rect">
            <a:avLst/>
          </a:prstGeom>
        </p:spPr>
        <p:txBody>
          <a:bodyPr wrap="none">
            <a:spAutoFit/>
          </a:bodyPr>
          <a:lstStyle/>
          <a:p>
            <a:pPr algn="ctr"/>
            <a:r>
              <a:rPr lang="zh-CN" altLang="en-US" sz="1600" dirty="0">
                <a:solidFill>
                  <a:srgbClr val="060607"/>
                </a:solidFill>
                <a:latin typeface="微软雅黑" panose="020B0503020204020204" pitchFamily="34" charset="-122"/>
                <a:ea typeface="微软雅黑" panose="020B0503020204020204" pitchFamily="34" charset="-122"/>
              </a:rPr>
              <a:t>读长短，限制转录本识别和定量</a:t>
            </a:r>
            <a:endParaRPr lang="zh-CN" altLang="en-US" sz="16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BF635756-D4FA-45D7-B2B0-B0DC156820F5}"/>
              </a:ext>
            </a:extLst>
          </p:cNvPr>
          <p:cNvSpPr/>
          <p:nvPr/>
        </p:nvSpPr>
        <p:spPr>
          <a:xfrm>
            <a:off x="4873036" y="805037"/>
            <a:ext cx="3057247" cy="338554"/>
          </a:xfrm>
          <a:prstGeom prst="rect">
            <a:avLst/>
          </a:prstGeom>
        </p:spPr>
        <p:txBody>
          <a:bodyPr wrap="none">
            <a:spAutoFit/>
          </a:bodyPr>
          <a:lstStyle/>
          <a:p>
            <a:pPr algn="ctr"/>
            <a:r>
              <a:rPr lang="zh-CN" altLang="en-US" sz="1600" dirty="0">
                <a:solidFill>
                  <a:srgbClr val="060607"/>
                </a:solidFill>
                <a:latin typeface="微软雅黑" panose="020B0503020204020204" pitchFamily="34" charset="-122"/>
                <a:ea typeface="微软雅黑" panose="020B0503020204020204" pitchFamily="34" charset="-122"/>
              </a:rPr>
              <a:t>长度长，提高转录本识别和定量</a:t>
            </a:r>
            <a:endParaRPr lang="zh-CN" altLang="en-US"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ADCF0E3-860E-4318-AD82-FD570120C60A}"/>
              </a:ext>
            </a:extLst>
          </p:cNvPr>
          <p:cNvSpPr/>
          <p:nvPr/>
        </p:nvSpPr>
        <p:spPr>
          <a:xfrm>
            <a:off x="4770443" y="1323563"/>
            <a:ext cx="3262432" cy="584775"/>
          </a:xfrm>
          <a:prstGeom prst="rect">
            <a:avLst/>
          </a:prstGeom>
        </p:spPr>
        <p:txBody>
          <a:bodyPr wrap="none">
            <a:spAutoFit/>
          </a:bodyPr>
          <a:lstStyle/>
          <a:p>
            <a:pPr algn="ctr"/>
            <a:r>
              <a:rPr lang="zh-CN" altLang="en-US" sz="1600" dirty="0">
                <a:solidFill>
                  <a:srgbClr val="060607"/>
                </a:solidFill>
                <a:latin typeface="微软雅黑" panose="020B0503020204020204" pitchFamily="34" charset="-122"/>
                <a:ea typeface="微软雅黑" panose="020B0503020204020204" pitchFamily="34" charset="-122"/>
              </a:rPr>
              <a:t>成本高、通量低、错误率较高</a:t>
            </a:r>
            <a:endParaRPr lang="en-US" altLang="zh-CN" sz="1600" dirty="0">
              <a:solidFill>
                <a:srgbClr val="060607"/>
              </a:solidFill>
              <a:latin typeface="微软雅黑" panose="020B0503020204020204" pitchFamily="34" charset="-122"/>
              <a:ea typeface="微软雅黑" panose="020B0503020204020204" pitchFamily="34" charset="-122"/>
            </a:endParaRPr>
          </a:p>
          <a:p>
            <a:pPr algn="ctr"/>
            <a:r>
              <a:rPr lang="zh-CN" altLang="en-US" sz="1600" dirty="0">
                <a:solidFill>
                  <a:srgbClr val="060607"/>
                </a:solidFill>
                <a:latin typeface="微软雅黑" panose="020B0503020204020204" pitchFamily="34" charset="-122"/>
                <a:ea typeface="微软雅黑" panose="020B0503020204020204" pitchFamily="34" charset="-122"/>
              </a:rPr>
              <a:t>对低水平基因需要更高的测序深度</a:t>
            </a:r>
            <a:endParaRPr lang="zh-CN" altLang="en-US" sz="16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F888E816-9454-4229-B72A-6677DC636FA3}"/>
              </a:ext>
            </a:extLst>
          </p:cNvPr>
          <p:cNvSpPr/>
          <p:nvPr/>
        </p:nvSpPr>
        <p:spPr>
          <a:xfrm>
            <a:off x="8110205" y="604982"/>
            <a:ext cx="3781018" cy="738664"/>
          </a:xfrm>
          <a:prstGeom prst="rect">
            <a:avLst/>
          </a:prstGeom>
        </p:spPr>
        <p:txBody>
          <a:bodyPr wrap="square">
            <a:spAutoFit/>
          </a:bodyPr>
          <a:lstStyle/>
          <a:p>
            <a:pPr algn="ctr"/>
            <a:r>
              <a:rPr lang="zh-CN" altLang="en-US" sz="1400" dirty="0">
                <a:solidFill>
                  <a:srgbClr val="060607"/>
                </a:solidFill>
                <a:latin typeface="微软雅黑" panose="020B0503020204020204" pitchFamily="34" charset="-122"/>
                <a:ea typeface="微软雅黑" panose="020B0503020204020204" pitchFamily="34" charset="-122"/>
              </a:rPr>
              <a:t>直接对</a:t>
            </a:r>
            <a:r>
              <a:rPr lang="en-US" altLang="zh-CN" sz="1400" dirty="0">
                <a:solidFill>
                  <a:srgbClr val="060607"/>
                </a:solidFill>
                <a:latin typeface="微软雅黑" panose="020B0503020204020204" pitchFamily="34" charset="-122"/>
                <a:ea typeface="微软雅黑" panose="020B0503020204020204" pitchFamily="34" charset="-122"/>
              </a:rPr>
              <a:t>RNA</a:t>
            </a:r>
            <a:r>
              <a:rPr lang="zh-CN" altLang="en-US" sz="1400" dirty="0">
                <a:solidFill>
                  <a:srgbClr val="060607"/>
                </a:solidFill>
                <a:latin typeface="微软雅黑" panose="020B0503020204020204" pitchFamily="34" charset="-122"/>
                <a:ea typeface="微软雅黑" panose="020B0503020204020204" pitchFamily="34" charset="-122"/>
              </a:rPr>
              <a:t>进行测序，无需</a:t>
            </a:r>
            <a:r>
              <a:rPr lang="en-US" altLang="zh-CN" sz="1400" dirty="0">
                <a:solidFill>
                  <a:srgbClr val="060607"/>
                </a:solidFill>
                <a:latin typeface="微软雅黑" panose="020B0503020204020204" pitchFamily="34" charset="-122"/>
                <a:ea typeface="微软雅黑" panose="020B0503020204020204" pitchFamily="34" charset="-122"/>
              </a:rPr>
              <a:t>cDNA</a:t>
            </a:r>
            <a:r>
              <a:rPr lang="zh-CN" altLang="en-US" sz="1400" dirty="0">
                <a:solidFill>
                  <a:srgbClr val="060607"/>
                </a:solidFill>
                <a:latin typeface="微软雅黑" panose="020B0503020204020204" pitchFamily="34" charset="-122"/>
                <a:ea typeface="微软雅黑" panose="020B0503020204020204" pitchFamily="34" charset="-122"/>
              </a:rPr>
              <a:t>合成、</a:t>
            </a:r>
            <a:r>
              <a:rPr lang="en-US" altLang="zh-CN" sz="1400" dirty="0">
                <a:solidFill>
                  <a:srgbClr val="060607"/>
                </a:solidFill>
                <a:latin typeface="微软雅黑" panose="020B0503020204020204" pitchFamily="34" charset="-122"/>
                <a:ea typeface="微软雅黑" panose="020B0503020204020204" pitchFamily="34" charset="-122"/>
              </a:rPr>
              <a:t>PCR</a:t>
            </a:r>
            <a:r>
              <a:rPr lang="zh-CN" altLang="en-US" sz="1400" dirty="0">
                <a:solidFill>
                  <a:srgbClr val="060607"/>
                </a:solidFill>
                <a:latin typeface="微软雅黑" panose="020B0503020204020204" pitchFamily="34" charset="-122"/>
                <a:ea typeface="微软雅黑" panose="020B0503020204020204" pitchFamily="34" charset="-122"/>
              </a:rPr>
              <a:t>扩增或接头连接 </a:t>
            </a:r>
            <a:r>
              <a:rPr lang="en-US" altLang="zh-CN" sz="1400" dirty="0">
                <a:solidFill>
                  <a:srgbClr val="060607"/>
                </a:solidFill>
                <a:latin typeface="微软雅黑" panose="020B0503020204020204" pitchFamily="34" charset="-122"/>
                <a:ea typeface="微软雅黑" panose="020B0503020204020204" pitchFamily="34" charset="-122"/>
              </a:rPr>
              <a:t>(</a:t>
            </a:r>
            <a:r>
              <a:rPr lang="zh-CN" altLang="en-US" sz="1400" dirty="0">
                <a:solidFill>
                  <a:srgbClr val="060607"/>
                </a:solidFill>
                <a:latin typeface="微软雅黑" panose="020B0503020204020204" pitchFamily="34" charset="-122"/>
                <a:ea typeface="微软雅黑" panose="020B0503020204020204" pitchFamily="34" charset="-122"/>
              </a:rPr>
              <a:t>减少实验误差</a:t>
            </a:r>
            <a:r>
              <a:rPr lang="en-US" altLang="zh-CN" sz="1400" dirty="0">
                <a:solidFill>
                  <a:srgbClr val="060607"/>
                </a:solidFill>
                <a:latin typeface="微软雅黑" panose="020B0503020204020204" pitchFamily="34" charset="-122"/>
                <a:ea typeface="微软雅黑" panose="020B0503020204020204" pitchFamily="34" charset="-122"/>
              </a:rPr>
              <a:t>)</a:t>
            </a:r>
          </a:p>
          <a:p>
            <a:pPr algn="ctr"/>
            <a:r>
              <a:rPr lang="zh-CN" altLang="en-US" sz="1400" dirty="0">
                <a:solidFill>
                  <a:srgbClr val="060607"/>
                </a:solidFill>
                <a:latin typeface="微软雅黑" panose="020B0503020204020204" pitchFamily="34" charset="-122"/>
                <a:ea typeface="微软雅黑" panose="020B0503020204020204" pitchFamily="34" charset="-122"/>
              </a:rPr>
              <a:t>保留</a:t>
            </a:r>
            <a:r>
              <a:rPr lang="en-US" altLang="zh-CN" sz="1400" dirty="0">
                <a:solidFill>
                  <a:srgbClr val="060607"/>
                </a:solidFill>
                <a:latin typeface="微软雅黑" panose="020B0503020204020204" pitchFamily="34" charset="-122"/>
                <a:ea typeface="微软雅黑" panose="020B0503020204020204" pitchFamily="34" charset="-122"/>
              </a:rPr>
              <a:t>RNA</a:t>
            </a:r>
            <a:r>
              <a:rPr lang="zh-CN" altLang="en-US" sz="1400" dirty="0">
                <a:solidFill>
                  <a:srgbClr val="060607"/>
                </a:solidFill>
                <a:latin typeface="微软雅黑" panose="020B0503020204020204" pitchFamily="34" charset="-122"/>
                <a:ea typeface="微软雅黑" panose="020B0503020204020204" pitchFamily="34" charset="-122"/>
              </a:rPr>
              <a:t>修饰信息 </a:t>
            </a:r>
            <a:r>
              <a:rPr lang="en-US" altLang="zh-CN" sz="1400" dirty="0">
                <a:solidFill>
                  <a:srgbClr val="060607"/>
                </a:solidFill>
                <a:latin typeface="微软雅黑" panose="020B0503020204020204" pitchFamily="34" charset="-122"/>
                <a:ea typeface="微软雅黑" panose="020B0503020204020204" pitchFamily="34" charset="-122"/>
              </a:rPr>
              <a:t>m6A</a:t>
            </a:r>
            <a:endParaRPr lang="zh-CN" altLang="en-US" sz="14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1A6697E-01E0-4D15-8DF1-DBF535787F48}"/>
              </a:ext>
            </a:extLst>
          </p:cNvPr>
          <p:cNvSpPr/>
          <p:nvPr/>
        </p:nvSpPr>
        <p:spPr>
          <a:xfrm>
            <a:off x="8762243" y="1323563"/>
            <a:ext cx="2476960" cy="584775"/>
          </a:xfrm>
          <a:prstGeom prst="rect">
            <a:avLst/>
          </a:prstGeom>
        </p:spPr>
        <p:txBody>
          <a:bodyPr wrap="none">
            <a:spAutoFit/>
          </a:bodyPr>
          <a:lstStyle/>
          <a:p>
            <a:pPr algn="ctr"/>
            <a:r>
              <a:rPr lang="zh-CN" altLang="en-US" sz="1600" dirty="0">
                <a:solidFill>
                  <a:srgbClr val="060607"/>
                </a:solidFill>
                <a:latin typeface="微软雅黑" panose="020B0503020204020204" pitchFamily="34" charset="-122"/>
                <a:ea typeface="微软雅黑" panose="020B0503020204020204" pitchFamily="34" charset="-122"/>
              </a:rPr>
              <a:t>成本高、通量低</a:t>
            </a:r>
            <a:endParaRPr lang="en-US" altLang="zh-CN" sz="1600" dirty="0">
              <a:solidFill>
                <a:srgbClr val="060607"/>
              </a:solidFill>
              <a:latin typeface="微软雅黑" panose="020B0503020204020204" pitchFamily="34" charset="-122"/>
              <a:ea typeface="微软雅黑" panose="020B0503020204020204" pitchFamily="34" charset="-122"/>
            </a:endParaRPr>
          </a:p>
          <a:p>
            <a:pPr algn="ctr"/>
            <a:r>
              <a:rPr lang="zh-CN" altLang="en-US" sz="1600" dirty="0">
                <a:solidFill>
                  <a:srgbClr val="060607"/>
                </a:solidFill>
                <a:latin typeface="微软雅黑" panose="020B0503020204020204" pitchFamily="34" charset="-122"/>
                <a:ea typeface="微软雅黑" panose="020B0503020204020204" pitchFamily="34" charset="-122"/>
              </a:rPr>
              <a:t>不适用于降解的</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样本</a:t>
            </a:r>
            <a:endParaRPr lang="zh-CN" altLang="en-US" sz="16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7B0585E0-8EB0-4068-8260-F7CD90AB61AB}"/>
              </a:ext>
            </a:extLst>
          </p:cNvPr>
          <p:cNvSpPr/>
          <p:nvPr/>
        </p:nvSpPr>
        <p:spPr>
          <a:xfrm>
            <a:off x="451301" y="774259"/>
            <a:ext cx="646331"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dirty="0">
                <a:latin typeface="微软雅黑" panose="020B0503020204020204" pitchFamily="34" charset="-122"/>
                <a:ea typeface="微软雅黑" panose="020B0503020204020204" pitchFamily="34" charset="-122"/>
              </a:rPr>
              <a:t>优点</a:t>
            </a:r>
          </a:p>
        </p:txBody>
      </p:sp>
      <p:sp>
        <p:nvSpPr>
          <p:cNvPr id="19" name="矩形 18">
            <a:extLst>
              <a:ext uri="{FF2B5EF4-FFF2-40B4-BE49-F238E27FC236}">
                <a16:creationId xmlns:a16="http://schemas.microsoft.com/office/drawing/2014/main" id="{683662FA-8B3E-4FC4-A80B-637FE0A7BD41}"/>
              </a:ext>
            </a:extLst>
          </p:cNvPr>
          <p:cNvSpPr/>
          <p:nvPr/>
        </p:nvSpPr>
        <p:spPr>
          <a:xfrm>
            <a:off x="451301" y="1431284"/>
            <a:ext cx="646331"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dirty="0">
                <a:latin typeface="微软雅黑" panose="020B0503020204020204" pitchFamily="34" charset="-122"/>
                <a:ea typeface="微软雅黑" panose="020B0503020204020204" pitchFamily="34" charset="-122"/>
              </a:rPr>
              <a:t>缺点</a:t>
            </a:r>
          </a:p>
        </p:txBody>
      </p:sp>
    </p:spTree>
    <p:extLst>
      <p:ext uri="{BB962C8B-B14F-4D97-AF65-F5344CB8AC3E}">
        <p14:creationId xmlns:p14="http://schemas.microsoft.com/office/powerpoint/2010/main" val="103296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P spid="13" grpId="0"/>
      <p:bldP spid="14" grpId="0"/>
      <p:bldP spid="15" grpId="0"/>
      <p:bldP spid="16" grpId="0"/>
      <p:bldP spid="17" grpId="0"/>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FEEDB-8779-4611-87A1-2F6EB564F258}"/>
              </a:ext>
            </a:extLst>
          </p:cNvPr>
          <p:cNvSpPr>
            <a:spLocks noGrp="1"/>
          </p:cNvSpPr>
          <p:nvPr>
            <p:ph type="title"/>
          </p:nvPr>
        </p:nvSpPr>
        <p:spPr/>
        <p:txBody>
          <a:bodyPr/>
          <a:lstStyle/>
          <a:p>
            <a:r>
              <a:rPr lang="zh-CN" altLang="en-US" dirty="0"/>
              <a:t>非成熟</a:t>
            </a:r>
            <a:r>
              <a:rPr lang="en-US" altLang="zh-CN" dirty="0"/>
              <a:t> (</a:t>
            </a:r>
            <a:r>
              <a:rPr lang="zh-CN" altLang="en-US" dirty="0"/>
              <a:t>转录过程中</a:t>
            </a:r>
            <a:r>
              <a:rPr lang="en-US" altLang="zh-CN" dirty="0"/>
              <a:t>) RNA</a:t>
            </a:r>
            <a:r>
              <a:rPr lang="zh-CN" altLang="en-US" dirty="0"/>
              <a:t>测序流程</a:t>
            </a:r>
          </a:p>
        </p:txBody>
      </p:sp>
      <p:sp>
        <p:nvSpPr>
          <p:cNvPr id="4" name="灯片编号占位符 3">
            <a:extLst>
              <a:ext uri="{FF2B5EF4-FFF2-40B4-BE49-F238E27FC236}">
                <a16:creationId xmlns:a16="http://schemas.microsoft.com/office/drawing/2014/main" id="{0DB60DCD-9FAE-413B-87EC-68879DC6A793}"/>
              </a:ext>
            </a:extLst>
          </p:cNvPr>
          <p:cNvSpPr>
            <a:spLocks noGrp="1"/>
          </p:cNvSpPr>
          <p:nvPr>
            <p:ph type="sldNum" sz="quarter" idx="12"/>
          </p:nvPr>
        </p:nvSpPr>
        <p:spPr/>
        <p:txBody>
          <a:bodyPr/>
          <a:lstStyle/>
          <a:p>
            <a:fld id="{DF849393-7876-44FF-8BC7-6C3A91957E85}" type="slidenum">
              <a:rPr lang="zh-CN" altLang="en-US" smtClean="0"/>
              <a:t>23</a:t>
            </a:fld>
            <a:endParaRPr lang="zh-CN" altLang="en-US"/>
          </a:p>
        </p:txBody>
      </p:sp>
      <p:pic>
        <p:nvPicPr>
          <p:cNvPr id="5" name="图片 4">
            <a:extLst>
              <a:ext uri="{FF2B5EF4-FFF2-40B4-BE49-F238E27FC236}">
                <a16:creationId xmlns:a16="http://schemas.microsoft.com/office/drawing/2014/main" id="{8D2CCC15-A026-435B-8FEC-75A85F104319}"/>
              </a:ext>
            </a:extLst>
          </p:cNvPr>
          <p:cNvPicPr>
            <a:picLocks noChangeAspect="1"/>
          </p:cNvPicPr>
          <p:nvPr/>
        </p:nvPicPr>
        <p:blipFill>
          <a:blip r:embed="rId3"/>
          <a:stretch>
            <a:fillRect/>
          </a:stretch>
        </p:blipFill>
        <p:spPr>
          <a:xfrm>
            <a:off x="3517446" y="1041361"/>
            <a:ext cx="6829475" cy="5314989"/>
          </a:xfrm>
          <a:prstGeom prst="rect">
            <a:avLst/>
          </a:prstGeom>
        </p:spPr>
      </p:pic>
      <p:sp>
        <p:nvSpPr>
          <p:cNvPr id="6" name="矩形 5">
            <a:extLst>
              <a:ext uri="{FF2B5EF4-FFF2-40B4-BE49-F238E27FC236}">
                <a16:creationId xmlns:a16="http://schemas.microsoft.com/office/drawing/2014/main" id="{F6DDFEF6-C980-4619-8CB5-75BEE1C05BEE}"/>
              </a:ext>
            </a:extLst>
          </p:cNvPr>
          <p:cNvSpPr/>
          <p:nvPr/>
        </p:nvSpPr>
        <p:spPr>
          <a:xfrm>
            <a:off x="2420982" y="6538912"/>
            <a:ext cx="9646415" cy="276999"/>
          </a:xfrm>
          <a:prstGeom prst="rect">
            <a:avLst/>
          </a:prstGeom>
        </p:spPr>
        <p:txBody>
          <a:bodyPr wrap="square">
            <a:spAutoFit/>
          </a:bodyPr>
          <a:lstStyle/>
          <a:p>
            <a:r>
              <a:rPr lang="en-US" altLang="zh-CN" sz="1200" dirty="0">
                <a:solidFill>
                  <a:srgbClr val="222222"/>
                </a:solidFill>
                <a:latin typeface="Arial" panose="020B0604020202020204" pitchFamily="34" charset="0"/>
              </a:rPr>
              <a:t>Stark, Rory, Marta </a:t>
            </a:r>
            <a:r>
              <a:rPr lang="en-US" altLang="zh-CN" sz="1200" dirty="0" err="1">
                <a:solidFill>
                  <a:srgbClr val="222222"/>
                </a:solidFill>
                <a:latin typeface="Arial" panose="020B0604020202020204" pitchFamily="34" charset="0"/>
              </a:rPr>
              <a:t>Grzelak</a:t>
            </a:r>
            <a:r>
              <a:rPr lang="en-US" altLang="zh-CN" sz="1200" dirty="0">
                <a:solidFill>
                  <a:srgbClr val="222222"/>
                </a:solidFill>
                <a:latin typeface="Arial" panose="020B0604020202020204" pitchFamily="34" charset="0"/>
              </a:rPr>
              <a:t>, and James Hadfield. "RNA sequencing: the teenage years." </a:t>
            </a:r>
            <a:r>
              <a:rPr lang="en-US" altLang="zh-CN" sz="1200" i="1" dirty="0">
                <a:solidFill>
                  <a:srgbClr val="222222"/>
                </a:solidFill>
                <a:latin typeface="Arial" panose="020B0604020202020204" pitchFamily="34" charset="0"/>
              </a:rPr>
              <a:t>Nature Reviews Genetics</a:t>
            </a:r>
            <a:r>
              <a:rPr lang="en-US" altLang="zh-CN" sz="1200" dirty="0">
                <a:solidFill>
                  <a:srgbClr val="222222"/>
                </a:solidFill>
                <a:latin typeface="Arial" panose="020B0604020202020204" pitchFamily="34" charset="0"/>
              </a:rPr>
              <a:t> 20.11 (2019): 631-656.</a:t>
            </a:r>
            <a:endParaRPr lang="zh-CN" altLang="en-US" sz="1200" dirty="0"/>
          </a:p>
        </p:txBody>
      </p:sp>
      <p:sp>
        <p:nvSpPr>
          <p:cNvPr id="3" name="矩形 2">
            <a:extLst>
              <a:ext uri="{FF2B5EF4-FFF2-40B4-BE49-F238E27FC236}">
                <a16:creationId xmlns:a16="http://schemas.microsoft.com/office/drawing/2014/main" id="{D589C3FE-592B-4C17-8E40-188B143747E8}"/>
              </a:ext>
            </a:extLst>
          </p:cNvPr>
          <p:cNvSpPr/>
          <p:nvPr/>
        </p:nvSpPr>
        <p:spPr>
          <a:xfrm>
            <a:off x="500200" y="1628260"/>
            <a:ext cx="2916183" cy="1477328"/>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Nascent RNA</a:t>
            </a:r>
          </a:p>
          <a:p>
            <a:r>
              <a:rPr lang="zh-CN" altLang="en-US" dirty="0">
                <a:latin typeface="微软雅黑" panose="020B0503020204020204" pitchFamily="34" charset="-122"/>
                <a:ea typeface="微软雅黑" panose="020B0503020204020204" pitchFamily="34" charset="-122"/>
              </a:rPr>
              <a:t>非成熟</a:t>
            </a:r>
            <a:r>
              <a:rPr lang="en-US" altLang="zh-CN" dirty="0">
                <a:latin typeface="微软雅黑" panose="020B0503020204020204" pitchFamily="34" charset="-122"/>
                <a:ea typeface="微软雅黑" panose="020B0503020204020204" pitchFamily="34" charset="-122"/>
              </a:rPr>
              <a:t>RNA</a:t>
            </a:r>
          </a:p>
          <a:p>
            <a:r>
              <a:rPr lang="zh-CN" altLang="en-US" dirty="0">
                <a:latin typeface="微软雅黑" panose="020B0503020204020204" pitchFamily="34" charset="-122"/>
                <a:ea typeface="微软雅黑" panose="020B0503020204020204" pitchFamily="34" charset="-122"/>
              </a:rPr>
              <a:t>标记物：</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BrU</a:t>
            </a:r>
            <a:r>
              <a:rPr lang="en-US" altLang="zh-CN" dirty="0">
                <a:latin typeface="微软雅黑" panose="020B0503020204020204" pitchFamily="34" charset="-122"/>
                <a:ea typeface="微软雅黑" panose="020B0503020204020204" pitchFamily="34" charset="-122"/>
              </a:rPr>
              <a:t>: 5-</a:t>
            </a:r>
            <a:r>
              <a:rPr lang="zh-CN" altLang="en-US" dirty="0">
                <a:latin typeface="微软雅黑" panose="020B0503020204020204" pitchFamily="34" charset="-122"/>
                <a:ea typeface="微软雅黑" panose="020B0503020204020204" pitchFamily="34" charset="-122"/>
              </a:rPr>
              <a:t>溴尿苷</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三磷酸</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4 </a:t>
            </a:r>
            <a:r>
              <a:rPr lang="en-US" altLang="zh-CN" dirty="0" err="1">
                <a:latin typeface="微软雅黑" panose="020B0503020204020204" pitchFamily="34" charset="-122"/>
                <a:ea typeface="微软雅黑" panose="020B0503020204020204" pitchFamily="34" charset="-122"/>
              </a:rPr>
              <a:t>sU</a:t>
            </a:r>
            <a:r>
              <a:rPr lang="en-US" altLang="zh-CN" dirty="0">
                <a:latin typeface="微软雅黑" panose="020B0503020204020204" pitchFamily="34" charset="-122"/>
                <a:ea typeface="微软雅黑" panose="020B0503020204020204" pitchFamily="34" charset="-122"/>
              </a:rPr>
              <a:t>: 4-</a:t>
            </a:r>
            <a:r>
              <a:rPr lang="zh-CN" altLang="en-US" dirty="0">
                <a:latin typeface="微软雅黑" panose="020B0503020204020204" pitchFamily="34" charset="-122"/>
                <a:ea typeface="微软雅黑" panose="020B0503020204020204" pitchFamily="34" charset="-122"/>
              </a:rPr>
              <a:t>硫尿苷</a:t>
            </a:r>
          </a:p>
        </p:txBody>
      </p:sp>
    </p:spTree>
    <p:extLst>
      <p:ext uri="{BB962C8B-B14F-4D97-AF65-F5344CB8AC3E}">
        <p14:creationId xmlns:p14="http://schemas.microsoft.com/office/powerpoint/2010/main" val="28264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FEEDB-8779-4611-87A1-2F6EB564F258}"/>
              </a:ext>
            </a:extLst>
          </p:cNvPr>
          <p:cNvSpPr>
            <a:spLocks noGrp="1"/>
          </p:cNvSpPr>
          <p:nvPr>
            <p:ph type="title"/>
          </p:nvPr>
        </p:nvSpPr>
        <p:spPr/>
        <p:txBody>
          <a:bodyPr/>
          <a:lstStyle/>
          <a:p>
            <a:r>
              <a:rPr lang="zh-CN" altLang="en-US" dirty="0"/>
              <a:t>蛋白质合成阶段</a:t>
            </a:r>
            <a:r>
              <a:rPr lang="en-US" altLang="zh-CN" dirty="0"/>
              <a:t>RNA</a:t>
            </a:r>
            <a:r>
              <a:rPr lang="zh-CN" altLang="en-US" dirty="0"/>
              <a:t>测序流程</a:t>
            </a:r>
          </a:p>
        </p:txBody>
      </p:sp>
      <p:sp>
        <p:nvSpPr>
          <p:cNvPr id="4" name="灯片编号占位符 3">
            <a:extLst>
              <a:ext uri="{FF2B5EF4-FFF2-40B4-BE49-F238E27FC236}">
                <a16:creationId xmlns:a16="http://schemas.microsoft.com/office/drawing/2014/main" id="{0DB60DCD-9FAE-413B-87EC-68879DC6A793}"/>
              </a:ext>
            </a:extLst>
          </p:cNvPr>
          <p:cNvSpPr>
            <a:spLocks noGrp="1"/>
          </p:cNvSpPr>
          <p:nvPr>
            <p:ph type="sldNum" sz="quarter" idx="12"/>
          </p:nvPr>
        </p:nvSpPr>
        <p:spPr/>
        <p:txBody>
          <a:bodyPr/>
          <a:lstStyle/>
          <a:p>
            <a:fld id="{DF849393-7876-44FF-8BC7-6C3A91957E85}" type="slidenum">
              <a:rPr lang="zh-CN" altLang="en-US" smtClean="0"/>
              <a:t>24</a:t>
            </a:fld>
            <a:endParaRPr lang="zh-CN" altLang="en-US"/>
          </a:p>
        </p:txBody>
      </p:sp>
      <p:sp>
        <p:nvSpPr>
          <p:cNvPr id="6" name="矩形 5">
            <a:extLst>
              <a:ext uri="{FF2B5EF4-FFF2-40B4-BE49-F238E27FC236}">
                <a16:creationId xmlns:a16="http://schemas.microsoft.com/office/drawing/2014/main" id="{F6DDFEF6-C980-4619-8CB5-75BEE1C05BEE}"/>
              </a:ext>
            </a:extLst>
          </p:cNvPr>
          <p:cNvSpPr/>
          <p:nvPr/>
        </p:nvSpPr>
        <p:spPr>
          <a:xfrm>
            <a:off x="2412274" y="6460986"/>
            <a:ext cx="9547468" cy="276999"/>
          </a:xfrm>
          <a:prstGeom prst="rect">
            <a:avLst/>
          </a:prstGeom>
        </p:spPr>
        <p:txBody>
          <a:bodyPr wrap="square">
            <a:spAutoFit/>
          </a:bodyPr>
          <a:lstStyle/>
          <a:p>
            <a:r>
              <a:rPr lang="en-US" altLang="zh-CN" sz="1200" dirty="0">
                <a:solidFill>
                  <a:srgbClr val="222222"/>
                </a:solidFill>
                <a:latin typeface="Arial" panose="020B0604020202020204" pitchFamily="34" charset="0"/>
              </a:rPr>
              <a:t>Stark, Rory, Marta </a:t>
            </a:r>
            <a:r>
              <a:rPr lang="en-US" altLang="zh-CN" sz="1200" dirty="0" err="1">
                <a:solidFill>
                  <a:srgbClr val="222222"/>
                </a:solidFill>
                <a:latin typeface="Arial" panose="020B0604020202020204" pitchFamily="34" charset="0"/>
              </a:rPr>
              <a:t>Grzelak</a:t>
            </a:r>
            <a:r>
              <a:rPr lang="en-US" altLang="zh-CN" sz="1200" dirty="0">
                <a:solidFill>
                  <a:srgbClr val="222222"/>
                </a:solidFill>
                <a:latin typeface="Arial" panose="020B0604020202020204" pitchFamily="34" charset="0"/>
              </a:rPr>
              <a:t>, and James Hadfield. "RNA sequencing: the teenage years." </a:t>
            </a:r>
            <a:r>
              <a:rPr lang="en-US" altLang="zh-CN" sz="1200" i="1" dirty="0">
                <a:solidFill>
                  <a:srgbClr val="222222"/>
                </a:solidFill>
                <a:latin typeface="Arial" panose="020B0604020202020204" pitchFamily="34" charset="0"/>
              </a:rPr>
              <a:t>Nature Reviews Genetics</a:t>
            </a:r>
            <a:r>
              <a:rPr lang="en-US" altLang="zh-CN" sz="1200" dirty="0">
                <a:solidFill>
                  <a:srgbClr val="222222"/>
                </a:solidFill>
                <a:latin typeface="Arial" panose="020B0604020202020204" pitchFamily="34" charset="0"/>
              </a:rPr>
              <a:t> 20.11 (2019): 631-656.</a:t>
            </a:r>
            <a:endParaRPr lang="zh-CN" altLang="en-US" sz="1200" dirty="0"/>
          </a:p>
        </p:txBody>
      </p:sp>
      <p:sp>
        <p:nvSpPr>
          <p:cNvPr id="9" name="矩形 8">
            <a:extLst>
              <a:ext uri="{FF2B5EF4-FFF2-40B4-BE49-F238E27FC236}">
                <a16:creationId xmlns:a16="http://schemas.microsoft.com/office/drawing/2014/main" id="{1DAFC707-47A8-4E2A-B235-3AE2411083EE}"/>
              </a:ext>
            </a:extLst>
          </p:cNvPr>
          <p:cNvSpPr/>
          <p:nvPr/>
        </p:nvSpPr>
        <p:spPr>
          <a:xfrm>
            <a:off x="568995" y="1070815"/>
            <a:ext cx="678583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检测翻译过程中核糖体包围的</a:t>
            </a:r>
            <a:r>
              <a:rPr lang="en-US" altLang="zh-CN" sz="2000" dirty="0">
                <a:latin typeface="微软雅黑" panose="020B0503020204020204" pitchFamily="34" charset="-122"/>
                <a:ea typeface="微软雅黑" panose="020B0503020204020204" pitchFamily="34" charset="-122"/>
              </a:rPr>
              <a:t>RNA </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研究蛋白质合成水平</a:t>
            </a:r>
            <a:endParaRPr lang="zh-CN" altLang="en-US" sz="2000"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DA2BC7D2-FC9A-4ECF-837F-A115729999B3}"/>
              </a:ext>
            </a:extLst>
          </p:cNvPr>
          <p:cNvGrpSpPr/>
          <p:nvPr/>
        </p:nvGrpSpPr>
        <p:grpSpPr>
          <a:xfrm>
            <a:off x="1922009" y="1508888"/>
            <a:ext cx="9439718" cy="4824991"/>
            <a:chOff x="1922009" y="1508888"/>
            <a:chExt cx="9439718" cy="4824991"/>
          </a:xfrm>
        </p:grpSpPr>
        <p:pic>
          <p:nvPicPr>
            <p:cNvPr id="3" name="图片 2">
              <a:extLst>
                <a:ext uri="{FF2B5EF4-FFF2-40B4-BE49-F238E27FC236}">
                  <a16:creationId xmlns:a16="http://schemas.microsoft.com/office/drawing/2014/main" id="{B9625805-17A2-4D0D-9195-10E637C48358}"/>
                </a:ext>
              </a:extLst>
            </p:cNvPr>
            <p:cNvPicPr>
              <a:picLocks noChangeAspect="1"/>
            </p:cNvPicPr>
            <p:nvPr/>
          </p:nvPicPr>
          <p:blipFill>
            <a:blip r:embed="rId3"/>
            <a:stretch>
              <a:fillRect/>
            </a:stretch>
          </p:blipFill>
          <p:spPr>
            <a:xfrm>
              <a:off x="1922009" y="1508888"/>
              <a:ext cx="9199297" cy="4824991"/>
            </a:xfrm>
            <a:prstGeom prst="rect">
              <a:avLst/>
            </a:prstGeom>
          </p:spPr>
        </p:pic>
        <p:sp>
          <p:nvSpPr>
            <p:cNvPr id="5" name="矩形 4">
              <a:extLst>
                <a:ext uri="{FF2B5EF4-FFF2-40B4-BE49-F238E27FC236}">
                  <a16:creationId xmlns:a16="http://schemas.microsoft.com/office/drawing/2014/main" id="{96EABBC5-00AF-4E4C-B836-1E8F06E017BB}"/>
                </a:ext>
              </a:extLst>
            </p:cNvPr>
            <p:cNvSpPr/>
            <p:nvPr/>
          </p:nvSpPr>
          <p:spPr>
            <a:xfrm>
              <a:off x="2875214" y="2834451"/>
              <a:ext cx="2518638"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细胞提取物的梯度离心和分级</a:t>
              </a:r>
            </a:p>
          </p:txBody>
        </p:sp>
        <p:sp>
          <p:nvSpPr>
            <p:cNvPr id="7" name="矩形 6">
              <a:extLst>
                <a:ext uri="{FF2B5EF4-FFF2-40B4-BE49-F238E27FC236}">
                  <a16:creationId xmlns:a16="http://schemas.microsoft.com/office/drawing/2014/main" id="{2210FC02-19F2-455F-8288-85EF12CCA691}"/>
                </a:ext>
              </a:extLst>
            </p:cNvPr>
            <p:cNvSpPr/>
            <p:nvPr/>
          </p:nvSpPr>
          <p:spPr>
            <a:xfrm>
              <a:off x="3091054" y="3138485"/>
              <a:ext cx="543739"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单体</a:t>
              </a:r>
            </a:p>
          </p:txBody>
        </p:sp>
        <p:sp>
          <p:nvSpPr>
            <p:cNvPr id="8" name="矩形 7">
              <a:extLst>
                <a:ext uri="{FF2B5EF4-FFF2-40B4-BE49-F238E27FC236}">
                  <a16:creationId xmlns:a16="http://schemas.microsoft.com/office/drawing/2014/main" id="{48E58108-4486-47F0-9656-21E9BCB76B4C}"/>
                </a:ext>
              </a:extLst>
            </p:cNvPr>
            <p:cNvSpPr/>
            <p:nvPr/>
          </p:nvSpPr>
          <p:spPr>
            <a:xfrm>
              <a:off x="3609622" y="3446262"/>
              <a:ext cx="723275"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多聚体</a:t>
              </a:r>
            </a:p>
          </p:txBody>
        </p:sp>
        <p:sp>
          <p:nvSpPr>
            <p:cNvPr id="10" name="矩形 9">
              <a:extLst>
                <a:ext uri="{FF2B5EF4-FFF2-40B4-BE49-F238E27FC236}">
                  <a16:creationId xmlns:a16="http://schemas.microsoft.com/office/drawing/2014/main" id="{7A340019-1C90-4A92-B540-E8B8C4D8B1D8}"/>
                </a:ext>
              </a:extLst>
            </p:cNvPr>
            <p:cNvSpPr/>
            <p:nvPr/>
          </p:nvSpPr>
          <p:spPr>
            <a:xfrm>
              <a:off x="6036706" y="4005568"/>
              <a:ext cx="2020105"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RNase消化暴露的RNA</a:t>
              </a:r>
            </a:p>
          </p:txBody>
        </p:sp>
        <p:sp>
          <p:nvSpPr>
            <p:cNvPr id="11" name="矩形 10">
              <a:extLst>
                <a:ext uri="{FF2B5EF4-FFF2-40B4-BE49-F238E27FC236}">
                  <a16:creationId xmlns:a16="http://schemas.microsoft.com/office/drawing/2014/main" id="{8C864E59-2AA9-4445-B899-702379855E2B}"/>
                </a:ext>
              </a:extLst>
            </p:cNvPr>
            <p:cNvSpPr/>
            <p:nvPr/>
          </p:nvSpPr>
          <p:spPr>
            <a:xfrm>
              <a:off x="9663826" y="4480185"/>
              <a:ext cx="1697901" cy="523220"/>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区分翻译起始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延申</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核糖体</a:t>
              </a:r>
            </a:p>
          </p:txBody>
        </p:sp>
        <p:sp>
          <p:nvSpPr>
            <p:cNvPr id="12" name="矩形 11">
              <a:extLst>
                <a:ext uri="{FF2B5EF4-FFF2-40B4-BE49-F238E27FC236}">
                  <a16:creationId xmlns:a16="http://schemas.microsoft.com/office/drawing/2014/main" id="{DC157F15-AB2C-41C1-A4BF-3135697DC4FC}"/>
                </a:ext>
              </a:extLst>
            </p:cNvPr>
            <p:cNvSpPr/>
            <p:nvPr/>
          </p:nvSpPr>
          <p:spPr>
            <a:xfrm>
              <a:off x="2803311" y="5501519"/>
              <a:ext cx="2335896"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多聚体区域</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更高翻译活性</a:t>
              </a:r>
              <a:endParaRPr lang="zh-CN" altLang="en-US" sz="1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9595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DD5D7D-F6E8-4CA3-ADD4-8E4BBA399BBC}"/>
              </a:ext>
            </a:extLst>
          </p:cNvPr>
          <p:cNvSpPr>
            <a:spLocks noGrp="1"/>
          </p:cNvSpPr>
          <p:nvPr>
            <p:ph type="title"/>
          </p:nvPr>
        </p:nvSpPr>
        <p:spPr/>
        <p:txBody>
          <a:bodyPr/>
          <a:lstStyle/>
          <a:p>
            <a:r>
              <a:rPr lang="zh-CN" altLang="en-US" dirty="0"/>
              <a:t>非编码</a:t>
            </a:r>
            <a:r>
              <a:rPr lang="en-US" altLang="zh-CN" dirty="0"/>
              <a:t>RNA</a:t>
            </a:r>
            <a:r>
              <a:rPr lang="zh-CN" altLang="en-US" dirty="0"/>
              <a:t>的测序流程</a:t>
            </a:r>
          </a:p>
        </p:txBody>
      </p:sp>
      <p:sp>
        <p:nvSpPr>
          <p:cNvPr id="4" name="灯片编号占位符 3">
            <a:extLst>
              <a:ext uri="{FF2B5EF4-FFF2-40B4-BE49-F238E27FC236}">
                <a16:creationId xmlns:a16="http://schemas.microsoft.com/office/drawing/2014/main" id="{CB228BD4-3105-40D4-A570-10BC8FA66F72}"/>
              </a:ext>
            </a:extLst>
          </p:cNvPr>
          <p:cNvSpPr>
            <a:spLocks noGrp="1"/>
          </p:cNvSpPr>
          <p:nvPr>
            <p:ph type="sldNum" sz="quarter" idx="12"/>
          </p:nvPr>
        </p:nvSpPr>
        <p:spPr/>
        <p:txBody>
          <a:bodyPr/>
          <a:lstStyle/>
          <a:p>
            <a:fld id="{DF849393-7876-44FF-8BC7-6C3A91957E85}" type="slidenum">
              <a:rPr lang="zh-CN" altLang="en-US" smtClean="0"/>
              <a:t>25</a:t>
            </a:fld>
            <a:endParaRPr lang="zh-CN" altLang="en-US"/>
          </a:p>
        </p:txBody>
      </p:sp>
      <p:pic>
        <p:nvPicPr>
          <p:cNvPr id="6" name="图片 5">
            <a:extLst>
              <a:ext uri="{FF2B5EF4-FFF2-40B4-BE49-F238E27FC236}">
                <a16:creationId xmlns:a16="http://schemas.microsoft.com/office/drawing/2014/main" id="{D3429DD2-C975-4CDE-8EDF-89F851851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553" y="3195080"/>
            <a:ext cx="5170399" cy="3408785"/>
          </a:xfrm>
          <a:prstGeom prst="rect">
            <a:avLst/>
          </a:prstGeom>
        </p:spPr>
      </p:pic>
      <p:sp>
        <p:nvSpPr>
          <p:cNvPr id="7" name="矩形 6">
            <a:extLst>
              <a:ext uri="{FF2B5EF4-FFF2-40B4-BE49-F238E27FC236}">
                <a16:creationId xmlns:a16="http://schemas.microsoft.com/office/drawing/2014/main" id="{ACB3039E-EF7A-4698-9672-623464E6D6D9}"/>
              </a:ext>
            </a:extLst>
          </p:cNvPr>
          <p:cNvSpPr/>
          <p:nvPr/>
        </p:nvSpPr>
        <p:spPr>
          <a:xfrm>
            <a:off x="9203289" y="4845434"/>
            <a:ext cx="2926079" cy="859850"/>
          </a:xfrm>
          <a:prstGeom prst="rect">
            <a:avLst/>
          </a:prstGeom>
        </p:spPr>
        <p:txBody>
          <a:bodyPr wrap="square">
            <a:spAutoFit/>
          </a:bodyPr>
          <a:lstStyle/>
          <a:p>
            <a:r>
              <a:rPr lang="en-US" altLang="zh-CN" sz="1000" dirty="0">
                <a:solidFill>
                  <a:srgbClr val="333333"/>
                </a:solidFill>
                <a:latin typeface="-apple-system"/>
              </a:rPr>
              <a:t>Sun, YM., Chen, YQ. Principles and innovative technologies for decrypting noncoding RNAs: from discovery and functional prediction to clinical application. </a:t>
            </a:r>
            <a:r>
              <a:rPr lang="en-US" altLang="zh-CN" sz="1000" i="1" dirty="0">
                <a:solidFill>
                  <a:srgbClr val="333333"/>
                </a:solidFill>
                <a:latin typeface="-apple-system"/>
              </a:rPr>
              <a:t>J </a:t>
            </a:r>
            <a:r>
              <a:rPr lang="en-US" altLang="zh-CN" sz="1000" i="1" dirty="0" err="1">
                <a:solidFill>
                  <a:srgbClr val="333333"/>
                </a:solidFill>
                <a:latin typeface="-apple-system"/>
              </a:rPr>
              <a:t>Hematol</a:t>
            </a:r>
            <a:r>
              <a:rPr lang="en-US" altLang="zh-CN" sz="1000" i="1" dirty="0">
                <a:solidFill>
                  <a:srgbClr val="333333"/>
                </a:solidFill>
                <a:latin typeface="-apple-system"/>
              </a:rPr>
              <a:t> Oncol</a:t>
            </a:r>
            <a:r>
              <a:rPr lang="en-US" altLang="zh-CN" sz="1000" dirty="0">
                <a:solidFill>
                  <a:srgbClr val="333333"/>
                </a:solidFill>
                <a:latin typeface="-apple-system"/>
              </a:rPr>
              <a:t> </a:t>
            </a:r>
            <a:r>
              <a:rPr lang="en-US" altLang="zh-CN" sz="1000" b="1" dirty="0">
                <a:solidFill>
                  <a:srgbClr val="333333"/>
                </a:solidFill>
                <a:latin typeface="-apple-system"/>
              </a:rPr>
              <a:t>13</a:t>
            </a:r>
            <a:r>
              <a:rPr lang="en-US" altLang="zh-CN" sz="1000" dirty="0">
                <a:solidFill>
                  <a:srgbClr val="333333"/>
                </a:solidFill>
                <a:latin typeface="-apple-system"/>
              </a:rPr>
              <a:t>, 109 (2020). https://doi.org/10.1186/s13045-020-00945-8</a:t>
            </a:r>
            <a:endParaRPr lang="zh-CN" altLang="en-US" sz="1000" dirty="0"/>
          </a:p>
        </p:txBody>
      </p:sp>
      <p:pic>
        <p:nvPicPr>
          <p:cNvPr id="9" name="图片 8">
            <a:extLst>
              <a:ext uri="{FF2B5EF4-FFF2-40B4-BE49-F238E27FC236}">
                <a16:creationId xmlns:a16="http://schemas.microsoft.com/office/drawing/2014/main" id="{9B5DDE3A-7E50-4E47-B4E5-9B28EC267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21" y="1137656"/>
            <a:ext cx="7784717" cy="2092260"/>
          </a:xfrm>
          <a:prstGeom prst="rect">
            <a:avLst/>
          </a:prstGeom>
          <a:ln>
            <a:solidFill>
              <a:schemeClr val="tx1"/>
            </a:solidFill>
          </a:ln>
        </p:spPr>
      </p:pic>
      <p:sp>
        <p:nvSpPr>
          <p:cNvPr id="10" name="矩形: 圆角 9">
            <a:extLst>
              <a:ext uri="{FF2B5EF4-FFF2-40B4-BE49-F238E27FC236}">
                <a16:creationId xmlns:a16="http://schemas.microsoft.com/office/drawing/2014/main" id="{930B9031-B179-460E-9BD7-77C7C75E30CB}"/>
              </a:ext>
            </a:extLst>
          </p:cNvPr>
          <p:cNvSpPr/>
          <p:nvPr/>
        </p:nvSpPr>
        <p:spPr>
          <a:xfrm>
            <a:off x="9037899" y="959373"/>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Arial" panose="020B0604020202020204" pitchFamily="34" charset="0"/>
                <a:cs typeface="Arial" panose="020B0604020202020204" pitchFamily="34" charset="0"/>
              </a:rPr>
              <a:t>lncRNA (Long Non-coding RNA)</a:t>
            </a:r>
            <a:endParaRPr lang="zh-CN" altLang="en-US" sz="1400" dirty="0">
              <a:latin typeface="Arial" panose="020B0604020202020204" pitchFamily="34" charset="0"/>
              <a:cs typeface="Arial" panose="020B0604020202020204" pitchFamily="34" charset="0"/>
            </a:endParaRPr>
          </a:p>
        </p:txBody>
      </p:sp>
      <p:sp>
        <p:nvSpPr>
          <p:cNvPr id="11" name="矩形: 圆角 10">
            <a:extLst>
              <a:ext uri="{FF2B5EF4-FFF2-40B4-BE49-F238E27FC236}">
                <a16:creationId xmlns:a16="http://schemas.microsoft.com/office/drawing/2014/main" id="{CE859B22-CB1D-4B57-9A5C-DDFA659242ED}"/>
              </a:ext>
            </a:extLst>
          </p:cNvPr>
          <p:cNvSpPr/>
          <p:nvPr/>
        </p:nvSpPr>
        <p:spPr>
          <a:xfrm>
            <a:off x="9037899" y="2049413"/>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err="1">
                <a:latin typeface="Arial" panose="020B0604020202020204" pitchFamily="34" charset="0"/>
                <a:cs typeface="Arial" panose="020B0604020202020204" pitchFamily="34" charset="0"/>
              </a:rPr>
              <a:t>circRNAs</a:t>
            </a:r>
            <a:r>
              <a:rPr lang="en-US" altLang="zh-CN" sz="1400" dirty="0">
                <a:latin typeface="Arial" panose="020B0604020202020204" pitchFamily="34" charset="0"/>
                <a:cs typeface="Arial" panose="020B0604020202020204" pitchFamily="34" charset="0"/>
              </a:rPr>
              <a:t> (circle RNA)</a:t>
            </a:r>
            <a:endParaRPr lang="zh-CN" altLang="en-US" sz="1400" dirty="0">
              <a:latin typeface="Arial" panose="020B0604020202020204" pitchFamily="34" charset="0"/>
              <a:cs typeface="Arial" panose="020B0604020202020204" pitchFamily="34" charset="0"/>
            </a:endParaRPr>
          </a:p>
        </p:txBody>
      </p:sp>
      <p:sp>
        <p:nvSpPr>
          <p:cNvPr id="12" name="矩形: 圆角 11">
            <a:extLst>
              <a:ext uri="{FF2B5EF4-FFF2-40B4-BE49-F238E27FC236}">
                <a16:creationId xmlns:a16="http://schemas.microsoft.com/office/drawing/2014/main" id="{49CFC3EB-AC2A-4422-A3B4-4C136D8FEF09}"/>
              </a:ext>
            </a:extLst>
          </p:cNvPr>
          <p:cNvSpPr/>
          <p:nvPr/>
        </p:nvSpPr>
        <p:spPr>
          <a:xfrm>
            <a:off x="9037899" y="3003552"/>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Arial" panose="020B0604020202020204" pitchFamily="34" charset="0"/>
                <a:cs typeface="Arial" panose="020B0604020202020204" pitchFamily="34" charset="0"/>
              </a:rPr>
              <a:t>miRNAs (microRNAs)</a:t>
            </a:r>
            <a:endParaRPr lang="zh-CN" altLang="en-US" sz="1400" dirty="0">
              <a:latin typeface="Arial" panose="020B0604020202020204" pitchFamily="34" charset="0"/>
              <a:cs typeface="Arial" panose="020B0604020202020204" pitchFamily="34" charset="0"/>
            </a:endParaRPr>
          </a:p>
        </p:txBody>
      </p:sp>
      <p:sp>
        <p:nvSpPr>
          <p:cNvPr id="13" name="矩形: 圆角 12">
            <a:extLst>
              <a:ext uri="{FF2B5EF4-FFF2-40B4-BE49-F238E27FC236}">
                <a16:creationId xmlns:a16="http://schemas.microsoft.com/office/drawing/2014/main" id="{40F6F969-8346-40E0-A202-3F7AF19B1318}"/>
              </a:ext>
            </a:extLst>
          </p:cNvPr>
          <p:cNvSpPr/>
          <p:nvPr/>
        </p:nvSpPr>
        <p:spPr>
          <a:xfrm>
            <a:off x="9037899" y="3399095"/>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a:latin typeface="Arial" panose="020B0604020202020204" pitchFamily="34" charset="0"/>
                <a:cs typeface="Arial" panose="020B0604020202020204" pitchFamily="34" charset="0"/>
              </a:rPr>
              <a:t>siRNAs (small interfering RNAs)</a:t>
            </a:r>
            <a:endParaRPr lang="zh-CN" altLang="en-US" sz="1400" dirty="0">
              <a:latin typeface="Arial" panose="020B0604020202020204" pitchFamily="34" charset="0"/>
              <a:cs typeface="Arial" panose="020B0604020202020204" pitchFamily="34" charset="0"/>
            </a:endParaRPr>
          </a:p>
        </p:txBody>
      </p:sp>
      <p:sp>
        <p:nvSpPr>
          <p:cNvPr id="14" name="矩形: 圆角 13">
            <a:extLst>
              <a:ext uri="{FF2B5EF4-FFF2-40B4-BE49-F238E27FC236}">
                <a16:creationId xmlns:a16="http://schemas.microsoft.com/office/drawing/2014/main" id="{1145C955-4EDC-4F5E-8C61-9E1B2473477B}"/>
              </a:ext>
            </a:extLst>
          </p:cNvPr>
          <p:cNvSpPr/>
          <p:nvPr/>
        </p:nvSpPr>
        <p:spPr>
          <a:xfrm>
            <a:off x="9037899" y="3785763"/>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err="1">
                <a:latin typeface="Arial" panose="020B0604020202020204" pitchFamily="34" charset="0"/>
                <a:cs typeface="Arial" panose="020B0604020202020204" pitchFamily="34" charset="0"/>
              </a:rPr>
              <a:t>piRNAs</a:t>
            </a:r>
            <a:r>
              <a:rPr lang="en-US" altLang="zh-CN" sz="1400" dirty="0">
                <a:latin typeface="Arial" panose="020B0604020202020204" pitchFamily="34" charset="0"/>
                <a:cs typeface="Arial" panose="020B0604020202020204" pitchFamily="34" charset="0"/>
              </a:rPr>
              <a:t> (Piwi-interacting RNAs)</a:t>
            </a:r>
            <a:endParaRPr lang="zh-CN" altLang="en-US" sz="1400" dirty="0">
              <a:latin typeface="Arial" panose="020B0604020202020204" pitchFamily="34" charset="0"/>
              <a:cs typeface="Arial" panose="020B0604020202020204" pitchFamily="34" charset="0"/>
            </a:endParaRPr>
          </a:p>
        </p:txBody>
      </p:sp>
      <p:sp>
        <p:nvSpPr>
          <p:cNvPr id="15" name="矩形: 圆角 14">
            <a:extLst>
              <a:ext uri="{FF2B5EF4-FFF2-40B4-BE49-F238E27FC236}">
                <a16:creationId xmlns:a16="http://schemas.microsoft.com/office/drawing/2014/main" id="{FA3FCDB9-6C74-40EA-BD50-406346AE8202}"/>
              </a:ext>
            </a:extLst>
          </p:cNvPr>
          <p:cNvSpPr/>
          <p:nvPr/>
        </p:nvSpPr>
        <p:spPr>
          <a:xfrm>
            <a:off x="6049878" y="5506381"/>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err="1">
                <a:latin typeface="Arial" panose="020B0604020202020204" pitchFamily="34" charset="0"/>
                <a:cs typeface="Arial" panose="020B0604020202020204" pitchFamily="34" charset="0"/>
              </a:rPr>
              <a:t>rRFs</a:t>
            </a:r>
            <a:r>
              <a:rPr lang="en-US" altLang="zh-CN" sz="1200" dirty="0">
                <a:latin typeface="Arial" panose="020B0604020202020204" pitchFamily="34" charset="0"/>
                <a:cs typeface="Arial" panose="020B0604020202020204" pitchFamily="34" charset="0"/>
              </a:rPr>
              <a:t> (ribosomal RNA-derived fragments)</a:t>
            </a:r>
            <a:endParaRPr lang="zh-CN" altLang="en-US" sz="1200" dirty="0">
              <a:latin typeface="Arial" panose="020B0604020202020204" pitchFamily="34" charset="0"/>
              <a:cs typeface="Arial" panose="020B0604020202020204" pitchFamily="34" charset="0"/>
            </a:endParaRPr>
          </a:p>
        </p:txBody>
      </p:sp>
      <p:sp>
        <p:nvSpPr>
          <p:cNvPr id="16" name="矩形: 圆角 15">
            <a:extLst>
              <a:ext uri="{FF2B5EF4-FFF2-40B4-BE49-F238E27FC236}">
                <a16:creationId xmlns:a16="http://schemas.microsoft.com/office/drawing/2014/main" id="{7F6ADD6B-F14F-4E73-A1A2-6E126A64C810}"/>
              </a:ext>
            </a:extLst>
          </p:cNvPr>
          <p:cNvSpPr/>
          <p:nvPr/>
        </p:nvSpPr>
        <p:spPr>
          <a:xfrm>
            <a:off x="6049878" y="5915890"/>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err="1">
                <a:latin typeface="Arial" panose="020B0604020202020204" pitchFamily="34" charset="0"/>
                <a:cs typeface="Arial" panose="020B0604020202020204" pitchFamily="34" charset="0"/>
              </a:rPr>
              <a:t>tsRNAs</a:t>
            </a:r>
            <a:r>
              <a:rPr lang="en-US" altLang="zh-CN" sz="1200" dirty="0">
                <a:latin typeface="Arial" panose="020B0604020202020204" pitchFamily="34" charset="0"/>
                <a:cs typeface="Arial" panose="020B0604020202020204" pitchFamily="34" charset="0"/>
              </a:rPr>
              <a:t> (tRNA-derived small RNAs)</a:t>
            </a:r>
            <a:endParaRPr lang="zh-CN" altLang="en-US" sz="1200" dirty="0">
              <a:latin typeface="Arial" panose="020B0604020202020204" pitchFamily="34" charset="0"/>
              <a:cs typeface="Arial" panose="020B0604020202020204" pitchFamily="34" charset="0"/>
            </a:endParaRPr>
          </a:p>
        </p:txBody>
      </p:sp>
      <p:sp>
        <p:nvSpPr>
          <p:cNvPr id="17" name="矩形: 圆角 16">
            <a:extLst>
              <a:ext uri="{FF2B5EF4-FFF2-40B4-BE49-F238E27FC236}">
                <a16:creationId xmlns:a16="http://schemas.microsoft.com/office/drawing/2014/main" id="{0F7AE8F1-90CF-4B6B-AD10-7BD57EA0E82F}"/>
              </a:ext>
            </a:extLst>
          </p:cNvPr>
          <p:cNvSpPr/>
          <p:nvPr/>
        </p:nvSpPr>
        <p:spPr>
          <a:xfrm>
            <a:off x="6049878" y="6325399"/>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err="1">
                <a:latin typeface="Arial" panose="020B0604020202020204" pitchFamily="34" charset="0"/>
                <a:cs typeface="Arial" panose="020B0604020202020204" pitchFamily="34" charset="0"/>
              </a:rPr>
              <a:t>sdRNAs</a:t>
            </a:r>
            <a:r>
              <a:rPr lang="en-US" altLang="zh-CN" sz="1200" dirty="0">
                <a:latin typeface="Arial" panose="020B0604020202020204" pitchFamily="34" charset="0"/>
                <a:cs typeface="Arial" panose="020B0604020202020204" pitchFamily="34" charset="0"/>
              </a:rPr>
              <a:t> (snoRNA-derived RNAs)</a:t>
            </a:r>
            <a:endParaRPr lang="zh-CN" altLang="en-US" sz="1200" dirty="0">
              <a:latin typeface="Arial" panose="020B0604020202020204" pitchFamily="34" charset="0"/>
              <a:cs typeface="Arial" panose="020B0604020202020204" pitchFamily="34" charset="0"/>
            </a:endParaRPr>
          </a:p>
        </p:txBody>
      </p:sp>
      <p:sp>
        <p:nvSpPr>
          <p:cNvPr id="18" name="矩形: 圆角 17">
            <a:extLst>
              <a:ext uri="{FF2B5EF4-FFF2-40B4-BE49-F238E27FC236}">
                <a16:creationId xmlns:a16="http://schemas.microsoft.com/office/drawing/2014/main" id="{DAA31CD1-8858-4C41-8369-CBD3112D459A}"/>
              </a:ext>
            </a:extLst>
          </p:cNvPr>
          <p:cNvSpPr/>
          <p:nvPr/>
        </p:nvSpPr>
        <p:spPr>
          <a:xfrm>
            <a:off x="6049878" y="5038258"/>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Arial" panose="020B0604020202020204" pitchFamily="34" charset="0"/>
                <a:cs typeface="Arial" panose="020B0604020202020204" pitchFamily="34" charset="0"/>
              </a:rPr>
              <a:t>snoRNAs (small nucleolar RNAs)</a:t>
            </a:r>
            <a:endParaRPr lang="zh-CN" altLang="en-US" sz="1400" dirty="0">
              <a:latin typeface="Arial" panose="020B0604020202020204" pitchFamily="34" charset="0"/>
              <a:cs typeface="Arial" panose="020B0604020202020204" pitchFamily="34" charset="0"/>
            </a:endParaRPr>
          </a:p>
        </p:txBody>
      </p:sp>
      <p:sp>
        <p:nvSpPr>
          <p:cNvPr id="19" name="矩形: 圆角 18">
            <a:extLst>
              <a:ext uri="{FF2B5EF4-FFF2-40B4-BE49-F238E27FC236}">
                <a16:creationId xmlns:a16="http://schemas.microsoft.com/office/drawing/2014/main" id="{EA3D3B61-DC0F-4843-B0C8-83053D13228D}"/>
              </a:ext>
            </a:extLst>
          </p:cNvPr>
          <p:cNvSpPr/>
          <p:nvPr/>
        </p:nvSpPr>
        <p:spPr>
          <a:xfrm>
            <a:off x="6049878" y="4613097"/>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Arial" panose="020B0604020202020204" pitchFamily="34" charset="0"/>
                <a:cs typeface="Arial" panose="020B0604020202020204" pitchFamily="34" charset="0"/>
              </a:rPr>
              <a:t>tRNA (transfer RNA)</a:t>
            </a:r>
            <a:endParaRPr lang="zh-CN" altLang="en-US" sz="1400" dirty="0">
              <a:latin typeface="Arial" panose="020B0604020202020204" pitchFamily="34" charset="0"/>
              <a:cs typeface="Arial" panose="020B0604020202020204" pitchFamily="34" charset="0"/>
            </a:endParaRPr>
          </a:p>
        </p:txBody>
      </p:sp>
      <p:sp>
        <p:nvSpPr>
          <p:cNvPr id="20" name="矩形: 圆角 19">
            <a:extLst>
              <a:ext uri="{FF2B5EF4-FFF2-40B4-BE49-F238E27FC236}">
                <a16:creationId xmlns:a16="http://schemas.microsoft.com/office/drawing/2014/main" id="{045618A9-095D-4FA4-B8A3-D031DA153405}"/>
              </a:ext>
            </a:extLst>
          </p:cNvPr>
          <p:cNvSpPr/>
          <p:nvPr/>
        </p:nvSpPr>
        <p:spPr>
          <a:xfrm>
            <a:off x="6049878" y="4200310"/>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Arial" panose="020B0604020202020204" pitchFamily="34" charset="0"/>
                <a:cs typeface="Arial" panose="020B0604020202020204" pitchFamily="34" charset="0"/>
              </a:rPr>
              <a:t>rRNA (ribosomal RNA)</a:t>
            </a:r>
            <a:endParaRPr lang="zh-CN" altLang="en-US" sz="1400" dirty="0">
              <a:latin typeface="Arial" panose="020B0604020202020204" pitchFamily="34" charset="0"/>
              <a:cs typeface="Arial" panose="020B0604020202020204" pitchFamily="34" charset="0"/>
            </a:endParaRPr>
          </a:p>
        </p:txBody>
      </p:sp>
      <p:sp>
        <p:nvSpPr>
          <p:cNvPr id="21" name="矩形: 圆角 20">
            <a:extLst>
              <a:ext uri="{FF2B5EF4-FFF2-40B4-BE49-F238E27FC236}">
                <a16:creationId xmlns:a16="http://schemas.microsoft.com/office/drawing/2014/main" id="{FD6175B6-1630-4E44-9446-26FDCEDA02AE}"/>
              </a:ext>
            </a:extLst>
          </p:cNvPr>
          <p:cNvSpPr/>
          <p:nvPr/>
        </p:nvSpPr>
        <p:spPr>
          <a:xfrm>
            <a:off x="9037899" y="1373957"/>
            <a:ext cx="2858115" cy="4786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Arial" panose="020B0604020202020204" pitchFamily="34" charset="0"/>
                <a:cs typeface="Arial" panose="020B0604020202020204" pitchFamily="34" charset="0"/>
              </a:rPr>
              <a:t>lincRNA (Long Intergenic Non-coding RNA)</a:t>
            </a:r>
            <a:endParaRPr lang="zh-CN" altLang="en-US" sz="1400" dirty="0">
              <a:latin typeface="Arial" panose="020B0604020202020204" pitchFamily="34" charset="0"/>
              <a:cs typeface="Arial" panose="020B0604020202020204" pitchFamily="34" charset="0"/>
            </a:endParaRPr>
          </a:p>
        </p:txBody>
      </p:sp>
      <p:sp>
        <p:nvSpPr>
          <p:cNvPr id="22" name="矩形: 圆角 21">
            <a:extLst>
              <a:ext uri="{FF2B5EF4-FFF2-40B4-BE49-F238E27FC236}">
                <a16:creationId xmlns:a16="http://schemas.microsoft.com/office/drawing/2014/main" id="{A07E6F42-E28F-4210-BFA4-300575938B34}"/>
              </a:ext>
            </a:extLst>
          </p:cNvPr>
          <p:cNvSpPr/>
          <p:nvPr/>
        </p:nvSpPr>
        <p:spPr>
          <a:xfrm>
            <a:off x="9037899" y="2524761"/>
            <a:ext cx="2858115" cy="3565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err="1">
                <a:latin typeface="Arial" panose="020B0604020202020204" pitchFamily="34" charset="0"/>
                <a:cs typeface="Arial" panose="020B0604020202020204" pitchFamily="34" charset="0"/>
              </a:rPr>
              <a:t>eRNA</a:t>
            </a:r>
            <a:r>
              <a:rPr lang="en-US" altLang="zh-CN" sz="1400" dirty="0">
                <a:latin typeface="Arial" panose="020B0604020202020204" pitchFamily="34" charset="0"/>
                <a:cs typeface="Arial" panose="020B0604020202020204" pitchFamily="34" charset="0"/>
              </a:rPr>
              <a:t> (enhancer RNA)</a:t>
            </a:r>
            <a:endParaRPr lang="zh-CN" altLang="en-US" sz="1400" dirty="0">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0A6EFAD2-731D-4E55-9055-CEC22E4286CD}"/>
              </a:ext>
            </a:extLst>
          </p:cNvPr>
          <p:cNvSpPr/>
          <p:nvPr/>
        </p:nvSpPr>
        <p:spPr>
          <a:xfrm>
            <a:off x="7663383" y="3435645"/>
            <a:ext cx="1063112" cy="307777"/>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Small RNA</a:t>
            </a:r>
            <a:endParaRPr lang="zh-CN" altLang="en-US" sz="1400" dirty="0">
              <a:latin typeface="Arial" panose="020B0604020202020204" pitchFamily="34" charset="0"/>
              <a:cs typeface="Arial" panose="020B0604020202020204" pitchFamily="34" charset="0"/>
            </a:endParaRPr>
          </a:p>
        </p:txBody>
      </p:sp>
      <p:sp>
        <p:nvSpPr>
          <p:cNvPr id="24" name="左大括号 23">
            <a:extLst>
              <a:ext uri="{FF2B5EF4-FFF2-40B4-BE49-F238E27FC236}">
                <a16:creationId xmlns:a16="http://schemas.microsoft.com/office/drawing/2014/main" id="{317E0BA2-5F66-41CB-9998-D1580395577E}"/>
              </a:ext>
            </a:extLst>
          </p:cNvPr>
          <p:cNvSpPr/>
          <p:nvPr/>
        </p:nvSpPr>
        <p:spPr>
          <a:xfrm>
            <a:off x="8850053" y="3181835"/>
            <a:ext cx="115878" cy="81539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263A722B-6E12-456D-BD5D-FD10FD90D293}"/>
              </a:ext>
            </a:extLst>
          </p:cNvPr>
          <p:cNvSpPr/>
          <p:nvPr/>
        </p:nvSpPr>
        <p:spPr>
          <a:xfrm rot="10800000">
            <a:off x="8909768" y="5663411"/>
            <a:ext cx="115878" cy="81539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5421C33-72ED-4052-9224-2F3C30F2AB5B}"/>
              </a:ext>
            </a:extLst>
          </p:cNvPr>
          <p:cNvSpPr/>
          <p:nvPr/>
        </p:nvSpPr>
        <p:spPr>
          <a:xfrm>
            <a:off x="9143076" y="5915890"/>
            <a:ext cx="1571264" cy="307777"/>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Novel Small RNA</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424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animBg="1"/>
      <p:bldP spid="25" grpId="0" animBg="1"/>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WechatIMG183.jpeg">
            <a:extLst>
              <a:ext uri="{FF2B5EF4-FFF2-40B4-BE49-F238E27FC236}">
                <a16:creationId xmlns:a16="http://schemas.microsoft.com/office/drawing/2014/main" id="{891B16F8-9A3C-44F5-966E-B1E14F8D7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137" y="1863937"/>
            <a:ext cx="5715510" cy="2744094"/>
          </a:xfrm>
          <a:prstGeom prst="rect">
            <a:avLst/>
          </a:prstGeom>
        </p:spPr>
      </p:pic>
      <p:sp>
        <p:nvSpPr>
          <p:cNvPr id="3" name="标题 2">
            <a:extLst>
              <a:ext uri="{FF2B5EF4-FFF2-40B4-BE49-F238E27FC236}">
                <a16:creationId xmlns:a16="http://schemas.microsoft.com/office/drawing/2014/main" id="{E6611F6A-BD43-4805-8F85-D16B2E920457}"/>
              </a:ext>
            </a:extLst>
          </p:cNvPr>
          <p:cNvSpPr>
            <a:spLocks noGrp="1"/>
          </p:cNvSpPr>
          <p:nvPr>
            <p:ph type="title"/>
          </p:nvPr>
        </p:nvSpPr>
        <p:spPr/>
        <p:txBody>
          <a:bodyPr/>
          <a:lstStyle/>
          <a:p>
            <a:r>
              <a:rPr lang="zh-CN" altLang="en-US" dirty="0"/>
              <a:t>转录因子相关测序平台</a:t>
            </a:r>
          </a:p>
        </p:txBody>
      </p:sp>
      <p:sp>
        <p:nvSpPr>
          <p:cNvPr id="2" name="灯片编号占位符 1">
            <a:extLst>
              <a:ext uri="{FF2B5EF4-FFF2-40B4-BE49-F238E27FC236}">
                <a16:creationId xmlns:a16="http://schemas.microsoft.com/office/drawing/2014/main" id="{4CBB6387-85D8-4503-872F-766FFC5F6AD8}"/>
              </a:ext>
            </a:extLst>
          </p:cNvPr>
          <p:cNvSpPr>
            <a:spLocks noGrp="1"/>
          </p:cNvSpPr>
          <p:nvPr>
            <p:ph type="sldNum" sz="quarter" idx="12"/>
          </p:nvPr>
        </p:nvSpPr>
        <p:spPr/>
        <p:txBody>
          <a:bodyPr/>
          <a:lstStyle/>
          <a:p>
            <a:fld id="{DF849393-7876-44FF-8BC7-6C3A91957E85}" type="slidenum">
              <a:rPr lang="zh-CN" altLang="en-US" smtClean="0"/>
              <a:t>26</a:t>
            </a:fld>
            <a:endParaRPr lang="zh-CN" altLang="en-US"/>
          </a:p>
        </p:txBody>
      </p:sp>
      <p:sp>
        <p:nvSpPr>
          <p:cNvPr id="18" name="内容占位符 4">
            <a:extLst>
              <a:ext uri="{FF2B5EF4-FFF2-40B4-BE49-F238E27FC236}">
                <a16:creationId xmlns:a16="http://schemas.microsoft.com/office/drawing/2014/main" id="{8381A64C-9182-42B0-9E17-D6BBA65B0A18}"/>
              </a:ext>
            </a:extLst>
          </p:cNvPr>
          <p:cNvSpPr>
            <a:spLocks noGrp="1"/>
          </p:cNvSpPr>
          <p:nvPr>
            <p:ph idx="1"/>
          </p:nvPr>
        </p:nvSpPr>
        <p:spPr>
          <a:xfrm>
            <a:off x="406491" y="1155599"/>
            <a:ext cx="6662056" cy="1232427"/>
          </a:xfrm>
        </p:spPr>
        <p:txBody>
          <a:bodyPr>
            <a:normAutofit/>
          </a:bodyPr>
          <a:lstStyle/>
          <a:p>
            <a:r>
              <a:rPr kumimoji="1" lang="zh-CN" altLang="en-US" sz="2000" dirty="0">
                <a:latin typeface="微软雅黑"/>
                <a:ea typeface="微软雅黑"/>
                <a:cs typeface="微软雅黑"/>
              </a:rPr>
              <a:t>染色质免疫沉淀 </a:t>
            </a:r>
            <a:r>
              <a:rPr kumimoji="1" lang="en-US" altLang="zh-CN" sz="1800" dirty="0" err="1">
                <a:latin typeface="微软雅黑"/>
                <a:ea typeface="微软雅黑"/>
                <a:cs typeface="微软雅黑"/>
              </a:rPr>
              <a:t>ChIP</a:t>
            </a:r>
            <a:r>
              <a:rPr kumimoji="1" lang="en-US" altLang="zh-CN" sz="1800" dirty="0">
                <a:latin typeface="微软雅黑"/>
                <a:ea typeface="微软雅黑"/>
                <a:cs typeface="微软雅黑"/>
              </a:rPr>
              <a:t> (</a:t>
            </a:r>
            <a:r>
              <a:rPr lang="en-US" altLang="zh-CN" sz="1800" dirty="0">
                <a:latin typeface="微软雅黑"/>
                <a:ea typeface="微软雅黑"/>
                <a:cs typeface="微软雅黑"/>
              </a:rPr>
              <a:t>Chromatin</a:t>
            </a:r>
            <a:r>
              <a:rPr lang="zh-CN" altLang="en-US" sz="1800" dirty="0">
                <a:latin typeface="微软雅黑"/>
                <a:ea typeface="微软雅黑"/>
                <a:cs typeface="微软雅黑"/>
              </a:rPr>
              <a:t> </a:t>
            </a:r>
            <a:r>
              <a:rPr lang="en-US" altLang="zh-CN" sz="1800" dirty="0">
                <a:latin typeface="微软雅黑"/>
                <a:ea typeface="微软雅黑"/>
                <a:cs typeface="微软雅黑"/>
              </a:rPr>
              <a:t>Immunoprecipitation)</a:t>
            </a:r>
            <a:endParaRPr lang="en-US" altLang="zh-CN" sz="2000" dirty="0">
              <a:latin typeface="微软雅黑"/>
              <a:ea typeface="微软雅黑"/>
              <a:cs typeface="微软雅黑"/>
            </a:endParaRPr>
          </a:p>
          <a:p>
            <a:r>
              <a:rPr kumimoji="1" lang="zh-CN" altLang="en-US" sz="2000" dirty="0">
                <a:latin typeface="微软雅黑"/>
                <a:ea typeface="微软雅黑"/>
                <a:cs typeface="微软雅黑"/>
              </a:rPr>
              <a:t>研究蛋白质和</a:t>
            </a:r>
            <a:r>
              <a:rPr kumimoji="1" lang="en-US" altLang="zh-CN" sz="2000" dirty="0">
                <a:latin typeface="微软雅黑"/>
                <a:ea typeface="微软雅黑"/>
                <a:cs typeface="微软雅黑"/>
              </a:rPr>
              <a:t>DNA</a:t>
            </a:r>
            <a:r>
              <a:rPr kumimoji="1" lang="zh-CN" altLang="en-US" sz="2000" dirty="0">
                <a:latin typeface="微软雅黑"/>
                <a:ea typeface="微软雅黑"/>
                <a:cs typeface="微软雅黑"/>
              </a:rPr>
              <a:t>的相互作用</a:t>
            </a:r>
            <a:endParaRPr kumimoji="1" lang="zh-CN" altLang="en-US" sz="2000" dirty="0"/>
          </a:p>
        </p:txBody>
      </p:sp>
      <p:grpSp>
        <p:nvGrpSpPr>
          <p:cNvPr id="46" name="组合 45">
            <a:extLst>
              <a:ext uri="{FF2B5EF4-FFF2-40B4-BE49-F238E27FC236}">
                <a16:creationId xmlns:a16="http://schemas.microsoft.com/office/drawing/2014/main" id="{532490EA-9EFC-4D15-9463-E9388467C8A1}"/>
              </a:ext>
            </a:extLst>
          </p:cNvPr>
          <p:cNvGrpSpPr/>
          <p:nvPr/>
        </p:nvGrpSpPr>
        <p:grpSpPr>
          <a:xfrm>
            <a:off x="6701583" y="86757"/>
            <a:ext cx="5011167" cy="6467425"/>
            <a:chOff x="6701583" y="86757"/>
            <a:chExt cx="5011167" cy="6467425"/>
          </a:xfrm>
        </p:grpSpPr>
        <p:pic>
          <p:nvPicPr>
            <p:cNvPr id="25" name="图片 24">
              <a:extLst>
                <a:ext uri="{FF2B5EF4-FFF2-40B4-BE49-F238E27FC236}">
                  <a16:creationId xmlns:a16="http://schemas.microsoft.com/office/drawing/2014/main" id="{BABD3119-44D8-4704-A38C-9B226D307ECD}"/>
                </a:ext>
              </a:extLst>
            </p:cNvPr>
            <p:cNvPicPr>
              <a:picLocks noChangeAspect="1"/>
            </p:cNvPicPr>
            <p:nvPr/>
          </p:nvPicPr>
          <p:blipFill>
            <a:blip r:embed="rId4"/>
            <a:stretch>
              <a:fillRect/>
            </a:stretch>
          </p:blipFill>
          <p:spPr>
            <a:xfrm>
              <a:off x="6807930" y="86757"/>
              <a:ext cx="4680301" cy="6467425"/>
            </a:xfrm>
            <a:prstGeom prst="snip2SameRect">
              <a:avLst>
                <a:gd name="adj1" fmla="val 30078"/>
                <a:gd name="adj2" fmla="val 0"/>
              </a:avLst>
            </a:prstGeom>
          </p:spPr>
        </p:pic>
        <p:sp>
          <p:nvSpPr>
            <p:cNvPr id="27" name="矩形 26">
              <a:extLst>
                <a:ext uri="{FF2B5EF4-FFF2-40B4-BE49-F238E27FC236}">
                  <a16:creationId xmlns:a16="http://schemas.microsoft.com/office/drawing/2014/main" id="{026BD793-79BA-432E-803A-54189476D880}"/>
                </a:ext>
              </a:extLst>
            </p:cNvPr>
            <p:cNvSpPr/>
            <p:nvPr/>
          </p:nvSpPr>
          <p:spPr>
            <a:xfrm>
              <a:off x="6701583" y="1526691"/>
              <a:ext cx="1384509" cy="461665"/>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超声波处理或酶消化制备染色质</a:t>
              </a:r>
            </a:p>
          </p:txBody>
        </p:sp>
        <p:sp>
          <p:nvSpPr>
            <p:cNvPr id="28" name="矩形 27">
              <a:extLst>
                <a:ext uri="{FF2B5EF4-FFF2-40B4-BE49-F238E27FC236}">
                  <a16:creationId xmlns:a16="http://schemas.microsoft.com/office/drawing/2014/main" id="{8C45546F-6326-4BD9-AC1F-45BF837CEA7A}"/>
                </a:ext>
              </a:extLst>
            </p:cNvPr>
            <p:cNvSpPr/>
            <p:nvPr/>
          </p:nvSpPr>
          <p:spPr>
            <a:xfrm>
              <a:off x="8556123" y="2432360"/>
              <a:ext cx="1384509" cy="461665"/>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抗体：识别特定</a:t>
              </a:r>
              <a:r>
                <a:rPr lang="en-US" altLang="zh-CN" sz="1200" dirty="0">
                  <a:latin typeface="微软雅黑" panose="020B0503020204020204" pitchFamily="34" charset="-122"/>
                  <a:ea typeface="微软雅黑" panose="020B0503020204020204" pitchFamily="34" charset="-122"/>
                </a:rPr>
                <a:t>TF/</a:t>
              </a:r>
              <a:r>
                <a:rPr lang="zh-CN" altLang="en-US" sz="1200" dirty="0">
                  <a:latin typeface="微软雅黑" panose="020B0503020204020204" pitchFamily="34" charset="-122"/>
                  <a:ea typeface="微软雅黑" panose="020B0503020204020204" pitchFamily="34" charset="-122"/>
                </a:rPr>
                <a:t>组蛋白亚型</a:t>
              </a:r>
            </a:p>
          </p:txBody>
        </p:sp>
        <p:sp>
          <p:nvSpPr>
            <p:cNvPr id="29" name="矩形 28">
              <a:extLst>
                <a:ext uri="{FF2B5EF4-FFF2-40B4-BE49-F238E27FC236}">
                  <a16:creationId xmlns:a16="http://schemas.microsoft.com/office/drawing/2014/main" id="{12F6283C-1C7A-4A79-82D9-FDC4C15D333F}"/>
                </a:ext>
              </a:extLst>
            </p:cNvPr>
            <p:cNvSpPr/>
            <p:nvPr/>
          </p:nvSpPr>
          <p:spPr>
            <a:xfrm>
              <a:off x="7140827" y="6092517"/>
              <a:ext cx="596460" cy="276999"/>
            </a:xfrm>
            <a:prstGeom prst="rect">
              <a:avLst/>
            </a:prstGeom>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芯片</a:t>
              </a:r>
            </a:p>
          </p:txBody>
        </p:sp>
        <p:sp>
          <p:nvSpPr>
            <p:cNvPr id="30" name="矩形 29">
              <a:extLst>
                <a:ext uri="{FF2B5EF4-FFF2-40B4-BE49-F238E27FC236}">
                  <a16:creationId xmlns:a16="http://schemas.microsoft.com/office/drawing/2014/main" id="{F9F7D2CF-0E6A-4769-9655-81A281986135}"/>
                </a:ext>
              </a:extLst>
            </p:cNvPr>
            <p:cNvSpPr/>
            <p:nvPr/>
          </p:nvSpPr>
          <p:spPr>
            <a:xfrm>
              <a:off x="11116290" y="6092516"/>
              <a:ext cx="596460" cy="276999"/>
            </a:xfrm>
            <a:prstGeom prst="rect">
              <a:avLst/>
            </a:prstGeom>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测序</a:t>
              </a:r>
            </a:p>
          </p:txBody>
        </p:sp>
      </p:grpSp>
      <p:sp>
        <p:nvSpPr>
          <p:cNvPr id="31" name="矩形 30">
            <a:extLst>
              <a:ext uri="{FF2B5EF4-FFF2-40B4-BE49-F238E27FC236}">
                <a16:creationId xmlns:a16="http://schemas.microsoft.com/office/drawing/2014/main" id="{C9D33B0C-C4E4-4FB3-A2C4-203A18193101}"/>
              </a:ext>
            </a:extLst>
          </p:cNvPr>
          <p:cNvSpPr/>
          <p:nvPr/>
        </p:nvSpPr>
        <p:spPr>
          <a:xfrm>
            <a:off x="4399240" y="6553448"/>
            <a:ext cx="7792760" cy="253916"/>
          </a:xfrm>
          <a:prstGeom prst="rect">
            <a:avLst/>
          </a:prstGeom>
        </p:spPr>
        <p:txBody>
          <a:bodyPr wrap="square">
            <a:spAutoFit/>
          </a:bodyPr>
          <a:lstStyle/>
          <a:p>
            <a:r>
              <a:rPr lang="en-US" altLang="zh-CN" sz="1050" dirty="0" err="1">
                <a:solidFill>
                  <a:srgbClr val="222222"/>
                </a:solidFill>
                <a:latin typeface="Arial" panose="020B0604020202020204" pitchFamily="34" charset="0"/>
              </a:rPr>
              <a:t>Farnham</a:t>
            </a:r>
            <a:r>
              <a:rPr lang="en-US" altLang="zh-CN" sz="1050" dirty="0">
                <a:solidFill>
                  <a:srgbClr val="222222"/>
                </a:solidFill>
                <a:latin typeface="Arial" panose="020B0604020202020204" pitchFamily="34" charset="0"/>
              </a:rPr>
              <a:t>, Peggy J. "Insights from genomic profiling of transcription factors." </a:t>
            </a:r>
            <a:r>
              <a:rPr lang="en-US" altLang="zh-CN" sz="1050" i="1" dirty="0">
                <a:solidFill>
                  <a:srgbClr val="222222"/>
                </a:solidFill>
                <a:latin typeface="Arial" panose="020B0604020202020204" pitchFamily="34" charset="0"/>
              </a:rPr>
              <a:t>Nature Reviews Genetics</a:t>
            </a:r>
            <a:r>
              <a:rPr lang="en-US" altLang="zh-CN" sz="1050" dirty="0">
                <a:solidFill>
                  <a:srgbClr val="222222"/>
                </a:solidFill>
                <a:latin typeface="Arial" panose="020B0604020202020204" pitchFamily="34" charset="0"/>
              </a:rPr>
              <a:t> 10.9 (2009): 605-616.</a:t>
            </a:r>
            <a:endParaRPr lang="zh-CN" altLang="en-US" sz="1050" dirty="0"/>
          </a:p>
        </p:txBody>
      </p:sp>
      <p:grpSp>
        <p:nvGrpSpPr>
          <p:cNvPr id="35" name="组合 34">
            <a:extLst>
              <a:ext uri="{FF2B5EF4-FFF2-40B4-BE49-F238E27FC236}">
                <a16:creationId xmlns:a16="http://schemas.microsoft.com/office/drawing/2014/main" id="{7EDEF688-70BD-4796-BAE3-921BA6E29FC4}"/>
              </a:ext>
            </a:extLst>
          </p:cNvPr>
          <p:cNvGrpSpPr/>
          <p:nvPr/>
        </p:nvGrpSpPr>
        <p:grpSpPr>
          <a:xfrm>
            <a:off x="484683" y="2301408"/>
            <a:ext cx="5715511" cy="3478260"/>
            <a:chOff x="484683" y="2301408"/>
            <a:chExt cx="5715511" cy="3478260"/>
          </a:xfrm>
        </p:grpSpPr>
        <p:sp>
          <p:nvSpPr>
            <p:cNvPr id="20" name="矩形 19">
              <a:extLst>
                <a:ext uri="{FF2B5EF4-FFF2-40B4-BE49-F238E27FC236}">
                  <a16:creationId xmlns:a16="http://schemas.microsoft.com/office/drawing/2014/main" id="{F1A8C3AA-12E9-43C1-B606-7C84F3D5571B}"/>
                </a:ext>
              </a:extLst>
            </p:cNvPr>
            <p:cNvSpPr/>
            <p:nvPr/>
          </p:nvSpPr>
          <p:spPr>
            <a:xfrm>
              <a:off x="1077794" y="5379558"/>
              <a:ext cx="697627"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zh-CN" altLang="en-US" sz="2000" dirty="0">
                  <a:latin typeface="微软雅黑"/>
                  <a:ea typeface="微软雅黑"/>
                  <a:cs typeface="微软雅黑"/>
                </a:rPr>
                <a:t>交联</a:t>
              </a:r>
              <a:endParaRPr lang="en-US" altLang="zh-CN" sz="2000" dirty="0">
                <a:latin typeface="微软雅黑"/>
                <a:ea typeface="微软雅黑"/>
                <a:cs typeface="微软雅黑"/>
              </a:endParaRPr>
            </a:p>
          </p:txBody>
        </p:sp>
        <p:pic>
          <p:nvPicPr>
            <p:cNvPr id="32" name="图片 31" descr="WechatIMG182.jpeg">
              <a:extLst>
                <a:ext uri="{FF2B5EF4-FFF2-40B4-BE49-F238E27FC236}">
                  <a16:creationId xmlns:a16="http://schemas.microsoft.com/office/drawing/2014/main" id="{7B7758B6-9DB9-40F0-80DA-A4664773F5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83" y="2301408"/>
              <a:ext cx="5715511" cy="2744095"/>
            </a:xfrm>
            <a:prstGeom prst="rect">
              <a:avLst/>
            </a:prstGeom>
          </p:spPr>
        </p:pic>
      </p:grpSp>
      <p:grpSp>
        <p:nvGrpSpPr>
          <p:cNvPr id="36" name="组合 35">
            <a:extLst>
              <a:ext uri="{FF2B5EF4-FFF2-40B4-BE49-F238E27FC236}">
                <a16:creationId xmlns:a16="http://schemas.microsoft.com/office/drawing/2014/main" id="{48FECA47-A8DC-45AB-97DF-14A990DD1CB9}"/>
              </a:ext>
            </a:extLst>
          </p:cNvPr>
          <p:cNvGrpSpPr/>
          <p:nvPr/>
        </p:nvGrpSpPr>
        <p:grpSpPr>
          <a:xfrm>
            <a:off x="464456" y="2071344"/>
            <a:ext cx="6106673" cy="3708324"/>
            <a:chOff x="464456" y="2071344"/>
            <a:chExt cx="6106673" cy="3708324"/>
          </a:xfrm>
        </p:grpSpPr>
        <p:sp>
          <p:nvSpPr>
            <p:cNvPr id="21" name="矩形 20">
              <a:extLst>
                <a:ext uri="{FF2B5EF4-FFF2-40B4-BE49-F238E27FC236}">
                  <a16:creationId xmlns:a16="http://schemas.microsoft.com/office/drawing/2014/main" id="{42F42100-A1A4-43A6-8035-6A836872D39F}"/>
                </a:ext>
              </a:extLst>
            </p:cNvPr>
            <p:cNvSpPr/>
            <p:nvPr/>
          </p:nvSpPr>
          <p:spPr>
            <a:xfrm>
              <a:off x="1984375" y="5379558"/>
              <a:ext cx="1358064"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zh-CN" altLang="en-US" sz="2000" dirty="0">
                  <a:latin typeface="微软雅黑"/>
                  <a:ea typeface="微软雅黑"/>
                  <a:cs typeface="微软雅黑"/>
                </a:rPr>
                <a:t>打断</a:t>
              </a:r>
              <a:r>
                <a:rPr lang="en-US" altLang="zh-CN" sz="2000" dirty="0">
                  <a:latin typeface="微软雅黑"/>
                  <a:ea typeface="微软雅黑"/>
                  <a:cs typeface="微软雅黑"/>
                </a:rPr>
                <a:t>DNA</a:t>
              </a:r>
              <a:r>
                <a:rPr lang="zh-CN" altLang="en-US" sz="2000" dirty="0">
                  <a:latin typeface="微软雅黑"/>
                  <a:ea typeface="微软雅黑"/>
                  <a:cs typeface="微软雅黑"/>
                </a:rPr>
                <a:t> </a:t>
              </a:r>
              <a:endParaRPr lang="en-US" altLang="zh-CN" sz="2000" dirty="0">
                <a:latin typeface="微软雅黑"/>
                <a:ea typeface="微软雅黑"/>
                <a:cs typeface="微软雅黑"/>
              </a:endParaRPr>
            </a:p>
          </p:txBody>
        </p:sp>
        <p:pic>
          <p:nvPicPr>
            <p:cNvPr id="34" name="图片 33" descr="1841524664031_.pic.jpg">
              <a:extLst>
                <a:ext uri="{FF2B5EF4-FFF2-40B4-BE49-F238E27FC236}">
                  <a16:creationId xmlns:a16="http://schemas.microsoft.com/office/drawing/2014/main" id="{4FDA8FE4-81C9-4FCB-9860-AA4F6C12F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56" y="2071344"/>
              <a:ext cx="6106673" cy="2931897"/>
            </a:xfrm>
            <a:prstGeom prst="rect">
              <a:avLst/>
            </a:prstGeom>
          </p:spPr>
        </p:pic>
      </p:grpSp>
      <p:grpSp>
        <p:nvGrpSpPr>
          <p:cNvPr id="38" name="组合 37">
            <a:extLst>
              <a:ext uri="{FF2B5EF4-FFF2-40B4-BE49-F238E27FC236}">
                <a16:creationId xmlns:a16="http://schemas.microsoft.com/office/drawing/2014/main" id="{958C7D7B-28DE-4E49-B022-97526F86CC7A}"/>
              </a:ext>
            </a:extLst>
          </p:cNvPr>
          <p:cNvGrpSpPr/>
          <p:nvPr/>
        </p:nvGrpSpPr>
        <p:grpSpPr>
          <a:xfrm>
            <a:off x="621695" y="2152298"/>
            <a:ext cx="5974419" cy="3627370"/>
            <a:chOff x="621695" y="2152298"/>
            <a:chExt cx="5974419" cy="3627370"/>
          </a:xfrm>
        </p:grpSpPr>
        <p:sp>
          <p:nvSpPr>
            <p:cNvPr id="22" name="矩形 21">
              <a:extLst>
                <a:ext uri="{FF2B5EF4-FFF2-40B4-BE49-F238E27FC236}">
                  <a16:creationId xmlns:a16="http://schemas.microsoft.com/office/drawing/2014/main" id="{A544D304-6E72-4D1C-BB10-79618084E234}"/>
                </a:ext>
              </a:extLst>
            </p:cNvPr>
            <p:cNvSpPr/>
            <p:nvPr/>
          </p:nvSpPr>
          <p:spPr>
            <a:xfrm>
              <a:off x="3551393" y="5379558"/>
              <a:ext cx="1980029"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zh-CN" altLang="en-US" sz="2000" dirty="0">
                  <a:latin typeface="微软雅黑"/>
                  <a:ea typeface="微软雅黑"/>
                  <a:cs typeface="微软雅黑"/>
                </a:rPr>
                <a:t>结合特异性抗体</a:t>
              </a:r>
              <a:endParaRPr lang="en-US" altLang="zh-CN" sz="2000" dirty="0">
                <a:latin typeface="微软雅黑"/>
                <a:ea typeface="微软雅黑"/>
                <a:cs typeface="微软雅黑"/>
              </a:endParaRPr>
            </a:p>
          </p:txBody>
        </p:sp>
        <p:pic>
          <p:nvPicPr>
            <p:cNvPr id="37" name="图片 36" descr="1851524664032_.pic.jpg">
              <a:extLst>
                <a:ext uri="{FF2B5EF4-FFF2-40B4-BE49-F238E27FC236}">
                  <a16:creationId xmlns:a16="http://schemas.microsoft.com/office/drawing/2014/main" id="{D2953CF3-A82A-4C82-8B78-D6FEA0A86F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695" y="2152298"/>
              <a:ext cx="5974419" cy="2868401"/>
            </a:xfrm>
            <a:prstGeom prst="rect">
              <a:avLst/>
            </a:prstGeom>
          </p:spPr>
        </p:pic>
      </p:grpSp>
      <p:grpSp>
        <p:nvGrpSpPr>
          <p:cNvPr id="40" name="组合 39">
            <a:extLst>
              <a:ext uri="{FF2B5EF4-FFF2-40B4-BE49-F238E27FC236}">
                <a16:creationId xmlns:a16="http://schemas.microsoft.com/office/drawing/2014/main" id="{09D475BA-4CF2-4ECF-9C86-E449E3F131FD}"/>
              </a:ext>
            </a:extLst>
          </p:cNvPr>
          <p:cNvGrpSpPr/>
          <p:nvPr/>
        </p:nvGrpSpPr>
        <p:grpSpPr>
          <a:xfrm>
            <a:off x="415254" y="2053885"/>
            <a:ext cx="6231061" cy="4302465"/>
            <a:chOff x="415254" y="2053885"/>
            <a:chExt cx="6231061" cy="4302465"/>
          </a:xfrm>
        </p:grpSpPr>
        <p:sp>
          <p:nvSpPr>
            <p:cNvPr id="23" name="矩形 22">
              <a:extLst>
                <a:ext uri="{FF2B5EF4-FFF2-40B4-BE49-F238E27FC236}">
                  <a16:creationId xmlns:a16="http://schemas.microsoft.com/office/drawing/2014/main" id="{131DC439-FF51-49B0-98B5-A1BB933EB47A}"/>
                </a:ext>
              </a:extLst>
            </p:cNvPr>
            <p:cNvSpPr/>
            <p:nvPr/>
          </p:nvSpPr>
          <p:spPr>
            <a:xfrm>
              <a:off x="1274604" y="5956240"/>
              <a:ext cx="1467068"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zh-CN" altLang="en-US" sz="2000" dirty="0">
                  <a:latin typeface="微软雅黑"/>
                  <a:ea typeface="微软雅黑"/>
                  <a:cs typeface="微软雅黑"/>
                </a:rPr>
                <a:t>免疫共沉淀</a:t>
              </a:r>
              <a:endParaRPr lang="en-US" altLang="zh-CN" sz="2000" dirty="0">
                <a:latin typeface="微软雅黑"/>
                <a:ea typeface="微软雅黑"/>
                <a:cs typeface="微软雅黑"/>
              </a:endParaRPr>
            </a:p>
          </p:txBody>
        </p:sp>
        <p:pic>
          <p:nvPicPr>
            <p:cNvPr id="39" name="图片 38" descr="1861524664033_.pic.jpg">
              <a:extLst>
                <a:ext uri="{FF2B5EF4-FFF2-40B4-BE49-F238E27FC236}">
                  <a16:creationId xmlns:a16="http://schemas.microsoft.com/office/drawing/2014/main" id="{C0A597B9-F9CC-4C02-B4D6-06E9E1E901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254" y="2053885"/>
              <a:ext cx="6231061" cy="2991617"/>
            </a:xfrm>
            <a:prstGeom prst="rect">
              <a:avLst/>
            </a:prstGeom>
          </p:spPr>
        </p:pic>
      </p:grpSp>
      <p:grpSp>
        <p:nvGrpSpPr>
          <p:cNvPr id="45" name="组合 44">
            <a:extLst>
              <a:ext uri="{FF2B5EF4-FFF2-40B4-BE49-F238E27FC236}">
                <a16:creationId xmlns:a16="http://schemas.microsoft.com/office/drawing/2014/main" id="{0EFD9B3B-42D6-408F-AA7C-88A649650E35}"/>
              </a:ext>
            </a:extLst>
          </p:cNvPr>
          <p:cNvGrpSpPr/>
          <p:nvPr/>
        </p:nvGrpSpPr>
        <p:grpSpPr>
          <a:xfrm>
            <a:off x="424610" y="2034498"/>
            <a:ext cx="6271440" cy="4321852"/>
            <a:chOff x="424610" y="2034498"/>
            <a:chExt cx="6271440" cy="4321852"/>
          </a:xfrm>
        </p:grpSpPr>
        <p:sp>
          <p:nvSpPr>
            <p:cNvPr id="24" name="矩形 23">
              <a:extLst>
                <a:ext uri="{FF2B5EF4-FFF2-40B4-BE49-F238E27FC236}">
                  <a16:creationId xmlns:a16="http://schemas.microsoft.com/office/drawing/2014/main" id="{7B77B336-1638-4134-9413-9CB2EB70B0C2}"/>
                </a:ext>
              </a:extLst>
            </p:cNvPr>
            <p:cNvSpPr/>
            <p:nvPr/>
          </p:nvSpPr>
          <p:spPr>
            <a:xfrm>
              <a:off x="3111861" y="5956240"/>
              <a:ext cx="2308645"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zh-CN" altLang="en-US" sz="2000" dirty="0">
                  <a:latin typeface="微软雅黑"/>
                  <a:ea typeface="微软雅黑"/>
                  <a:cs typeface="微软雅黑"/>
                </a:rPr>
                <a:t>解交联、纯化</a:t>
              </a:r>
              <a:r>
                <a:rPr lang="en-US" altLang="zh-CN" sz="2000" dirty="0">
                  <a:latin typeface="微软雅黑"/>
                  <a:ea typeface="微软雅黑"/>
                  <a:cs typeface="微软雅黑"/>
                </a:rPr>
                <a:t>DNA</a:t>
              </a:r>
            </a:p>
          </p:txBody>
        </p:sp>
        <p:pic>
          <p:nvPicPr>
            <p:cNvPr id="44" name="图片 43" descr="1871524664033_.pic.jpg">
              <a:extLst>
                <a:ext uri="{FF2B5EF4-FFF2-40B4-BE49-F238E27FC236}">
                  <a16:creationId xmlns:a16="http://schemas.microsoft.com/office/drawing/2014/main" id="{1EF8ADE1-0E62-4DB5-9CD7-647BE62383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4610" y="2034498"/>
              <a:ext cx="6271440" cy="3011004"/>
            </a:xfrm>
            <a:prstGeom prst="rect">
              <a:avLst/>
            </a:prstGeom>
          </p:spPr>
        </p:pic>
      </p:grpSp>
    </p:spTree>
    <p:extLst>
      <p:ext uri="{BB962C8B-B14F-4D97-AF65-F5344CB8AC3E}">
        <p14:creationId xmlns:p14="http://schemas.microsoft.com/office/powerpoint/2010/main" val="65203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7E90F7B-91BE-4395-AFBB-E06A068D49B4}"/>
              </a:ext>
            </a:extLst>
          </p:cNvPr>
          <p:cNvSpPr>
            <a:spLocks noGrp="1"/>
          </p:cNvSpPr>
          <p:nvPr>
            <p:ph type="sldNum" sz="quarter" idx="12"/>
          </p:nvPr>
        </p:nvSpPr>
        <p:spPr/>
        <p:txBody>
          <a:bodyPr/>
          <a:lstStyle/>
          <a:p>
            <a:fld id="{DF849393-7876-44FF-8BC7-6C3A91957E85}" type="slidenum">
              <a:rPr lang="zh-CN" altLang="en-US" smtClean="0"/>
              <a:t>27</a:t>
            </a:fld>
            <a:endParaRPr lang="zh-CN" altLang="en-US"/>
          </a:p>
        </p:txBody>
      </p:sp>
      <p:pic>
        <p:nvPicPr>
          <p:cNvPr id="6" name="图片 5">
            <a:extLst>
              <a:ext uri="{FF2B5EF4-FFF2-40B4-BE49-F238E27FC236}">
                <a16:creationId xmlns:a16="http://schemas.microsoft.com/office/drawing/2014/main" id="{AE59295B-5F85-4BF5-9256-3C47C75B6120}"/>
              </a:ext>
            </a:extLst>
          </p:cNvPr>
          <p:cNvPicPr>
            <a:picLocks noChangeAspect="1"/>
          </p:cNvPicPr>
          <p:nvPr/>
        </p:nvPicPr>
        <p:blipFill>
          <a:blip r:embed="rId3"/>
          <a:stretch>
            <a:fillRect/>
          </a:stretch>
        </p:blipFill>
        <p:spPr>
          <a:xfrm>
            <a:off x="519726" y="1189942"/>
            <a:ext cx="2534664" cy="2957107"/>
          </a:xfrm>
          <a:prstGeom prst="rect">
            <a:avLst/>
          </a:prstGeom>
        </p:spPr>
      </p:pic>
      <p:pic>
        <p:nvPicPr>
          <p:cNvPr id="7" name="图片 6">
            <a:extLst>
              <a:ext uri="{FF2B5EF4-FFF2-40B4-BE49-F238E27FC236}">
                <a16:creationId xmlns:a16="http://schemas.microsoft.com/office/drawing/2014/main" id="{B46C0E90-9E49-4DE1-AF5E-B61AE8EFE1B7}"/>
              </a:ext>
            </a:extLst>
          </p:cNvPr>
          <p:cNvPicPr>
            <a:picLocks noChangeAspect="1"/>
          </p:cNvPicPr>
          <p:nvPr/>
        </p:nvPicPr>
        <p:blipFill>
          <a:blip r:embed="rId4"/>
          <a:stretch>
            <a:fillRect/>
          </a:stretch>
        </p:blipFill>
        <p:spPr>
          <a:xfrm>
            <a:off x="3307064" y="1189942"/>
            <a:ext cx="2279743" cy="3128140"/>
          </a:xfrm>
          <a:prstGeom prst="rect">
            <a:avLst/>
          </a:prstGeom>
        </p:spPr>
      </p:pic>
      <p:pic>
        <p:nvPicPr>
          <p:cNvPr id="8" name="图片 7">
            <a:extLst>
              <a:ext uri="{FF2B5EF4-FFF2-40B4-BE49-F238E27FC236}">
                <a16:creationId xmlns:a16="http://schemas.microsoft.com/office/drawing/2014/main" id="{73BDF8C7-8E6D-432C-8F1D-1E86949A4D1D}"/>
              </a:ext>
            </a:extLst>
          </p:cNvPr>
          <p:cNvPicPr>
            <a:picLocks noChangeAspect="1"/>
          </p:cNvPicPr>
          <p:nvPr/>
        </p:nvPicPr>
        <p:blipFill>
          <a:blip r:embed="rId5"/>
          <a:stretch>
            <a:fillRect/>
          </a:stretch>
        </p:blipFill>
        <p:spPr>
          <a:xfrm>
            <a:off x="5573488" y="1217238"/>
            <a:ext cx="2279743" cy="3133345"/>
          </a:xfrm>
          <a:prstGeom prst="rect">
            <a:avLst/>
          </a:prstGeom>
        </p:spPr>
      </p:pic>
      <p:sp>
        <p:nvSpPr>
          <p:cNvPr id="10" name="矩形 9">
            <a:extLst>
              <a:ext uri="{FF2B5EF4-FFF2-40B4-BE49-F238E27FC236}">
                <a16:creationId xmlns:a16="http://schemas.microsoft.com/office/drawing/2014/main" id="{EEF95565-EE7F-4F78-8900-7D782991269C}"/>
              </a:ext>
            </a:extLst>
          </p:cNvPr>
          <p:cNvSpPr/>
          <p:nvPr/>
        </p:nvSpPr>
        <p:spPr>
          <a:xfrm>
            <a:off x="5747656" y="6323467"/>
            <a:ext cx="6096000" cy="430887"/>
          </a:xfrm>
          <a:prstGeom prst="rect">
            <a:avLst/>
          </a:prstGeom>
        </p:spPr>
        <p:txBody>
          <a:bodyPr>
            <a:spAutoFit/>
          </a:bodyPr>
          <a:lstStyle/>
          <a:p>
            <a:r>
              <a:rPr lang="en-US" altLang="zh-CN" sz="1100" dirty="0">
                <a:solidFill>
                  <a:srgbClr val="222222"/>
                </a:solidFill>
                <a:latin typeface="Arial" panose="020B0604020202020204" pitchFamily="34" charset="0"/>
              </a:rPr>
              <a:t>Wang, </a:t>
            </a:r>
            <a:r>
              <a:rPr lang="en-US" altLang="zh-CN" sz="1100" dirty="0" err="1">
                <a:solidFill>
                  <a:srgbClr val="222222"/>
                </a:solidFill>
                <a:latin typeface="Arial" panose="020B0604020202020204" pitchFamily="34" charset="0"/>
              </a:rPr>
              <a:t>Mengyuan</a:t>
            </a:r>
            <a:r>
              <a:rPr lang="en-US" altLang="zh-CN" sz="1100" dirty="0">
                <a:solidFill>
                  <a:srgbClr val="222222"/>
                </a:solidFill>
                <a:latin typeface="Arial" panose="020B0604020202020204" pitchFamily="34" charset="0"/>
              </a:rPr>
              <a:t>, Qian Li, and </a:t>
            </a:r>
            <a:r>
              <a:rPr lang="en-US" altLang="zh-CN" sz="1100" dirty="0" err="1">
                <a:solidFill>
                  <a:srgbClr val="222222"/>
                </a:solidFill>
                <a:latin typeface="Arial" panose="020B0604020202020204" pitchFamily="34" charset="0"/>
              </a:rPr>
              <a:t>Lingbo</a:t>
            </a:r>
            <a:r>
              <a:rPr lang="en-US" altLang="zh-CN" sz="1100" dirty="0">
                <a:solidFill>
                  <a:srgbClr val="222222"/>
                </a:solidFill>
                <a:latin typeface="Arial" panose="020B0604020202020204" pitchFamily="34" charset="0"/>
              </a:rPr>
              <a:t> Liu. "Factors and methods for the detection of gene expression regulation." </a:t>
            </a:r>
            <a:r>
              <a:rPr lang="en-US" altLang="zh-CN" sz="1100" i="1" dirty="0">
                <a:solidFill>
                  <a:srgbClr val="222222"/>
                </a:solidFill>
                <a:latin typeface="Arial" panose="020B0604020202020204" pitchFamily="34" charset="0"/>
              </a:rPr>
              <a:t>Biomolecules</a:t>
            </a:r>
            <a:r>
              <a:rPr lang="en-US" altLang="zh-CN" sz="1100" dirty="0">
                <a:solidFill>
                  <a:srgbClr val="222222"/>
                </a:solidFill>
                <a:latin typeface="Arial" panose="020B0604020202020204" pitchFamily="34" charset="0"/>
              </a:rPr>
              <a:t> 13.2 (2023): 304.</a:t>
            </a:r>
            <a:endParaRPr lang="zh-CN" altLang="en-US" sz="1100" dirty="0"/>
          </a:p>
        </p:txBody>
      </p:sp>
      <p:grpSp>
        <p:nvGrpSpPr>
          <p:cNvPr id="12" name="组合 11">
            <a:extLst>
              <a:ext uri="{FF2B5EF4-FFF2-40B4-BE49-F238E27FC236}">
                <a16:creationId xmlns:a16="http://schemas.microsoft.com/office/drawing/2014/main" id="{444169A1-2C19-4D79-9818-09D648A516E8}"/>
              </a:ext>
            </a:extLst>
          </p:cNvPr>
          <p:cNvGrpSpPr/>
          <p:nvPr/>
        </p:nvGrpSpPr>
        <p:grpSpPr>
          <a:xfrm>
            <a:off x="753138" y="4270523"/>
            <a:ext cx="4602503" cy="2268387"/>
            <a:chOff x="591895" y="4298037"/>
            <a:chExt cx="4602503" cy="2268387"/>
          </a:xfrm>
        </p:grpSpPr>
        <p:pic>
          <p:nvPicPr>
            <p:cNvPr id="9" name="图片 8">
              <a:extLst>
                <a:ext uri="{FF2B5EF4-FFF2-40B4-BE49-F238E27FC236}">
                  <a16:creationId xmlns:a16="http://schemas.microsoft.com/office/drawing/2014/main" id="{44B2E1FC-5F7F-4926-8FCB-CB4BBB4DB009}"/>
                </a:ext>
              </a:extLst>
            </p:cNvPr>
            <p:cNvPicPr>
              <a:picLocks noChangeAspect="1"/>
            </p:cNvPicPr>
            <p:nvPr/>
          </p:nvPicPr>
          <p:blipFill>
            <a:blip r:embed="rId6"/>
            <a:stretch>
              <a:fillRect/>
            </a:stretch>
          </p:blipFill>
          <p:spPr>
            <a:xfrm>
              <a:off x="591895" y="4482703"/>
              <a:ext cx="4602503" cy="2083721"/>
            </a:xfrm>
            <a:prstGeom prst="rect">
              <a:avLst/>
            </a:prstGeom>
          </p:spPr>
        </p:pic>
        <p:sp>
          <p:nvSpPr>
            <p:cNvPr id="11" name="矩形 10">
              <a:extLst>
                <a:ext uri="{FF2B5EF4-FFF2-40B4-BE49-F238E27FC236}">
                  <a16:creationId xmlns:a16="http://schemas.microsoft.com/office/drawing/2014/main" id="{7FAA33AD-F94A-47B3-BA3A-D31ADC73AFB5}"/>
                </a:ext>
              </a:extLst>
            </p:cNvPr>
            <p:cNvSpPr/>
            <p:nvPr/>
          </p:nvSpPr>
          <p:spPr>
            <a:xfrm>
              <a:off x="591895" y="4298037"/>
              <a:ext cx="309700" cy="338554"/>
            </a:xfrm>
            <a:prstGeom prst="rect">
              <a:avLst/>
            </a:prstGeom>
          </p:spPr>
          <p:txBody>
            <a:bodyPr wrap="none">
              <a:spAutoFit/>
            </a:bodyPr>
            <a:lstStyle/>
            <a:p>
              <a:r>
                <a:rPr lang="en-US" altLang="zh-CN" sz="1600" b="1" dirty="0">
                  <a:latin typeface="Arial" panose="020B0604020202020204" pitchFamily="34" charset="0"/>
                  <a:cs typeface="Arial" panose="020B0604020202020204" pitchFamily="34" charset="0"/>
                </a:rPr>
                <a:t>d</a:t>
              </a:r>
              <a:endParaRPr lang="zh-CN" altLang="en-US" sz="1600" b="1" dirty="0">
                <a:latin typeface="Arial" panose="020B0604020202020204" pitchFamily="34" charset="0"/>
                <a:cs typeface="Arial" panose="020B0604020202020204" pitchFamily="34" charset="0"/>
              </a:endParaRPr>
            </a:p>
          </p:txBody>
        </p:sp>
      </p:grpSp>
      <p:sp>
        <p:nvSpPr>
          <p:cNvPr id="13" name="标题 2">
            <a:extLst>
              <a:ext uri="{FF2B5EF4-FFF2-40B4-BE49-F238E27FC236}">
                <a16:creationId xmlns:a16="http://schemas.microsoft.com/office/drawing/2014/main" id="{E096E7CC-6014-4D02-A6B0-CD28E1A011F4}"/>
              </a:ext>
            </a:extLst>
          </p:cNvPr>
          <p:cNvSpPr>
            <a:spLocks noGrp="1"/>
          </p:cNvSpPr>
          <p:nvPr>
            <p:ph type="title"/>
          </p:nvPr>
        </p:nvSpPr>
        <p:spPr>
          <a:xfrm>
            <a:off x="199836" y="18255"/>
            <a:ext cx="11992164" cy="1325563"/>
          </a:xfrm>
        </p:spPr>
        <p:txBody>
          <a:bodyPr/>
          <a:lstStyle/>
          <a:p>
            <a:r>
              <a:rPr lang="zh-CN" altLang="en-US" dirty="0"/>
              <a:t>更多的转录因子相关测序平台</a:t>
            </a:r>
          </a:p>
        </p:txBody>
      </p:sp>
      <p:sp>
        <p:nvSpPr>
          <p:cNvPr id="5" name="矩形 4">
            <a:extLst>
              <a:ext uri="{FF2B5EF4-FFF2-40B4-BE49-F238E27FC236}">
                <a16:creationId xmlns:a16="http://schemas.microsoft.com/office/drawing/2014/main" id="{E315DD43-1A2D-4AFE-8F6E-D3ABC1F28E6D}"/>
              </a:ext>
            </a:extLst>
          </p:cNvPr>
          <p:cNvSpPr/>
          <p:nvPr/>
        </p:nvSpPr>
        <p:spPr>
          <a:xfrm>
            <a:off x="7992276" y="765599"/>
            <a:ext cx="3851381" cy="3908762"/>
          </a:xfrm>
          <a:prstGeom prst="rect">
            <a:avLst/>
          </a:prstGeom>
        </p:spPr>
        <p:txBody>
          <a:bodyPr wrap="square">
            <a:spAutoFit/>
          </a:bodyPr>
          <a:lstStyle/>
          <a:p>
            <a:pPr>
              <a:spcBef>
                <a:spcPts val="600"/>
              </a:spcBef>
            </a:pPr>
            <a:r>
              <a:rPr lang="en-US" altLang="zh-CN" b="1"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a. </a:t>
            </a:r>
            <a:r>
              <a:rPr lang="en-US" altLang="zh-CN" b="1" dirty="0" err="1">
                <a:solidFill>
                  <a:srgbClr val="212121"/>
                </a:solidFill>
                <a:latin typeface="微软雅黑" panose="020B0503020204020204" pitchFamily="34" charset="-122"/>
                <a:ea typeface="微软雅黑" panose="020B0503020204020204" pitchFamily="34" charset="-122"/>
                <a:cs typeface="Arial" panose="020B0604020202020204" pitchFamily="34" charset="0"/>
              </a:rPr>
              <a:t>ChIP</a:t>
            </a:r>
            <a:r>
              <a:rPr lang="en-US" altLang="zh-CN" b="1"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-seq</a:t>
            </a:r>
          </a:p>
          <a:p>
            <a:pPr>
              <a:spcBef>
                <a:spcPts val="600"/>
              </a:spcBef>
            </a:pPr>
            <a:r>
              <a:rPr lang="en-US" altLang="zh-CN" b="1"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b. </a:t>
            </a:r>
            <a:r>
              <a:rPr lang="zh-CN" altLang="en-US" b="1"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核酸酶靶向切割和释放 </a:t>
            </a:r>
            <a:r>
              <a:rPr lang="en-US" altLang="zh-CN" b="1" dirty="0">
                <a:highlight>
                  <a:srgbClr val="FFFF00"/>
                </a:highlight>
                <a:latin typeface="微软雅黑" panose="020B0503020204020204" pitchFamily="34" charset="-122"/>
                <a:ea typeface="微软雅黑" panose="020B0503020204020204" pitchFamily="34" charset="-122"/>
                <a:cs typeface="Arial" panose="020B0604020202020204" pitchFamily="34" charset="0"/>
              </a:rPr>
              <a:t>CUT&amp;RUN</a:t>
            </a:r>
            <a:r>
              <a:rPr lang="en-US" altLang="zh-CN" b="1"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 Cleavage Under Targets and Release Using Nuclease</a:t>
            </a:r>
          </a:p>
          <a:p>
            <a:pPr>
              <a:spcBef>
                <a:spcPts val="600"/>
              </a:spcBef>
            </a:pP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将细胞与特定抗体结合靶向目标蛋白质</a:t>
            </a:r>
            <a:r>
              <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在结合位点附近使用</a:t>
            </a:r>
            <a:r>
              <a:rPr lang="en-US" altLang="zh-CN" sz="1400" dirty="0" err="1">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MNase</a:t>
            </a: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酶切 </a:t>
            </a:r>
            <a:r>
              <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a:t>
            </a: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测序分析</a:t>
            </a:r>
            <a:endPar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en-US" altLang="zh-CN" b="1"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c. </a:t>
            </a:r>
            <a:r>
              <a:rPr lang="zh-CN" altLang="en-US" b="1"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靶向剪切及标签技术 </a:t>
            </a:r>
            <a:r>
              <a:rPr lang="en-US" altLang="zh-CN" b="1" dirty="0" err="1">
                <a:solidFill>
                  <a:srgbClr val="212121"/>
                </a:solidFill>
                <a:highlight>
                  <a:srgbClr val="FFFF00"/>
                </a:highlight>
                <a:latin typeface="微软雅黑" panose="020B0503020204020204" pitchFamily="34" charset="-122"/>
                <a:ea typeface="微软雅黑" panose="020B0503020204020204" pitchFamily="34" charset="-122"/>
                <a:cs typeface="Arial" panose="020B0604020202020204" pitchFamily="34" charset="0"/>
              </a:rPr>
              <a:t>CUT&amp;Tag</a:t>
            </a:r>
            <a:r>
              <a:rPr lang="en-US" altLang="zh-CN" b="1"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 Cleavage Under Targets and </a:t>
            </a:r>
            <a:r>
              <a:rPr lang="en-US" altLang="zh-CN" b="1" dirty="0" err="1">
                <a:solidFill>
                  <a:srgbClr val="212121"/>
                </a:solidFill>
                <a:latin typeface="微软雅黑" panose="020B0503020204020204" pitchFamily="34" charset="-122"/>
                <a:ea typeface="微软雅黑" panose="020B0503020204020204" pitchFamily="34" charset="-122"/>
                <a:cs typeface="Arial" panose="020B0604020202020204" pitchFamily="34" charset="0"/>
              </a:rPr>
              <a:t>Tagmentation</a:t>
            </a:r>
            <a:endParaRPr lang="en-US" altLang="zh-CN" b="1"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pP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将细胞与特定抗体结合靶向目标蛋白质</a:t>
            </a:r>
            <a:r>
              <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使用转座酶在抗体结合位点插入接头 </a:t>
            </a:r>
            <a:r>
              <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a:t>
            </a: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切割</a:t>
            </a:r>
            <a:r>
              <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DNA  </a:t>
            </a: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插入接头</a:t>
            </a:r>
            <a:r>
              <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PCR</a:t>
            </a: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扩增 </a:t>
            </a:r>
            <a:r>
              <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a:t>
            </a: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测序分析 </a:t>
            </a:r>
            <a:r>
              <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转座酶同时切割</a:t>
            </a:r>
            <a:r>
              <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加接头</a:t>
            </a:r>
            <a:r>
              <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endParaRPr lang="en-US" altLang="zh-CN" sz="14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a:extLst>
              <a:ext uri="{FF2B5EF4-FFF2-40B4-BE49-F238E27FC236}">
                <a16:creationId xmlns:a16="http://schemas.microsoft.com/office/drawing/2014/main" id="{3232C8D2-69E4-45B5-80EE-7A1626EF717B}"/>
              </a:ext>
            </a:extLst>
          </p:cNvPr>
          <p:cNvSpPr/>
          <p:nvPr/>
        </p:nvSpPr>
        <p:spPr>
          <a:xfrm>
            <a:off x="5747656" y="4998139"/>
            <a:ext cx="6096001" cy="1092607"/>
          </a:xfrm>
          <a:prstGeom prst="rect">
            <a:avLst/>
          </a:prstGeom>
        </p:spPr>
        <p:txBody>
          <a:bodyPr wrap="square">
            <a:spAutoFit/>
          </a:bodyPr>
          <a:lstStyle/>
          <a:p>
            <a:pPr>
              <a:spcBef>
                <a:spcPts val="600"/>
              </a:spcBef>
            </a:pPr>
            <a:r>
              <a:rPr lang="en-US" altLang="zh-CN" b="1"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d. DNA</a:t>
            </a:r>
            <a:r>
              <a:rPr lang="zh-CN" altLang="en-US" b="1"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亲和纯化测序 </a:t>
            </a:r>
            <a:r>
              <a:rPr lang="en-US" altLang="zh-CN" b="1" dirty="0">
                <a:solidFill>
                  <a:srgbClr val="212121"/>
                </a:solidFill>
                <a:highlight>
                  <a:srgbClr val="FFFF00"/>
                </a:highlight>
                <a:latin typeface="微软雅黑" panose="020B0503020204020204" pitchFamily="34" charset="-122"/>
                <a:ea typeface="微软雅黑" panose="020B0503020204020204" pitchFamily="34" charset="-122"/>
                <a:cs typeface="Arial" panose="020B0604020202020204" pitchFamily="34" charset="0"/>
              </a:rPr>
              <a:t>DAP-seq</a:t>
            </a:r>
            <a:r>
              <a:rPr lang="en-US" altLang="zh-CN" b="1"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 DNA Affinity Purification sequencing</a:t>
            </a:r>
          </a:p>
          <a:p>
            <a:pPr>
              <a:spcBef>
                <a:spcPts val="600"/>
              </a:spcBef>
            </a:pP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在体外表达</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TF</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rPr>
              <a:t>和标签 </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结合到配体偶联磁珠 </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孵育</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DNA-TF</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融合蛋白质 </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洗掉未结合的</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DNA</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片段</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 </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富集结合</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TF</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的片段 </a:t>
            </a:r>
            <a:r>
              <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a:t>
            </a:r>
            <a:r>
              <a:rPr lang="zh-CN" altLang="en-US"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测序分析</a:t>
            </a:r>
            <a:endParaRPr lang="en-US" altLang="zh-CN" sz="1200" dirty="0">
              <a:solidFill>
                <a:srgbClr val="21212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65528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箭头: 下 16">
            <a:extLst>
              <a:ext uri="{FF2B5EF4-FFF2-40B4-BE49-F238E27FC236}">
                <a16:creationId xmlns:a16="http://schemas.microsoft.com/office/drawing/2014/main" id="{A45A3F2B-C8F8-43DD-8F8E-33CC08AA724A}"/>
              </a:ext>
            </a:extLst>
          </p:cNvPr>
          <p:cNvSpPr/>
          <p:nvPr/>
        </p:nvSpPr>
        <p:spPr>
          <a:xfrm>
            <a:off x="6618564" y="2666487"/>
            <a:ext cx="172761" cy="130490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BB26E39-44E9-4371-98DF-3639B103F8FE}"/>
              </a:ext>
            </a:extLst>
          </p:cNvPr>
          <p:cNvSpPr>
            <a:spLocks noGrp="1"/>
          </p:cNvSpPr>
          <p:nvPr>
            <p:ph type="title"/>
          </p:nvPr>
        </p:nvSpPr>
        <p:spPr/>
        <p:txBody>
          <a:bodyPr/>
          <a:lstStyle/>
          <a:p>
            <a:r>
              <a:rPr lang="zh-CN" altLang="en-US" dirty="0"/>
              <a:t>染色质可及性检测相关测序平台</a:t>
            </a:r>
          </a:p>
        </p:txBody>
      </p:sp>
      <p:sp>
        <p:nvSpPr>
          <p:cNvPr id="4" name="灯片编号占位符 3">
            <a:extLst>
              <a:ext uri="{FF2B5EF4-FFF2-40B4-BE49-F238E27FC236}">
                <a16:creationId xmlns:a16="http://schemas.microsoft.com/office/drawing/2014/main" id="{1BC21582-BEC1-460F-8E0A-313BEEFC3697}"/>
              </a:ext>
            </a:extLst>
          </p:cNvPr>
          <p:cNvSpPr>
            <a:spLocks noGrp="1"/>
          </p:cNvSpPr>
          <p:nvPr>
            <p:ph type="sldNum" sz="quarter" idx="12"/>
          </p:nvPr>
        </p:nvSpPr>
        <p:spPr/>
        <p:txBody>
          <a:bodyPr/>
          <a:lstStyle/>
          <a:p>
            <a:fld id="{DF849393-7876-44FF-8BC7-6C3A91957E85}" type="slidenum">
              <a:rPr lang="zh-CN" altLang="en-US" smtClean="0"/>
              <a:t>28</a:t>
            </a:fld>
            <a:endParaRPr lang="zh-CN" altLang="en-US"/>
          </a:p>
        </p:txBody>
      </p:sp>
      <p:sp>
        <p:nvSpPr>
          <p:cNvPr id="6" name="矩形 5">
            <a:extLst>
              <a:ext uri="{FF2B5EF4-FFF2-40B4-BE49-F238E27FC236}">
                <a16:creationId xmlns:a16="http://schemas.microsoft.com/office/drawing/2014/main" id="{DA234C4A-9AE8-4C3D-9B1D-59D7BDC1F48F}"/>
              </a:ext>
            </a:extLst>
          </p:cNvPr>
          <p:cNvSpPr/>
          <p:nvPr/>
        </p:nvSpPr>
        <p:spPr>
          <a:xfrm>
            <a:off x="300326" y="6214559"/>
            <a:ext cx="11186824" cy="600164"/>
          </a:xfrm>
          <a:prstGeom prst="rect">
            <a:avLst/>
          </a:prstGeom>
        </p:spPr>
        <p:txBody>
          <a:bodyPr wrap="square">
            <a:spAutoFit/>
          </a:bodyPr>
          <a:lstStyle/>
          <a:p>
            <a:r>
              <a:rPr lang="en-US" altLang="zh-CN" sz="1100" dirty="0" err="1">
                <a:latin typeface="-apple-system"/>
              </a:rPr>
              <a:t>Tsompana</a:t>
            </a:r>
            <a:r>
              <a:rPr lang="en-US" altLang="zh-CN" sz="1100" dirty="0">
                <a:latin typeface="-apple-system"/>
              </a:rPr>
              <a:t>, M., Buck, M.J. Chromatin accessibility: a window into the genome. Epigenetics &amp; Chromatin 7, 33 (2014). https://doi.org/10.1186/1756-8935-7-33</a:t>
            </a:r>
          </a:p>
          <a:p>
            <a:r>
              <a:rPr lang="en-US" altLang="zh-CN" sz="1100" dirty="0">
                <a:latin typeface="-apple-system"/>
              </a:rPr>
              <a:t>Li, </a:t>
            </a:r>
            <a:r>
              <a:rPr lang="en-US" altLang="zh-CN" sz="1100" dirty="0" err="1">
                <a:latin typeface="-apple-system"/>
              </a:rPr>
              <a:t>Zhijian</a:t>
            </a:r>
            <a:r>
              <a:rPr lang="en-US" altLang="zh-CN" sz="1100" dirty="0">
                <a:latin typeface="-apple-system"/>
              </a:rPr>
              <a:t>, et al. "Identification of transcription factor binding sites using ATAC-seq." </a:t>
            </a:r>
            <a:r>
              <a:rPr lang="en-US" altLang="zh-CN" sz="1100" i="1" dirty="0">
                <a:latin typeface="-apple-system"/>
              </a:rPr>
              <a:t>Genome biology</a:t>
            </a:r>
            <a:r>
              <a:rPr lang="en-US" altLang="zh-CN" sz="1100" dirty="0">
                <a:latin typeface="-apple-system"/>
              </a:rPr>
              <a:t> 20 (2019): 1-21.</a:t>
            </a:r>
          </a:p>
          <a:p>
            <a:r>
              <a:rPr lang="en-US" altLang="zh-CN" sz="1100" dirty="0" err="1">
                <a:latin typeface="-apple-system"/>
              </a:rPr>
              <a:t>Grandi</a:t>
            </a:r>
            <a:r>
              <a:rPr lang="en-US" altLang="zh-CN" sz="1100" dirty="0">
                <a:latin typeface="-apple-system"/>
              </a:rPr>
              <a:t>, F.C., Modi, H., </a:t>
            </a:r>
            <a:r>
              <a:rPr lang="en-US" altLang="zh-CN" sz="1100" dirty="0" err="1">
                <a:latin typeface="-apple-system"/>
              </a:rPr>
              <a:t>Kampman</a:t>
            </a:r>
            <a:r>
              <a:rPr lang="en-US" altLang="zh-CN" sz="1100" dirty="0">
                <a:latin typeface="-apple-system"/>
              </a:rPr>
              <a:t>, L. </a:t>
            </a:r>
            <a:r>
              <a:rPr lang="en-US" altLang="zh-CN" sz="1100" i="1" dirty="0">
                <a:latin typeface="-apple-system"/>
              </a:rPr>
              <a:t>et al.</a:t>
            </a:r>
            <a:r>
              <a:rPr lang="en-US" altLang="zh-CN" sz="1100" dirty="0">
                <a:latin typeface="-apple-system"/>
              </a:rPr>
              <a:t> Chromatin accessibility profiling by ATAC-seq. </a:t>
            </a:r>
            <a:r>
              <a:rPr lang="en-US" altLang="zh-CN" sz="1100" i="1" dirty="0">
                <a:latin typeface="-apple-system"/>
              </a:rPr>
              <a:t>Nat </a:t>
            </a:r>
            <a:r>
              <a:rPr lang="en-US" altLang="zh-CN" sz="1100" i="1" dirty="0" err="1">
                <a:latin typeface="-apple-system"/>
              </a:rPr>
              <a:t>Protoc</a:t>
            </a:r>
            <a:r>
              <a:rPr lang="en-US" altLang="zh-CN" sz="1100" dirty="0">
                <a:latin typeface="-apple-system"/>
              </a:rPr>
              <a:t> </a:t>
            </a:r>
            <a:r>
              <a:rPr lang="en-US" altLang="zh-CN" sz="1100" b="1" dirty="0">
                <a:latin typeface="-apple-system"/>
              </a:rPr>
              <a:t>17</a:t>
            </a:r>
            <a:r>
              <a:rPr lang="en-US" altLang="zh-CN" sz="1100" dirty="0">
                <a:latin typeface="-apple-system"/>
              </a:rPr>
              <a:t>, 1518–1552 (2022). https://doi.org/10.1038/s41596-022-00692-9</a:t>
            </a:r>
            <a:endParaRPr lang="zh-CN" altLang="en-US" sz="1100" dirty="0">
              <a:latin typeface="-apple-system"/>
            </a:endParaRPr>
          </a:p>
        </p:txBody>
      </p:sp>
      <p:pic>
        <p:nvPicPr>
          <p:cNvPr id="9" name="图片 8">
            <a:extLst>
              <a:ext uri="{FF2B5EF4-FFF2-40B4-BE49-F238E27FC236}">
                <a16:creationId xmlns:a16="http://schemas.microsoft.com/office/drawing/2014/main" id="{7290D9B3-72A8-4C5C-A52E-D5F67FE6F07C}"/>
              </a:ext>
            </a:extLst>
          </p:cNvPr>
          <p:cNvPicPr>
            <a:picLocks noChangeAspect="1"/>
          </p:cNvPicPr>
          <p:nvPr/>
        </p:nvPicPr>
        <p:blipFill>
          <a:blip r:embed="rId3"/>
          <a:stretch>
            <a:fillRect/>
          </a:stretch>
        </p:blipFill>
        <p:spPr>
          <a:xfrm>
            <a:off x="377368" y="1815282"/>
            <a:ext cx="4569102" cy="2823186"/>
          </a:xfrm>
          <a:prstGeom prst="rect">
            <a:avLst/>
          </a:prstGeom>
        </p:spPr>
      </p:pic>
      <p:sp>
        <p:nvSpPr>
          <p:cNvPr id="11" name="矩形 10">
            <a:extLst>
              <a:ext uri="{FF2B5EF4-FFF2-40B4-BE49-F238E27FC236}">
                <a16:creationId xmlns:a16="http://schemas.microsoft.com/office/drawing/2014/main" id="{0D49D5ED-CDD5-4D9E-B231-FB2B4EE4B788}"/>
              </a:ext>
            </a:extLst>
          </p:cNvPr>
          <p:cNvSpPr/>
          <p:nvPr/>
        </p:nvSpPr>
        <p:spPr>
          <a:xfrm>
            <a:off x="1889851" y="1054243"/>
            <a:ext cx="8778240" cy="70788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2000" dirty="0">
                <a:latin typeface="微软雅黑" panose="020B0503020204020204" pitchFamily="34" charset="-122"/>
                <a:ea typeface="微软雅黑" panose="020B0503020204020204" pitchFamily="34" charset="-122"/>
              </a:rPr>
              <a:t>转录因子在 启动子</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增强子</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沉默子</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绝缘子 的结合 </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改变</a:t>
            </a:r>
            <a:r>
              <a:rPr lang="zh-CN" altLang="en-US" sz="2000" dirty="0">
                <a:latin typeface="微软雅黑" panose="020B0503020204020204" pitchFamily="34" charset="-122"/>
                <a:ea typeface="微软雅黑" panose="020B0503020204020204" pitchFamily="34" charset="-122"/>
              </a:rPr>
              <a:t>核小体的组织形态</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染色质开放</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活跃区域 </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指示潜在的 调控序列</a:t>
            </a:r>
            <a:endParaRPr lang="zh-CN" altLang="en-US" sz="2000" dirty="0">
              <a:latin typeface="微软雅黑" panose="020B0503020204020204" pitchFamily="34" charset="-122"/>
              <a:ea typeface="微软雅黑" panose="020B0503020204020204" pitchFamily="34" charset="-122"/>
            </a:endParaRPr>
          </a:p>
        </p:txBody>
      </p:sp>
      <p:sp>
        <p:nvSpPr>
          <p:cNvPr id="12" name="矩形: 圆角 11">
            <a:extLst>
              <a:ext uri="{FF2B5EF4-FFF2-40B4-BE49-F238E27FC236}">
                <a16:creationId xmlns:a16="http://schemas.microsoft.com/office/drawing/2014/main" id="{1C4E3B21-EA3D-448F-A9FA-049331533844}"/>
              </a:ext>
            </a:extLst>
          </p:cNvPr>
          <p:cNvSpPr/>
          <p:nvPr/>
        </p:nvSpPr>
        <p:spPr>
          <a:xfrm>
            <a:off x="891761" y="4807767"/>
            <a:ext cx="3971007" cy="4976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cs typeface="Arial" panose="020B0604020202020204" pitchFamily="34" charset="0"/>
              </a:rPr>
              <a:t>MNase</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-seq</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err="1">
                <a:latin typeface="微软雅黑" panose="020B0503020204020204" pitchFamily="34" charset="-122"/>
                <a:ea typeface="微软雅黑" panose="020B0503020204020204" pitchFamily="34" charset="-122"/>
                <a:cs typeface="Arial" panose="020B0604020202020204" pitchFamily="34" charset="0"/>
              </a:rPr>
              <a:t>Mnase</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酶消化未受保护的</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DNA</a:t>
            </a:r>
          </a:p>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定量</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定性识别核小体占据区域</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圆角 13">
            <a:extLst>
              <a:ext uri="{FF2B5EF4-FFF2-40B4-BE49-F238E27FC236}">
                <a16:creationId xmlns:a16="http://schemas.microsoft.com/office/drawing/2014/main" id="{4C55A229-658D-476E-B72C-8F63B005F5BC}"/>
              </a:ext>
            </a:extLst>
          </p:cNvPr>
          <p:cNvSpPr/>
          <p:nvPr/>
        </p:nvSpPr>
        <p:spPr>
          <a:xfrm>
            <a:off x="891762" y="5452661"/>
            <a:ext cx="3971007" cy="63320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FAIRE-seq</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：交联</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DNA</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和蛋白质，提取分离后获取开放区域的结合</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DNA </a:t>
            </a:r>
            <a:r>
              <a:rPr lang="en-US" altLang="zh-CN"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开放染色质区域</a:t>
            </a:r>
            <a:r>
              <a:rPr lang="en-US" altLang="zh-CN"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16" name="图片 15">
            <a:extLst>
              <a:ext uri="{FF2B5EF4-FFF2-40B4-BE49-F238E27FC236}">
                <a16:creationId xmlns:a16="http://schemas.microsoft.com/office/drawing/2014/main" id="{8ACF51B1-2290-4392-8613-0DE4A349D5F2}"/>
              </a:ext>
            </a:extLst>
          </p:cNvPr>
          <p:cNvPicPr>
            <a:picLocks noChangeAspect="1"/>
          </p:cNvPicPr>
          <p:nvPr/>
        </p:nvPicPr>
        <p:blipFill rotWithShape="1">
          <a:blip r:embed="rId4"/>
          <a:srcRect r="2565"/>
          <a:stretch/>
        </p:blipFill>
        <p:spPr>
          <a:xfrm>
            <a:off x="8182366" y="1909504"/>
            <a:ext cx="3912672" cy="4382501"/>
          </a:xfrm>
          <a:prstGeom prst="rect">
            <a:avLst/>
          </a:prstGeom>
        </p:spPr>
      </p:pic>
      <p:sp>
        <p:nvSpPr>
          <p:cNvPr id="13" name="矩形: 圆角 12">
            <a:extLst>
              <a:ext uri="{FF2B5EF4-FFF2-40B4-BE49-F238E27FC236}">
                <a16:creationId xmlns:a16="http://schemas.microsoft.com/office/drawing/2014/main" id="{3E9DECFD-C445-427E-86FB-5E13F9AAF339}"/>
              </a:ext>
            </a:extLst>
          </p:cNvPr>
          <p:cNvSpPr/>
          <p:nvPr/>
        </p:nvSpPr>
        <p:spPr>
          <a:xfrm>
            <a:off x="5191125" y="2026969"/>
            <a:ext cx="3073583" cy="6395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DNase-seq</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err="1">
                <a:latin typeface="微软雅黑" panose="020B0503020204020204" pitchFamily="34" charset="-122"/>
                <a:ea typeface="微软雅黑" panose="020B0503020204020204" pitchFamily="34" charset="-122"/>
                <a:cs typeface="Arial" panose="020B0604020202020204" pitchFamily="34" charset="0"/>
              </a:rPr>
              <a:t>Dnase</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I </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酶切割未受保护的</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DNA </a:t>
            </a:r>
            <a:r>
              <a:rPr lang="en-US" altLang="zh-CN"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开放染色质区域</a:t>
            </a:r>
            <a:r>
              <a:rPr lang="en-US" altLang="zh-CN"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圆角 14">
            <a:extLst>
              <a:ext uri="{FF2B5EF4-FFF2-40B4-BE49-F238E27FC236}">
                <a16:creationId xmlns:a16="http://schemas.microsoft.com/office/drawing/2014/main" id="{AC3F0D37-77FD-4F38-843F-7B05F92EB274}"/>
              </a:ext>
            </a:extLst>
          </p:cNvPr>
          <p:cNvSpPr/>
          <p:nvPr/>
        </p:nvSpPr>
        <p:spPr>
          <a:xfrm>
            <a:off x="5201501" y="2796011"/>
            <a:ext cx="3052831" cy="8438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ATAC-seq</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：使用转座酶（</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Tn5</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）直接插入接头到开放的染色质区域</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开放染色质</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+TF/</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核小体占据区域</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a:extLst>
              <a:ext uri="{FF2B5EF4-FFF2-40B4-BE49-F238E27FC236}">
                <a16:creationId xmlns:a16="http://schemas.microsoft.com/office/drawing/2014/main" id="{6BE96B6D-76EC-4F35-A611-AD19855C13D0}"/>
              </a:ext>
            </a:extLst>
          </p:cNvPr>
          <p:cNvSpPr/>
          <p:nvPr/>
        </p:nvSpPr>
        <p:spPr>
          <a:xfrm>
            <a:off x="5554358" y="3971389"/>
            <a:ext cx="2347117" cy="523220"/>
          </a:xfrm>
          <a:prstGeom prst="rect">
            <a:avLst/>
          </a:prstGeom>
        </p:spPr>
        <p:txBody>
          <a:bodyPr wrap="none">
            <a:spAutoFit/>
          </a:bodyPr>
          <a:lstStyle/>
          <a:p>
            <a:pPr algn="ctr"/>
            <a:r>
              <a:rPr lang="zh-CN" altLang="en-US" sz="1400" dirty="0">
                <a:latin typeface="微软雅黑" panose="020B0503020204020204" pitchFamily="34" charset="-122"/>
                <a:ea typeface="微软雅黑" panose="020B0503020204020204" pitchFamily="34" charset="-122"/>
              </a:rPr>
              <a:t>可用于</a:t>
            </a:r>
            <a:r>
              <a:rPr lang="en-US" altLang="zh-CN" sz="1400" dirty="0">
                <a:latin typeface="微软雅黑" panose="020B0503020204020204" pitchFamily="34" charset="-122"/>
                <a:ea typeface="微软雅黑" panose="020B0503020204020204" pitchFamily="34" charset="-122"/>
              </a:rPr>
              <a:t>TF footprints</a:t>
            </a:r>
            <a:r>
              <a:rPr lang="zh-CN" altLang="en-US" sz="1400" dirty="0">
                <a:latin typeface="微软雅黑" panose="020B0503020204020204" pitchFamily="34" charset="-122"/>
                <a:ea typeface="微软雅黑" panose="020B0503020204020204" pitchFamily="34" charset="-122"/>
              </a:rPr>
              <a:t>分析</a:t>
            </a: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研究</a:t>
            </a:r>
            <a:r>
              <a:rPr lang="en-US" altLang="zh-CN" sz="1400" dirty="0">
                <a:latin typeface="微软雅黑" panose="020B0503020204020204" pitchFamily="34" charset="-122"/>
                <a:ea typeface="微软雅黑" panose="020B0503020204020204" pitchFamily="34" charset="-122"/>
              </a:rPr>
              <a:t>TF</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DNA</a:t>
            </a:r>
            <a:r>
              <a:rPr lang="zh-CN" altLang="en-US" sz="1400" dirty="0">
                <a:latin typeface="微软雅黑" panose="020B0503020204020204" pitchFamily="34" charset="-122"/>
                <a:ea typeface="微软雅黑" panose="020B0503020204020204" pitchFamily="34" charset="-122"/>
              </a:rPr>
              <a:t>的结合情况</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8013406F-B22D-4420-997F-5BD8344A16AB}"/>
              </a:ext>
            </a:extLst>
          </p:cNvPr>
          <p:cNvPicPr>
            <a:picLocks noChangeAspect="1"/>
          </p:cNvPicPr>
          <p:nvPr/>
        </p:nvPicPr>
        <p:blipFill>
          <a:blip r:embed="rId5"/>
          <a:stretch>
            <a:fillRect/>
          </a:stretch>
        </p:blipFill>
        <p:spPr>
          <a:xfrm>
            <a:off x="5115294" y="4542660"/>
            <a:ext cx="3233116" cy="1585144"/>
          </a:xfrm>
          <a:prstGeom prst="rect">
            <a:avLst/>
          </a:prstGeom>
        </p:spPr>
      </p:pic>
    </p:spTree>
    <p:extLst>
      <p:ext uri="{BB962C8B-B14F-4D97-AF65-F5344CB8AC3E}">
        <p14:creationId xmlns:p14="http://schemas.microsoft.com/office/powerpoint/2010/main" val="206793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12" grpId="0" animBg="1"/>
      <p:bldP spid="14" grpId="0" animBg="1"/>
      <p:bldP spid="13" grpId="0" animBg="1"/>
      <p:bldP spid="15" grpId="0" animBg="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611F6A-BD43-4805-8F85-D16B2E920457}"/>
              </a:ext>
            </a:extLst>
          </p:cNvPr>
          <p:cNvSpPr>
            <a:spLocks noGrp="1"/>
          </p:cNvSpPr>
          <p:nvPr>
            <p:ph type="title"/>
          </p:nvPr>
        </p:nvSpPr>
        <p:spPr/>
        <p:txBody>
          <a:bodyPr/>
          <a:lstStyle/>
          <a:p>
            <a:r>
              <a:rPr lang="zh-CN" altLang="en-US" dirty="0"/>
              <a:t>表观修饰相关测序平台</a:t>
            </a:r>
          </a:p>
        </p:txBody>
      </p:sp>
      <p:sp>
        <p:nvSpPr>
          <p:cNvPr id="2" name="灯片编号占位符 1">
            <a:extLst>
              <a:ext uri="{FF2B5EF4-FFF2-40B4-BE49-F238E27FC236}">
                <a16:creationId xmlns:a16="http://schemas.microsoft.com/office/drawing/2014/main" id="{4CBB6387-85D8-4503-872F-766FFC5F6AD8}"/>
              </a:ext>
            </a:extLst>
          </p:cNvPr>
          <p:cNvSpPr>
            <a:spLocks noGrp="1"/>
          </p:cNvSpPr>
          <p:nvPr>
            <p:ph type="sldNum" sz="quarter" idx="12"/>
          </p:nvPr>
        </p:nvSpPr>
        <p:spPr/>
        <p:txBody>
          <a:bodyPr/>
          <a:lstStyle/>
          <a:p>
            <a:fld id="{DF849393-7876-44FF-8BC7-6C3A91957E85}" type="slidenum">
              <a:rPr lang="zh-CN" altLang="en-US" smtClean="0"/>
              <a:t>29</a:t>
            </a:fld>
            <a:endParaRPr lang="zh-CN" altLang="en-US"/>
          </a:p>
        </p:txBody>
      </p:sp>
      <p:sp>
        <p:nvSpPr>
          <p:cNvPr id="5" name="矩形 4">
            <a:extLst>
              <a:ext uri="{FF2B5EF4-FFF2-40B4-BE49-F238E27FC236}">
                <a16:creationId xmlns:a16="http://schemas.microsoft.com/office/drawing/2014/main" id="{0D0F253A-959A-44E9-812D-BA82942B68F0}"/>
              </a:ext>
            </a:extLst>
          </p:cNvPr>
          <p:cNvSpPr/>
          <p:nvPr/>
        </p:nvSpPr>
        <p:spPr>
          <a:xfrm>
            <a:off x="5973403" y="6301194"/>
            <a:ext cx="6096000" cy="430887"/>
          </a:xfrm>
          <a:prstGeom prst="rect">
            <a:avLst/>
          </a:prstGeom>
        </p:spPr>
        <p:txBody>
          <a:bodyPr>
            <a:spAutoFit/>
          </a:bodyPr>
          <a:lstStyle/>
          <a:p>
            <a:r>
              <a:rPr lang="en-US" altLang="zh-CN" sz="1050" dirty="0">
                <a:solidFill>
                  <a:srgbClr val="222222"/>
                </a:solidFill>
                <a:latin typeface="-apple-system"/>
              </a:rPr>
              <a:t>Chen, X., Xu, H., Shu, X. </a:t>
            </a:r>
            <a:r>
              <a:rPr lang="en-US" altLang="zh-CN" sz="1050" i="1" dirty="0">
                <a:solidFill>
                  <a:srgbClr val="222222"/>
                </a:solidFill>
                <a:latin typeface="-apple-system"/>
              </a:rPr>
              <a:t>et al.</a:t>
            </a:r>
            <a:r>
              <a:rPr lang="en-US" altLang="zh-CN" sz="1050" dirty="0">
                <a:solidFill>
                  <a:srgbClr val="222222"/>
                </a:solidFill>
                <a:latin typeface="-apple-system"/>
              </a:rPr>
              <a:t> Mapping epigenetic modifications by sequencing technologies. </a:t>
            </a:r>
            <a:r>
              <a:rPr lang="en-US" altLang="zh-CN" sz="1050" i="1" dirty="0">
                <a:solidFill>
                  <a:srgbClr val="222222"/>
                </a:solidFill>
                <a:latin typeface="-apple-system"/>
              </a:rPr>
              <a:t>Cell Death Differ</a:t>
            </a:r>
            <a:r>
              <a:rPr lang="en-US" altLang="zh-CN" sz="1050" dirty="0">
                <a:solidFill>
                  <a:srgbClr val="222222"/>
                </a:solidFill>
                <a:latin typeface="-apple-system"/>
              </a:rPr>
              <a:t> (2023). https://doi.org/10.1038/s41418-023-01213-1</a:t>
            </a:r>
            <a:endParaRPr lang="zh-CN" altLang="en-US" sz="1050" dirty="0"/>
          </a:p>
        </p:txBody>
      </p:sp>
      <p:pic>
        <p:nvPicPr>
          <p:cNvPr id="7" name="图片 6">
            <a:extLst>
              <a:ext uri="{FF2B5EF4-FFF2-40B4-BE49-F238E27FC236}">
                <a16:creationId xmlns:a16="http://schemas.microsoft.com/office/drawing/2014/main" id="{040F1512-D269-4DC0-9E96-2B81EE6F2059}"/>
              </a:ext>
            </a:extLst>
          </p:cNvPr>
          <p:cNvPicPr>
            <a:picLocks noChangeAspect="1"/>
          </p:cNvPicPr>
          <p:nvPr/>
        </p:nvPicPr>
        <p:blipFill>
          <a:blip r:embed="rId2"/>
          <a:stretch>
            <a:fillRect/>
          </a:stretch>
        </p:blipFill>
        <p:spPr>
          <a:xfrm>
            <a:off x="500576" y="1890223"/>
            <a:ext cx="5376327" cy="2997458"/>
          </a:xfrm>
          <a:prstGeom prst="rect">
            <a:avLst/>
          </a:prstGeom>
          <a:ln>
            <a:solidFill>
              <a:schemeClr val="tx1"/>
            </a:solidFill>
          </a:ln>
        </p:spPr>
      </p:pic>
      <p:pic>
        <p:nvPicPr>
          <p:cNvPr id="11" name="图片 10">
            <a:extLst>
              <a:ext uri="{FF2B5EF4-FFF2-40B4-BE49-F238E27FC236}">
                <a16:creationId xmlns:a16="http://schemas.microsoft.com/office/drawing/2014/main" id="{A78ED39E-5D06-4004-A4CD-0B11A13AF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403" y="1188274"/>
            <a:ext cx="6122097" cy="3699407"/>
          </a:xfrm>
          <a:prstGeom prst="rect">
            <a:avLst/>
          </a:prstGeom>
          <a:ln>
            <a:solidFill>
              <a:schemeClr val="tx1"/>
            </a:solidFill>
          </a:ln>
        </p:spPr>
      </p:pic>
      <p:sp>
        <p:nvSpPr>
          <p:cNvPr id="4" name="矩形 3">
            <a:extLst>
              <a:ext uri="{FF2B5EF4-FFF2-40B4-BE49-F238E27FC236}">
                <a16:creationId xmlns:a16="http://schemas.microsoft.com/office/drawing/2014/main" id="{F92E1655-D307-4CDB-89AE-7EE9C2135FDE}"/>
              </a:ext>
            </a:extLst>
          </p:cNvPr>
          <p:cNvSpPr/>
          <p:nvPr/>
        </p:nvSpPr>
        <p:spPr>
          <a:xfrm>
            <a:off x="6035040" y="1898468"/>
            <a:ext cx="5965371" cy="606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0D0E94E1-52AC-4043-A3EE-5AE6D8188FD1}"/>
              </a:ext>
            </a:extLst>
          </p:cNvPr>
          <p:cNvSpPr/>
          <p:nvPr/>
        </p:nvSpPr>
        <p:spPr>
          <a:xfrm>
            <a:off x="678685" y="5172871"/>
            <a:ext cx="5033554" cy="7961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BS-seq</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Bisulfite Sequencing</a:t>
            </a:r>
          </a:p>
          <a:p>
            <a:pPr algn="ctr"/>
            <a:r>
              <a:rPr lang="zh-CN" altLang="en-US" sz="1400" dirty="0">
                <a:latin typeface="微软雅黑" panose="020B0503020204020204" pitchFamily="34" charset="-122"/>
                <a:ea typeface="微软雅黑" panose="020B0503020204020204" pitchFamily="34" charset="-122"/>
                <a:cs typeface="Arial" panose="020B0604020202020204" pitchFamily="34" charset="0"/>
              </a:rPr>
              <a:t>将</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DNA</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样本用亚硫酸氢钠处理，未甲基化的胞嘧啶（</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C</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）会被转化为尿嘧啶（</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U</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），而甲基化的胞嘧啶则保持不变</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0152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a:extLst>
              <a:ext uri="{FF2B5EF4-FFF2-40B4-BE49-F238E27FC236}">
                <a16:creationId xmlns:a16="http://schemas.microsoft.com/office/drawing/2014/main" id="{C73D919A-B389-4DC0-B8F1-98EBAA7061F9}"/>
              </a:ext>
            </a:extLst>
          </p:cNvPr>
          <p:cNvGraphicFramePr>
            <a:graphicFrameLocks noGrp="1"/>
          </p:cNvGraphicFramePr>
          <p:nvPr>
            <p:extLst>
              <p:ext uri="{D42A27DB-BD31-4B8C-83A1-F6EECF244321}">
                <p14:modId xmlns:p14="http://schemas.microsoft.com/office/powerpoint/2010/main" val="1337816735"/>
              </p:ext>
            </p:extLst>
          </p:nvPr>
        </p:nvGraphicFramePr>
        <p:xfrm>
          <a:off x="2715844" y="1930399"/>
          <a:ext cx="7897448" cy="2993294"/>
        </p:xfrm>
        <a:graphic>
          <a:graphicData uri="http://schemas.openxmlformats.org/drawingml/2006/table">
            <a:tbl>
              <a:tblPr bandRow="1">
                <a:tableStyleId>{5940675A-B579-460E-94D1-54222C63F5DA}</a:tableStyleId>
              </a:tblPr>
              <a:tblGrid>
                <a:gridCol w="3948724">
                  <a:extLst>
                    <a:ext uri="{9D8B030D-6E8A-4147-A177-3AD203B41FA5}">
                      <a16:colId xmlns:a16="http://schemas.microsoft.com/office/drawing/2014/main" val="3842311162"/>
                    </a:ext>
                  </a:extLst>
                </a:gridCol>
                <a:gridCol w="3948724">
                  <a:extLst>
                    <a:ext uri="{9D8B030D-6E8A-4147-A177-3AD203B41FA5}">
                      <a16:colId xmlns:a16="http://schemas.microsoft.com/office/drawing/2014/main" val="4120462411"/>
                    </a:ext>
                  </a:extLst>
                </a:gridCol>
              </a:tblGrid>
              <a:tr h="1496647">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3655332713"/>
                  </a:ext>
                </a:extLst>
              </a:tr>
              <a:tr h="1496647">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513607949"/>
                  </a:ext>
                </a:extLst>
              </a:tr>
            </a:tbl>
          </a:graphicData>
        </a:graphic>
      </p:graphicFrame>
      <p:sp>
        <p:nvSpPr>
          <p:cNvPr id="2" name="灯片编号占位符 1">
            <a:extLst>
              <a:ext uri="{FF2B5EF4-FFF2-40B4-BE49-F238E27FC236}">
                <a16:creationId xmlns:a16="http://schemas.microsoft.com/office/drawing/2014/main" id="{059302CA-5B67-4CEB-A704-7B2AAD6BB1A5}"/>
              </a:ext>
            </a:extLst>
          </p:cNvPr>
          <p:cNvSpPr>
            <a:spLocks noGrp="1"/>
          </p:cNvSpPr>
          <p:nvPr>
            <p:ph type="sldNum" sz="quarter" idx="12"/>
          </p:nvPr>
        </p:nvSpPr>
        <p:spPr/>
        <p:txBody>
          <a:bodyPr/>
          <a:lstStyle/>
          <a:p>
            <a:fld id="{DF849393-7876-44FF-8BC7-6C3A91957E85}" type="slidenum">
              <a:rPr lang="zh-CN" altLang="en-US" smtClean="0"/>
              <a:t>3</a:t>
            </a:fld>
            <a:endParaRPr lang="zh-CN" altLang="en-US"/>
          </a:p>
        </p:txBody>
      </p:sp>
      <p:sp>
        <p:nvSpPr>
          <p:cNvPr id="3" name="标题 1">
            <a:extLst>
              <a:ext uri="{FF2B5EF4-FFF2-40B4-BE49-F238E27FC236}">
                <a16:creationId xmlns:a16="http://schemas.microsoft.com/office/drawing/2014/main" id="{466CFE7D-4259-41D9-83AA-654CBB2629C5}"/>
              </a:ext>
            </a:extLst>
          </p:cNvPr>
          <p:cNvSpPr txBox="1">
            <a:spLocks/>
          </p:cNvSpPr>
          <p:nvPr/>
        </p:nvSpPr>
        <p:spPr>
          <a:xfrm>
            <a:off x="263351" y="116632"/>
            <a:ext cx="8052217" cy="8875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转录调控和多组学技术 </a:t>
            </a:r>
            <a:r>
              <a:rPr lang="en-US" altLang="zh-CN" dirty="0"/>
              <a:t>– </a:t>
            </a:r>
            <a:r>
              <a:rPr lang="zh-CN" altLang="en-US" dirty="0"/>
              <a:t>课程规划逻辑</a:t>
            </a:r>
          </a:p>
        </p:txBody>
      </p:sp>
      <p:sp>
        <p:nvSpPr>
          <p:cNvPr id="5" name="矩形: 圆角 4">
            <a:extLst>
              <a:ext uri="{FF2B5EF4-FFF2-40B4-BE49-F238E27FC236}">
                <a16:creationId xmlns:a16="http://schemas.microsoft.com/office/drawing/2014/main" id="{D57597D6-644A-4B8A-B915-79312AE2F4F8}"/>
              </a:ext>
            </a:extLst>
          </p:cNvPr>
          <p:cNvSpPr/>
          <p:nvPr/>
        </p:nvSpPr>
        <p:spPr>
          <a:xfrm>
            <a:off x="3800393" y="2311504"/>
            <a:ext cx="1836615" cy="41830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a:t>RNA-Seq</a:t>
            </a:r>
            <a:endParaRPr lang="zh-CN" altLang="en-US" dirty="0"/>
          </a:p>
        </p:txBody>
      </p:sp>
      <p:sp>
        <p:nvSpPr>
          <p:cNvPr id="7" name="矩形: 圆角 6">
            <a:extLst>
              <a:ext uri="{FF2B5EF4-FFF2-40B4-BE49-F238E27FC236}">
                <a16:creationId xmlns:a16="http://schemas.microsoft.com/office/drawing/2014/main" id="{217C85FE-0177-4B96-8479-A15E409E9060}"/>
              </a:ext>
            </a:extLst>
          </p:cNvPr>
          <p:cNvSpPr/>
          <p:nvPr/>
        </p:nvSpPr>
        <p:spPr>
          <a:xfrm>
            <a:off x="3800393" y="3857273"/>
            <a:ext cx="1836615" cy="71697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a:t>Chip-Seq / ATAC-Seq</a:t>
            </a:r>
            <a:endParaRPr lang="zh-CN" altLang="en-US" dirty="0"/>
          </a:p>
        </p:txBody>
      </p:sp>
      <p:sp>
        <p:nvSpPr>
          <p:cNvPr id="9" name="矩形: 圆角 8">
            <a:extLst>
              <a:ext uri="{FF2B5EF4-FFF2-40B4-BE49-F238E27FC236}">
                <a16:creationId xmlns:a16="http://schemas.microsoft.com/office/drawing/2014/main" id="{4B066C85-961F-4EDF-B640-26147C84C3A8}"/>
              </a:ext>
            </a:extLst>
          </p:cNvPr>
          <p:cNvSpPr/>
          <p:nvPr/>
        </p:nvSpPr>
        <p:spPr>
          <a:xfrm>
            <a:off x="7755050" y="2311504"/>
            <a:ext cx="1836615" cy="41830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err="1"/>
              <a:t>scRNA</a:t>
            </a:r>
            <a:r>
              <a:rPr lang="en-US" altLang="zh-CN" dirty="0"/>
              <a:t>-Seq</a:t>
            </a:r>
            <a:endParaRPr lang="zh-CN" altLang="en-US" dirty="0"/>
          </a:p>
        </p:txBody>
      </p:sp>
      <p:sp>
        <p:nvSpPr>
          <p:cNvPr id="10" name="矩形: 圆角 9">
            <a:extLst>
              <a:ext uri="{FF2B5EF4-FFF2-40B4-BE49-F238E27FC236}">
                <a16:creationId xmlns:a16="http://schemas.microsoft.com/office/drawing/2014/main" id="{FE10E0FD-45B6-4976-A37A-530B2E6FA17E}"/>
              </a:ext>
            </a:extLst>
          </p:cNvPr>
          <p:cNvSpPr/>
          <p:nvPr/>
        </p:nvSpPr>
        <p:spPr>
          <a:xfrm>
            <a:off x="7755050" y="3857272"/>
            <a:ext cx="1836615" cy="71697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err="1"/>
              <a:t>scChip</a:t>
            </a:r>
            <a:r>
              <a:rPr lang="en-US" altLang="zh-CN" dirty="0"/>
              <a:t>-Seq / </a:t>
            </a:r>
            <a:r>
              <a:rPr lang="en-US" altLang="zh-CN" dirty="0" err="1"/>
              <a:t>scATAC</a:t>
            </a:r>
            <a:r>
              <a:rPr lang="en-US" altLang="zh-CN" dirty="0"/>
              <a:t>-Seq</a:t>
            </a:r>
            <a:endParaRPr lang="zh-CN" altLang="en-US" dirty="0"/>
          </a:p>
        </p:txBody>
      </p:sp>
      <p:sp>
        <p:nvSpPr>
          <p:cNvPr id="12" name="矩形 11">
            <a:extLst>
              <a:ext uri="{FF2B5EF4-FFF2-40B4-BE49-F238E27FC236}">
                <a16:creationId xmlns:a16="http://schemas.microsoft.com/office/drawing/2014/main" id="{C368497A-DD08-4E60-BC57-042018AA76AE}"/>
              </a:ext>
            </a:extLst>
          </p:cNvPr>
          <p:cNvSpPr/>
          <p:nvPr/>
        </p:nvSpPr>
        <p:spPr>
          <a:xfrm>
            <a:off x="1275258" y="2354887"/>
            <a:ext cx="80021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转录</a:t>
            </a:r>
          </a:p>
        </p:txBody>
      </p:sp>
      <p:sp>
        <p:nvSpPr>
          <p:cNvPr id="13" name="矩形 12">
            <a:extLst>
              <a:ext uri="{FF2B5EF4-FFF2-40B4-BE49-F238E27FC236}">
                <a16:creationId xmlns:a16="http://schemas.microsoft.com/office/drawing/2014/main" id="{FB2231C2-11B2-42E3-9F1A-1777B0873276}"/>
              </a:ext>
            </a:extLst>
          </p:cNvPr>
          <p:cNvSpPr/>
          <p:nvPr/>
        </p:nvSpPr>
        <p:spPr>
          <a:xfrm>
            <a:off x="1275258" y="3984927"/>
            <a:ext cx="80021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调控</a:t>
            </a:r>
          </a:p>
        </p:txBody>
      </p:sp>
      <p:sp>
        <p:nvSpPr>
          <p:cNvPr id="14" name="矩形 13">
            <a:extLst>
              <a:ext uri="{FF2B5EF4-FFF2-40B4-BE49-F238E27FC236}">
                <a16:creationId xmlns:a16="http://schemas.microsoft.com/office/drawing/2014/main" id="{130E0751-4015-46FD-AB4E-AD4C364FDBF4}"/>
              </a:ext>
            </a:extLst>
          </p:cNvPr>
          <p:cNvSpPr/>
          <p:nvPr/>
        </p:nvSpPr>
        <p:spPr>
          <a:xfrm>
            <a:off x="3889948" y="1221102"/>
            <a:ext cx="1657505"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Bulk Level</a:t>
            </a:r>
            <a:endParaRPr lang="zh-CN" altLang="en-US" sz="24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BB43FFF-4C80-4484-AA78-AB68823363D9}"/>
              </a:ext>
            </a:extLst>
          </p:cNvPr>
          <p:cNvSpPr/>
          <p:nvPr/>
        </p:nvSpPr>
        <p:spPr>
          <a:xfrm>
            <a:off x="7391756" y="1221102"/>
            <a:ext cx="2563202"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Single Cell Level</a:t>
            </a:r>
            <a:endParaRPr lang="zh-CN" altLang="en-US"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2FCC042-142B-4DFE-BB2D-F9162A22463C}"/>
              </a:ext>
            </a:extLst>
          </p:cNvPr>
          <p:cNvSpPr/>
          <p:nvPr/>
        </p:nvSpPr>
        <p:spPr>
          <a:xfrm>
            <a:off x="400187" y="5513323"/>
            <a:ext cx="2031325"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dirty="0">
                <a:latin typeface="微软雅黑" panose="020B0503020204020204" pitchFamily="34" charset="-122"/>
                <a:ea typeface="微软雅黑" panose="020B0503020204020204" pitchFamily="34" charset="-122"/>
              </a:rPr>
              <a:t>转录调控概念</a:t>
            </a:r>
          </a:p>
        </p:txBody>
      </p:sp>
      <p:sp>
        <p:nvSpPr>
          <p:cNvPr id="17" name="矩形 16">
            <a:extLst>
              <a:ext uri="{FF2B5EF4-FFF2-40B4-BE49-F238E27FC236}">
                <a16:creationId xmlns:a16="http://schemas.microsoft.com/office/drawing/2014/main" id="{33D1E233-E6FA-48CA-AE39-AB786DF51436}"/>
              </a:ext>
            </a:extLst>
          </p:cNvPr>
          <p:cNvSpPr/>
          <p:nvPr/>
        </p:nvSpPr>
        <p:spPr>
          <a:xfrm>
            <a:off x="2573663" y="5513323"/>
            <a:ext cx="2339102"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dirty="0">
                <a:latin typeface="微软雅黑" panose="020B0503020204020204" pitchFamily="34" charset="-122"/>
                <a:ea typeface="微软雅黑" panose="020B0503020204020204" pitchFamily="34" charset="-122"/>
              </a:rPr>
              <a:t>多组学技术原理</a:t>
            </a:r>
          </a:p>
        </p:txBody>
      </p:sp>
      <p:sp>
        <p:nvSpPr>
          <p:cNvPr id="18" name="矩形 17">
            <a:extLst>
              <a:ext uri="{FF2B5EF4-FFF2-40B4-BE49-F238E27FC236}">
                <a16:creationId xmlns:a16="http://schemas.microsoft.com/office/drawing/2014/main" id="{2FC12942-6D05-4C96-A4F3-E9C4C5CE5D3B}"/>
              </a:ext>
            </a:extLst>
          </p:cNvPr>
          <p:cNvSpPr/>
          <p:nvPr/>
        </p:nvSpPr>
        <p:spPr>
          <a:xfrm>
            <a:off x="7550668" y="5513323"/>
            <a:ext cx="2646878"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dirty="0">
                <a:latin typeface="微软雅黑" panose="020B0503020204020204" pitchFamily="34" charset="-122"/>
                <a:ea typeface="微软雅黑" panose="020B0503020204020204" pitchFamily="34" charset="-122"/>
              </a:rPr>
              <a:t>数据分析软件流程</a:t>
            </a:r>
          </a:p>
        </p:txBody>
      </p:sp>
      <p:sp>
        <p:nvSpPr>
          <p:cNvPr id="19" name="矩形 18">
            <a:extLst>
              <a:ext uri="{FF2B5EF4-FFF2-40B4-BE49-F238E27FC236}">
                <a16:creationId xmlns:a16="http://schemas.microsoft.com/office/drawing/2014/main" id="{E97AC2DB-71D4-480B-88D2-07B4F8365301}"/>
              </a:ext>
            </a:extLst>
          </p:cNvPr>
          <p:cNvSpPr/>
          <p:nvPr/>
        </p:nvSpPr>
        <p:spPr>
          <a:xfrm>
            <a:off x="5064582" y="5513323"/>
            <a:ext cx="2339102"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dirty="0">
                <a:latin typeface="微软雅黑" panose="020B0503020204020204" pitchFamily="34" charset="-122"/>
                <a:ea typeface="微软雅黑" panose="020B0503020204020204" pitchFamily="34" charset="-122"/>
              </a:rPr>
              <a:t>公共数据库资源</a:t>
            </a:r>
          </a:p>
        </p:txBody>
      </p:sp>
      <p:sp>
        <p:nvSpPr>
          <p:cNvPr id="20" name="矩形 19">
            <a:extLst>
              <a:ext uri="{FF2B5EF4-FFF2-40B4-BE49-F238E27FC236}">
                <a16:creationId xmlns:a16="http://schemas.microsoft.com/office/drawing/2014/main" id="{8AFB01A8-1EEE-4DAA-AEC1-4295F981A6B8}"/>
              </a:ext>
            </a:extLst>
          </p:cNvPr>
          <p:cNvSpPr/>
          <p:nvPr/>
        </p:nvSpPr>
        <p:spPr>
          <a:xfrm>
            <a:off x="10344529" y="5513323"/>
            <a:ext cx="1415772" cy="461665"/>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dirty="0">
                <a:latin typeface="微软雅黑" panose="020B0503020204020204" pitchFamily="34" charset="-122"/>
                <a:ea typeface="微软雅黑" panose="020B0503020204020204" pitchFamily="34" charset="-122"/>
              </a:rPr>
              <a:t>案例实践</a:t>
            </a:r>
          </a:p>
        </p:txBody>
      </p:sp>
    </p:spTree>
    <p:extLst>
      <p:ext uri="{BB962C8B-B14F-4D97-AF65-F5344CB8AC3E}">
        <p14:creationId xmlns:p14="http://schemas.microsoft.com/office/powerpoint/2010/main" val="3216744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279185-6FF5-4ECA-B6EC-CAF14C92AFAE}"/>
              </a:ext>
            </a:extLst>
          </p:cNvPr>
          <p:cNvSpPr>
            <a:spLocks noGrp="1"/>
          </p:cNvSpPr>
          <p:nvPr>
            <p:ph type="sldNum" sz="quarter" idx="12"/>
          </p:nvPr>
        </p:nvSpPr>
        <p:spPr>
          <a:xfrm>
            <a:off x="9400889" y="6459865"/>
            <a:ext cx="2743200" cy="365125"/>
          </a:xfrm>
        </p:spPr>
        <p:txBody>
          <a:bodyPr/>
          <a:lstStyle/>
          <a:p>
            <a:fld id="{DF849393-7876-44FF-8BC7-6C3A91957E85}" type="slidenum">
              <a:rPr lang="zh-CN" altLang="en-US" smtClean="0"/>
              <a:t>30</a:t>
            </a:fld>
            <a:endParaRPr lang="zh-CN" altLang="en-US" dirty="0"/>
          </a:p>
        </p:txBody>
      </p:sp>
      <p:pic>
        <p:nvPicPr>
          <p:cNvPr id="5" name="图片 4">
            <a:extLst>
              <a:ext uri="{FF2B5EF4-FFF2-40B4-BE49-F238E27FC236}">
                <a16:creationId xmlns:a16="http://schemas.microsoft.com/office/drawing/2014/main" id="{0ECFBB6D-5274-4641-8095-E59721E842DE}"/>
              </a:ext>
            </a:extLst>
          </p:cNvPr>
          <p:cNvPicPr>
            <a:picLocks noChangeAspect="1"/>
          </p:cNvPicPr>
          <p:nvPr/>
        </p:nvPicPr>
        <p:blipFill>
          <a:blip r:embed="rId3"/>
          <a:stretch>
            <a:fillRect/>
          </a:stretch>
        </p:blipFill>
        <p:spPr>
          <a:xfrm>
            <a:off x="5408025" y="1101511"/>
            <a:ext cx="6174376" cy="5307092"/>
          </a:xfrm>
          <a:prstGeom prst="rect">
            <a:avLst/>
          </a:prstGeom>
          <a:ln>
            <a:solidFill>
              <a:schemeClr val="tx1"/>
            </a:solidFill>
          </a:ln>
        </p:spPr>
      </p:pic>
      <p:sp>
        <p:nvSpPr>
          <p:cNvPr id="6" name="矩形 5">
            <a:extLst>
              <a:ext uri="{FF2B5EF4-FFF2-40B4-BE49-F238E27FC236}">
                <a16:creationId xmlns:a16="http://schemas.microsoft.com/office/drawing/2014/main" id="{F4357346-08BC-47F5-9AE9-932803A2D532}"/>
              </a:ext>
            </a:extLst>
          </p:cNvPr>
          <p:cNvSpPr/>
          <p:nvPr/>
        </p:nvSpPr>
        <p:spPr>
          <a:xfrm>
            <a:off x="600891" y="6459865"/>
            <a:ext cx="10632049" cy="430887"/>
          </a:xfrm>
          <a:prstGeom prst="rect">
            <a:avLst/>
          </a:prstGeom>
        </p:spPr>
        <p:txBody>
          <a:bodyPr wrap="square">
            <a:spAutoFit/>
          </a:bodyPr>
          <a:lstStyle/>
          <a:p>
            <a:r>
              <a:rPr lang="en-US" altLang="zh-CN" sz="1100" dirty="0" err="1">
                <a:solidFill>
                  <a:srgbClr val="222222"/>
                </a:solidFill>
                <a:latin typeface="微软雅黑" panose="020B0503020204020204" pitchFamily="34" charset="-122"/>
                <a:ea typeface="微软雅黑" panose="020B0503020204020204" pitchFamily="34" charset="-122"/>
              </a:rPr>
              <a:t>Jerkovic</a:t>
            </a:r>
            <a:r>
              <a:rPr lang="en-US" altLang="zh-CN" sz="1100" dirty="0">
                <a:solidFill>
                  <a:srgbClr val="222222"/>
                </a:solidFill>
                <a:latin typeface="微软雅黑" panose="020B0503020204020204" pitchFamily="34" charset="-122"/>
                <a:ea typeface="微软雅黑" panose="020B0503020204020204" pitchFamily="34" charset="-122"/>
              </a:rPr>
              <a:t>´, I., Cavalli, G. Understanding 3D genome organization by multidisciplinary methods. </a:t>
            </a:r>
            <a:r>
              <a:rPr lang="en-US" altLang="zh-CN" sz="1100" i="1" dirty="0">
                <a:solidFill>
                  <a:srgbClr val="222222"/>
                </a:solidFill>
                <a:latin typeface="微软雅黑" panose="020B0503020204020204" pitchFamily="34" charset="-122"/>
                <a:ea typeface="微软雅黑" panose="020B0503020204020204" pitchFamily="34" charset="-122"/>
              </a:rPr>
              <a:t>Nat Rev Mol Cell Biol</a:t>
            </a:r>
            <a:r>
              <a:rPr lang="en-US" altLang="zh-CN" sz="1100" dirty="0">
                <a:solidFill>
                  <a:srgbClr val="222222"/>
                </a:solidFill>
                <a:latin typeface="微软雅黑" panose="020B0503020204020204" pitchFamily="34" charset="-122"/>
                <a:ea typeface="微软雅黑" panose="020B0503020204020204" pitchFamily="34" charset="-122"/>
              </a:rPr>
              <a:t> </a:t>
            </a:r>
            <a:r>
              <a:rPr lang="en-US" altLang="zh-CN" sz="1100" b="1" dirty="0">
                <a:solidFill>
                  <a:srgbClr val="222222"/>
                </a:solidFill>
                <a:latin typeface="微软雅黑" panose="020B0503020204020204" pitchFamily="34" charset="-122"/>
                <a:ea typeface="微软雅黑" panose="020B0503020204020204" pitchFamily="34" charset="-122"/>
              </a:rPr>
              <a:t>22</a:t>
            </a:r>
            <a:r>
              <a:rPr lang="en-US" altLang="zh-CN" sz="1100" dirty="0">
                <a:solidFill>
                  <a:srgbClr val="222222"/>
                </a:solidFill>
                <a:latin typeface="微软雅黑" panose="020B0503020204020204" pitchFamily="34" charset="-122"/>
                <a:ea typeface="微软雅黑" panose="020B0503020204020204" pitchFamily="34" charset="-122"/>
              </a:rPr>
              <a:t>, 511–528 (2021). https://doi.org/10.1038/s41580-021-00362-w</a:t>
            </a:r>
            <a:endParaRPr lang="zh-CN" altLang="en-US" sz="1100" dirty="0">
              <a:latin typeface="微软雅黑" panose="020B0503020204020204" pitchFamily="34" charset="-122"/>
              <a:ea typeface="微软雅黑" panose="020B0503020204020204" pitchFamily="34" charset="-122"/>
            </a:endParaRPr>
          </a:p>
        </p:txBody>
      </p:sp>
      <p:sp>
        <p:nvSpPr>
          <p:cNvPr id="7" name="标题 2">
            <a:extLst>
              <a:ext uri="{FF2B5EF4-FFF2-40B4-BE49-F238E27FC236}">
                <a16:creationId xmlns:a16="http://schemas.microsoft.com/office/drawing/2014/main" id="{AD86BA4B-CDE0-4E40-A7FE-0A11907F8FBA}"/>
              </a:ext>
            </a:extLst>
          </p:cNvPr>
          <p:cNvSpPr txBox="1">
            <a:spLocks/>
          </p:cNvSpPr>
          <p:nvPr/>
        </p:nvSpPr>
        <p:spPr>
          <a:xfrm>
            <a:off x="199836" y="322217"/>
            <a:ext cx="11992164" cy="1021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染色质结构相关测序平台</a:t>
            </a:r>
          </a:p>
        </p:txBody>
      </p:sp>
      <p:sp>
        <p:nvSpPr>
          <p:cNvPr id="8" name="矩形: 圆角 7">
            <a:extLst>
              <a:ext uri="{FF2B5EF4-FFF2-40B4-BE49-F238E27FC236}">
                <a16:creationId xmlns:a16="http://schemas.microsoft.com/office/drawing/2014/main" id="{59FB195F-C563-4D35-BE5B-AC427C984E82}"/>
              </a:ext>
            </a:extLst>
          </p:cNvPr>
          <p:cNvSpPr/>
          <p:nvPr/>
        </p:nvSpPr>
        <p:spPr>
          <a:xfrm>
            <a:off x="627016" y="1146073"/>
            <a:ext cx="4322837" cy="6381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cs typeface="Arial" panose="020B0604020202020204" pitchFamily="34" charset="0"/>
              </a:rPr>
              <a:t>染色体构象捕获</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1600" dirty="0">
                <a:latin typeface="微软雅黑" panose="020B0503020204020204" pitchFamily="34" charset="-122"/>
                <a:ea typeface="微软雅黑" panose="020B0503020204020204" pitchFamily="34" charset="-122"/>
                <a:cs typeface="Arial" panose="020B0604020202020204" pitchFamily="34" charset="0"/>
              </a:rPr>
              <a:t>3C: chromosome conformation capture</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a:extLst>
              <a:ext uri="{FF2B5EF4-FFF2-40B4-BE49-F238E27FC236}">
                <a16:creationId xmlns:a16="http://schemas.microsoft.com/office/drawing/2014/main" id="{C8856662-1221-42DB-BCF5-B7C95AF7695A}"/>
              </a:ext>
            </a:extLst>
          </p:cNvPr>
          <p:cNvSpPr/>
          <p:nvPr/>
        </p:nvSpPr>
        <p:spPr>
          <a:xfrm>
            <a:off x="6600945" y="680422"/>
            <a:ext cx="189513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一种</a:t>
            </a:r>
            <a:r>
              <a:rPr lang="en-US" altLang="zh-CN" b="1" dirty="0">
                <a:latin typeface="微软雅黑" panose="020B0503020204020204" pitchFamily="34" charset="-122"/>
                <a:ea typeface="微软雅黑" panose="020B0503020204020204" pitchFamily="34" charset="-122"/>
              </a:rPr>
              <a:t>crosslinker</a:t>
            </a: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965D14E-AC5A-426D-8BBB-B316FFBFA08D}"/>
              </a:ext>
            </a:extLst>
          </p:cNvPr>
          <p:cNvSpPr/>
          <p:nvPr/>
        </p:nvSpPr>
        <p:spPr>
          <a:xfrm>
            <a:off x="9008865" y="680422"/>
            <a:ext cx="189513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两种</a:t>
            </a:r>
            <a:r>
              <a:rPr lang="en-US" altLang="zh-CN" b="1" dirty="0">
                <a:latin typeface="微软雅黑" panose="020B0503020204020204" pitchFamily="34" charset="-122"/>
                <a:ea typeface="微软雅黑" panose="020B0503020204020204" pitchFamily="34" charset="-122"/>
              </a:rPr>
              <a:t>crosslinker</a:t>
            </a:r>
            <a:endParaRPr lang="zh-CN" altLang="en-US"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8EA9C5B0-49FE-40D8-A0DB-AE21D1731FCC}"/>
              </a:ext>
            </a:extLst>
          </p:cNvPr>
          <p:cNvSpPr/>
          <p:nvPr/>
        </p:nvSpPr>
        <p:spPr>
          <a:xfrm>
            <a:off x="627016" y="2619092"/>
            <a:ext cx="4322837" cy="53963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Micro-C</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micrococcal nuclease chromosome conformation assay</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圆角 11">
            <a:extLst>
              <a:ext uri="{FF2B5EF4-FFF2-40B4-BE49-F238E27FC236}">
                <a16:creationId xmlns:a16="http://schemas.microsoft.com/office/drawing/2014/main" id="{4BC1B803-0CB9-4C9B-B22F-E15C4D967582}"/>
              </a:ext>
            </a:extLst>
          </p:cNvPr>
          <p:cNvSpPr/>
          <p:nvPr/>
        </p:nvSpPr>
        <p:spPr>
          <a:xfrm>
            <a:off x="627016" y="3315957"/>
            <a:ext cx="4322837" cy="53963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cs typeface="Arial" panose="020B0604020202020204" pitchFamily="34" charset="0"/>
              </a:rPr>
              <a:t>ChIA</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-PET</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chromatin interaction analysis by paired-end tag sequencing</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圆角 12">
            <a:extLst>
              <a:ext uri="{FF2B5EF4-FFF2-40B4-BE49-F238E27FC236}">
                <a16:creationId xmlns:a16="http://schemas.microsoft.com/office/drawing/2014/main" id="{95850833-E4C2-4E7F-829F-C87F99252C6D}"/>
              </a:ext>
            </a:extLst>
          </p:cNvPr>
          <p:cNvSpPr/>
          <p:nvPr/>
        </p:nvSpPr>
        <p:spPr>
          <a:xfrm>
            <a:off x="627016" y="5014494"/>
            <a:ext cx="4322837" cy="3907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cs typeface="Arial" panose="020B0604020202020204" pitchFamily="34" charset="0"/>
              </a:rPr>
              <a:t>HiChIP</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Hi-C chromatin immunoprecipitation</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圆角 13">
            <a:extLst>
              <a:ext uri="{FF2B5EF4-FFF2-40B4-BE49-F238E27FC236}">
                <a16:creationId xmlns:a16="http://schemas.microsoft.com/office/drawing/2014/main" id="{5EB79D83-E087-4660-9A1F-C9D6F68798F0}"/>
              </a:ext>
            </a:extLst>
          </p:cNvPr>
          <p:cNvSpPr/>
          <p:nvPr/>
        </p:nvSpPr>
        <p:spPr>
          <a:xfrm>
            <a:off x="627016" y="4065076"/>
            <a:ext cx="4322837" cy="39075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cs typeface="Arial" panose="020B0604020202020204" pitchFamily="34" charset="0"/>
              </a:rPr>
              <a:t>Hi-C</a:t>
            </a:r>
            <a:r>
              <a:rPr lang="zh-CN" altLang="en-US" sz="1400" b="1" dirty="0">
                <a:latin typeface="微软雅黑" panose="020B0503020204020204" pitchFamily="34" charset="-122"/>
                <a:ea typeface="微软雅黑" panose="020B0503020204020204" pitchFamily="34" charset="-122"/>
                <a:cs typeface="Arial" panose="020B0604020202020204" pitchFamily="34" charset="0"/>
              </a:rPr>
              <a:t>：</a:t>
            </a:r>
            <a:r>
              <a:rPr lang="en-US" altLang="zh-CN" sz="1400" b="1" dirty="0">
                <a:latin typeface="微软雅黑" panose="020B0503020204020204" pitchFamily="34" charset="-122"/>
                <a:ea typeface="微软雅黑" panose="020B0503020204020204" pitchFamily="34" charset="-122"/>
                <a:cs typeface="Arial" panose="020B0604020202020204" pitchFamily="34" charset="0"/>
              </a:rPr>
              <a:t>DNA interactome of the entire genome </a:t>
            </a:r>
            <a:endParaRPr lang="zh-CN" altLang="en-US" sz="14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圆角 14">
            <a:extLst>
              <a:ext uri="{FF2B5EF4-FFF2-40B4-BE49-F238E27FC236}">
                <a16:creationId xmlns:a16="http://schemas.microsoft.com/office/drawing/2014/main" id="{5E81A648-216D-4EAD-80DB-F7995E02A62C}"/>
              </a:ext>
            </a:extLst>
          </p:cNvPr>
          <p:cNvSpPr/>
          <p:nvPr/>
        </p:nvSpPr>
        <p:spPr>
          <a:xfrm>
            <a:off x="627017" y="2030954"/>
            <a:ext cx="2002972" cy="3802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4C</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circular 3C</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圆角 15">
            <a:extLst>
              <a:ext uri="{FF2B5EF4-FFF2-40B4-BE49-F238E27FC236}">
                <a16:creationId xmlns:a16="http://schemas.microsoft.com/office/drawing/2014/main" id="{924E5D7A-3B48-484B-B67B-C0431D3DEAE1}"/>
              </a:ext>
            </a:extLst>
          </p:cNvPr>
          <p:cNvSpPr/>
          <p:nvPr/>
        </p:nvSpPr>
        <p:spPr>
          <a:xfrm>
            <a:off x="2946881" y="2030954"/>
            <a:ext cx="2002972" cy="3802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5C</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3C carbon copy</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圆角 16">
            <a:extLst>
              <a:ext uri="{FF2B5EF4-FFF2-40B4-BE49-F238E27FC236}">
                <a16:creationId xmlns:a16="http://schemas.microsoft.com/office/drawing/2014/main" id="{CE24F378-6A64-44D3-8012-658FE29F6D60}"/>
              </a:ext>
            </a:extLst>
          </p:cNvPr>
          <p:cNvSpPr/>
          <p:nvPr/>
        </p:nvSpPr>
        <p:spPr>
          <a:xfrm>
            <a:off x="627015" y="5537905"/>
            <a:ext cx="4322837" cy="3907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cs typeface="Arial" panose="020B0604020202020204" pitchFamily="34" charset="0"/>
              </a:rPr>
              <a:t>cHi</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-C: capture Hi-C</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a:extLst>
              <a:ext uri="{FF2B5EF4-FFF2-40B4-BE49-F238E27FC236}">
                <a16:creationId xmlns:a16="http://schemas.microsoft.com/office/drawing/2014/main" id="{01097390-9479-4962-B344-63116F8F4489}"/>
              </a:ext>
            </a:extLst>
          </p:cNvPr>
          <p:cNvSpPr/>
          <p:nvPr/>
        </p:nvSpPr>
        <p:spPr>
          <a:xfrm>
            <a:off x="600891" y="4437466"/>
            <a:ext cx="4563292"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cs typeface="Arial" panose="020B0604020202020204" pitchFamily="34" charset="0"/>
              </a:rPr>
              <a:t>染色质</a:t>
            </a:r>
            <a:r>
              <a:rPr lang="en-US" altLang="zh-CN"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限制性内切酶</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RE</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打成片段</a:t>
            </a:r>
            <a:r>
              <a:rPr lang="en-US" altLang="zh-CN"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生物素末端粘合</a:t>
            </a:r>
            <a:r>
              <a:rPr lang="en-US" altLang="zh-CN"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超声处理</a:t>
            </a:r>
            <a:r>
              <a:rPr lang="en-US" altLang="zh-CN"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去交联</a:t>
            </a:r>
            <a:r>
              <a:rPr lang="en-US" altLang="zh-CN"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富集片段</a:t>
            </a:r>
            <a:r>
              <a:rPr lang="en-US" altLang="zh-CN"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扩增测序</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265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P spid="12" grpId="0" animBg="1"/>
      <p:bldP spid="13" grpId="0" animBg="1"/>
      <p:bldP spid="14" grpId="0" animBg="1"/>
      <p:bldP spid="15" grpId="0" animBg="1"/>
      <p:bldP spid="16" grpId="0" animBg="1"/>
      <p:bldP spid="17" grpId="0" animBg="1"/>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箭头连接符 12">
            <a:extLst>
              <a:ext uri="{FF2B5EF4-FFF2-40B4-BE49-F238E27FC236}">
                <a16:creationId xmlns:a16="http://schemas.microsoft.com/office/drawing/2014/main" id="{8CE4FFD8-452E-4AE3-84BF-015124769164}"/>
              </a:ext>
            </a:extLst>
          </p:cNvPr>
          <p:cNvCxnSpPr>
            <a:stCxn id="7" idx="2"/>
            <a:endCxn id="11" idx="0"/>
          </p:cNvCxnSpPr>
          <p:nvPr/>
        </p:nvCxnSpPr>
        <p:spPr>
          <a:xfrm flipH="1">
            <a:off x="2027899" y="2520285"/>
            <a:ext cx="25852" cy="2982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标题 1">
            <a:extLst>
              <a:ext uri="{FF2B5EF4-FFF2-40B4-BE49-F238E27FC236}">
                <a16:creationId xmlns:a16="http://schemas.microsoft.com/office/drawing/2014/main" id="{E88CBC14-DA13-4ED1-934A-0ABCEEC64572}"/>
              </a:ext>
            </a:extLst>
          </p:cNvPr>
          <p:cNvSpPr>
            <a:spLocks noGrp="1"/>
          </p:cNvSpPr>
          <p:nvPr>
            <p:ph type="title" idx="4294967295"/>
          </p:nvPr>
        </p:nvSpPr>
        <p:spPr>
          <a:xfrm>
            <a:off x="263352" y="115888"/>
            <a:ext cx="7801148" cy="889000"/>
          </a:xfrm>
        </p:spPr>
        <p:txBody>
          <a:bodyPr/>
          <a:lstStyle/>
          <a:p>
            <a:r>
              <a:rPr lang="zh-CN" altLang="en-US" dirty="0"/>
              <a:t>单细胞测序技术</a:t>
            </a:r>
          </a:p>
        </p:txBody>
      </p:sp>
      <p:sp>
        <p:nvSpPr>
          <p:cNvPr id="4" name="矩形 3">
            <a:extLst>
              <a:ext uri="{FF2B5EF4-FFF2-40B4-BE49-F238E27FC236}">
                <a16:creationId xmlns:a16="http://schemas.microsoft.com/office/drawing/2014/main" id="{9C9B2176-4DFB-4AB4-9C94-E8EC23A8049E}"/>
              </a:ext>
            </a:extLst>
          </p:cNvPr>
          <p:cNvSpPr/>
          <p:nvPr/>
        </p:nvSpPr>
        <p:spPr>
          <a:xfrm>
            <a:off x="7117705" y="478775"/>
            <a:ext cx="4578281" cy="400110"/>
          </a:xfrm>
          <a:prstGeom prst="rect">
            <a:avLst/>
          </a:prstGeom>
        </p:spPr>
        <p:txBody>
          <a:bodyPr wrap="square">
            <a:spAutoFit/>
          </a:bodyPr>
          <a:lstStyle/>
          <a:p>
            <a:r>
              <a:rPr lang="en-US" altLang="zh-CN" sz="2000" b="1" i="1" dirty="0">
                <a:solidFill>
                  <a:srgbClr val="FF0000"/>
                </a:solidFill>
                <a:latin typeface="微软雅黑" panose="020B0503020204020204" pitchFamily="34" charset="-122"/>
                <a:ea typeface="微软雅黑" panose="020B0503020204020204" pitchFamily="34" charset="-122"/>
              </a:rPr>
              <a:t>Single cell Vs. Single molecular</a:t>
            </a:r>
            <a:endParaRPr lang="zh-CN" altLang="en-US" sz="2000" b="1" i="1" dirty="0">
              <a:solidFill>
                <a:srgbClr val="FF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2EBF4B8-B7A6-4656-B39D-03FE6FBBAE4D}"/>
              </a:ext>
            </a:extLst>
          </p:cNvPr>
          <p:cNvPicPr>
            <a:picLocks noChangeAspect="1"/>
          </p:cNvPicPr>
          <p:nvPr/>
        </p:nvPicPr>
        <p:blipFill>
          <a:blip r:embed="rId3"/>
          <a:stretch>
            <a:fillRect/>
          </a:stretch>
        </p:blipFill>
        <p:spPr>
          <a:xfrm>
            <a:off x="3524779" y="1761456"/>
            <a:ext cx="8171207" cy="4070932"/>
          </a:xfrm>
          <a:prstGeom prst="rect">
            <a:avLst/>
          </a:prstGeom>
        </p:spPr>
      </p:pic>
      <p:sp>
        <p:nvSpPr>
          <p:cNvPr id="6" name="矩形 5">
            <a:extLst>
              <a:ext uri="{FF2B5EF4-FFF2-40B4-BE49-F238E27FC236}">
                <a16:creationId xmlns:a16="http://schemas.microsoft.com/office/drawing/2014/main" id="{0E52F313-0189-4B27-953E-27FE0F5C8736}"/>
              </a:ext>
            </a:extLst>
          </p:cNvPr>
          <p:cNvSpPr/>
          <p:nvPr/>
        </p:nvSpPr>
        <p:spPr>
          <a:xfrm>
            <a:off x="626682" y="1076337"/>
            <a:ext cx="10099881"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单细胞分离</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标签 </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b="1" dirty="0">
                <a:latin typeface="微软雅黑" panose="020B0503020204020204" pitchFamily="34" charset="-122"/>
                <a:ea typeface="微软雅黑" panose="020B0503020204020204" pitchFamily="34" charset="-122"/>
                <a:sym typeface="Wingdings" panose="05000000000000000000" pitchFamily="2" charset="2"/>
              </a:rPr>
              <a:t>核苷酸序列扩增 </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b="1" dirty="0">
                <a:latin typeface="微软雅黑" panose="020B0503020204020204" pitchFamily="34" charset="-122"/>
                <a:ea typeface="微软雅黑" panose="020B0503020204020204" pitchFamily="34" charset="-122"/>
                <a:sym typeface="Wingdings" panose="05000000000000000000" pitchFamily="2" charset="2"/>
              </a:rPr>
              <a:t>基因测序 </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b="1" dirty="0">
                <a:latin typeface="微软雅黑" panose="020B0503020204020204" pitchFamily="34" charset="-122"/>
                <a:ea typeface="微软雅黑" panose="020B0503020204020204" pitchFamily="34" charset="-122"/>
                <a:sym typeface="Wingdings" panose="05000000000000000000" pitchFamily="2" charset="2"/>
              </a:rPr>
              <a:t>数据分析 </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b="1" dirty="0">
                <a:latin typeface="微软雅黑" panose="020B0503020204020204" pitchFamily="34" charset="-122"/>
                <a:ea typeface="微软雅黑" panose="020B0503020204020204" pitchFamily="34" charset="-122"/>
                <a:sym typeface="Wingdings" panose="05000000000000000000" pitchFamily="2" charset="2"/>
              </a:rPr>
              <a:t>细胞聚类，谱系分析</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endParaRPr lang="zh-CN" altLang="en-US" sz="20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AD2411F5-C261-4F64-A4A8-194E84F2873D}"/>
              </a:ext>
            </a:extLst>
          </p:cNvPr>
          <p:cNvSpPr/>
          <p:nvPr/>
        </p:nvSpPr>
        <p:spPr>
          <a:xfrm>
            <a:off x="925920" y="1873954"/>
            <a:ext cx="2255662"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1200" b="1" dirty="0">
                <a:latin typeface="微软雅黑" panose="020B0503020204020204" pitchFamily="34" charset="-122"/>
                <a:ea typeface="微软雅黑" panose="020B0503020204020204" pitchFamily="34" charset="-122"/>
              </a:rPr>
              <a:t>2009</a:t>
            </a:r>
            <a:r>
              <a:rPr lang="zh-CN" altLang="en-US" sz="1200" b="1" dirty="0">
                <a:latin typeface="微软雅黑" panose="020B0503020204020204" pitchFamily="34" charset="-122"/>
                <a:ea typeface="微软雅黑" panose="020B0503020204020204" pitchFamily="34" charset="-122"/>
              </a:rPr>
              <a:t>年 单细胞转录组</a:t>
            </a:r>
            <a:endParaRPr lang="en-US" altLang="zh-CN" sz="1200" b="1"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Nat. Methods 6, 377–382, 2009</a:t>
            </a:r>
            <a:endParaRPr lang="zh-CN" altLang="en-US" sz="1200"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6FC9A54B-5F71-49A9-9B36-77746D9C2296}"/>
              </a:ext>
            </a:extLst>
          </p:cNvPr>
          <p:cNvSpPr/>
          <p:nvPr/>
        </p:nvSpPr>
        <p:spPr>
          <a:xfrm>
            <a:off x="704084" y="2852449"/>
            <a:ext cx="2661006"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1200" dirty="0">
                <a:solidFill>
                  <a:srgbClr val="000000"/>
                </a:solidFill>
                <a:latin typeface="微软雅黑" panose="020B0503020204020204" pitchFamily="34" charset="-122"/>
                <a:ea typeface="微软雅黑" panose="020B0503020204020204" pitchFamily="34" charset="-122"/>
              </a:rPr>
              <a:t>2011</a:t>
            </a:r>
            <a:r>
              <a:rPr lang="zh-CN" altLang="en-US" sz="1200" dirty="0">
                <a:solidFill>
                  <a:srgbClr val="000000"/>
                </a:solidFill>
                <a:latin typeface="微软雅黑" panose="020B0503020204020204" pitchFamily="34" charset="-122"/>
                <a:ea typeface="微软雅黑" panose="020B0503020204020204" pitchFamily="34" charset="-122"/>
              </a:rPr>
              <a:t>年</a:t>
            </a:r>
            <a:r>
              <a:rPr lang="en-US" altLang="zh-CN" sz="1200" dirty="0">
                <a:solidFill>
                  <a:srgbClr val="000000"/>
                </a:solidFill>
                <a:latin typeface="微软雅黑" panose="020B0503020204020204" pitchFamily="34" charset="-122"/>
                <a:ea typeface="微软雅黑" panose="020B0503020204020204" pitchFamily="34" charset="-122"/>
              </a:rPr>
              <a:t>Nicholas</a:t>
            </a:r>
            <a:r>
              <a:rPr lang="zh-CN" altLang="en-US" sz="1200" dirty="0">
                <a:solidFill>
                  <a:srgbClr val="000000"/>
                </a:solidFill>
                <a:latin typeface="微软雅黑" panose="020B0503020204020204" pitchFamily="34" charset="-122"/>
                <a:ea typeface="微软雅黑" panose="020B0503020204020204" pitchFamily="34" charset="-122"/>
              </a:rPr>
              <a:t>等人开发了单细胞</a:t>
            </a:r>
            <a:r>
              <a:rPr lang="zh-CN" altLang="en-US" sz="1200" b="1" dirty="0">
                <a:solidFill>
                  <a:srgbClr val="000000"/>
                </a:solidFill>
                <a:latin typeface="微软雅黑" panose="020B0503020204020204" pitchFamily="34" charset="-122"/>
                <a:ea typeface="微软雅黑" panose="020B0503020204020204" pitchFamily="34" charset="-122"/>
              </a:rPr>
              <a:t>基因组测序技术</a:t>
            </a:r>
            <a:endParaRPr lang="zh-CN" altLang="en-US" sz="12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30865F0-29CA-474E-9FF9-D35BF6A55546}"/>
              </a:ext>
            </a:extLst>
          </p:cNvPr>
          <p:cNvSpPr/>
          <p:nvPr/>
        </p:nvSpPr>
        <p:spPr>
          <a:xfrm>
            <a:off x="626683" y="3644537"/>
            <a:ext cx="280243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1200" dirty="0">
                <a:solidFill>
                  <a:srgbClr val="000000"/>
                </a:solidFill>
                <a:latin typeface="微软雅黑" panose="020B0503020204020204" pitchFamily="34" charset="-122"/>
                <a:ea typeface="微软雅黑" panose="020B0503020204020204" pitchFamily="34" charset="-122"/>
              </a:rPr>
              <a:t>2013</a:t>
            </a:r>
            <a:r>
              <a:rPr lang="zh-CN" altLang="en-US" sz="1200" dirty="0">
                <a:solidFill>
                  <a:srgbClr val="000000"/>
                </a:solidFill>
                <a:latin typeface="微软雅黑" panose="020B0503020204020204" pitchFamily="34" charset="-122"/>
                <a:ea typeface="微软雅黑" panose="020B0503020204020204" pitchFamily="34" charset="-122"/>
              </a:rPr>
              <a:t>年又开发出了单细胞全基因组</a:t>
            </a:r>
            <a:r>
              <a:rPr lang="en-US" altLang="zh-CN" sz="1200" b="1" dirty="0">
                <a:solidFill>
                  <a:srgbClr val="000000"/>
                </a:solidFill>
                <a:latin typeface="微软雅黑" panose="020B0503020204020204" pitchFamily="34" charset="-122"/>
                <a:ea typeface="微软雅黑" panose="020B0503020204020204" pitchFamily="34" charset="-122"/>
              </a:rPr>
              <a:t>DNA</a:t>
            </a:r>
            <a:r>
              <a:rPr lang="zh-CN" altLang="en-US" sz="1200" b="1" dirty="0">
                <a:solidFill>
                  <a:srgbClr val="000000"/>
                </a:solidFill>
                <a:latin typeface="微软雅黑" panose="020B0503020204020204" pitchFamily="34" charset="-122"/>
                <a:ea typeface="微软雅黑" panose="020B0503020204020204" pitchFamily="34" charset="-122"/>
              </a:rPr>
              <a:t>甲基化检测技术</a:t>
            </a:r>
            <a:endParaRPr lang="zh-CN" altLang="en-US" sz="1200" b="1"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D3FB2D0-DABF-4BCC-84E1-08B2D4A390EC}"/>
              </a:ext>
            </a:extLst>
          </p:cNvPr>
          <p:cNvSpPr/>
          <p:nvPr/>
        </p:nvSpPr>
        <p:spPr>
          <a:xfrm>
            <a:off x="864249" y="4467983"/>
            <a:ext cx="2368349"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200" dirty="0">
                <a:solidFill>
                  <a:srgbClr val="000000"/>
                </a:solidFill>
                <a:latin typeface="微软雅黑" panose="020B0503020204020204" pitchFamily="34" charset="-122"/>
                <a:ea typeface="微软雅黑" panose="020B0503020204020204" pitchFamily="34" charset="-122"/>
              </a:rPr>
              <a:t>细胞分选技术、核酸扩增技术、信噪比提高方面等进行不断优化和改进</a:t>
            </a:r>
            <a:endParaRPr lang="zh-CN" altLang="en-US" sz="12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035BC26-0C68-4AD8-99F0-FF94DF6C5108}"/>
              </a:ext>
            </a:extLst>
          </p:cNvPr>
          <p:cNvSpPr/>
          <p:nvPr/>
        </p:nvSpPr>
        <p:spPr>
          <a:xfrm>
            <a:off x="626682" y="5503159"/>
            <a:ext cx="280243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200" dirty="0">
                <a:solidFill>
                  <a:srgbClr val="000000"/>
                </a:solidFill>
                <a:latin typeface="微软雅黑" panose="020B0503020204020204" pitchFamily="34" charset="-122"/>
                <a:ea typeface="微软雅黑" panose="020B0503020204020204" pitchFamily="34" charset="-122"/>
              </a:rPr>
              <a:t>开创了单细胞</a:t>
            </a:r>
            <a:r>
              <a:rPr lang="en-US" altLang="zh-CN" sz="1200" dirty="0">
                <a:solidFill>
                  <a:srgbClr val="000000"/>
                </a:solidFill>
                <a:latin typeface="微软雅黑" panose="020B0503020204020204" pitchFamily="34" charset="-122"/>
                <a:ea typeface="微软雅黑" panose="020B0503020204020204" pitchFamily="34" charset="-122"/>
              </a:rPr>
              <a:t>Hi-C</a:t>
            </a:r>
            <a:r>
              <a:rPr lang="zh-CN" altLang="en-US" sz="1200" dirty="0">
                <a:solidFill>
                  <a:srgbClr val="000000"/>
                </a:solidFill>
                <a:latin typeface="微软雅黑" panose="020B0503020204020204" pitchFamily="34" charset="-122"/>
                <a:ea typeface="微软雅黑" panose="020B0503020204020204" pitchFamily="34" charset="-122"/>
              </a:rPr>
              <a:t>、单细胞</a:t>
            </a:r>
            <a:r>
              <a:rPr lang="en-US" altLang="zh-CN" sz="1200" dirty="0" err="1">
                <a:solidFill>
                  <a:srgbClr val="000000"/>
                </a:solidFill>
                <a:latin typeface="微软雅黑" panose="020B0503020204020204" pitchFamily="34" charset="-122"/>
                <a:ea typeface="微软雅黑" panose="020B0503020204020204" pitchFamily="34" charset="-122"/>
              </a:rPr>
              <a:t>ChIP</a:t>
            </a:r>
            <a:r>
              <a:rPr lang="en-US" altLang="zh-CN" sz="1200" dirty="0">
                <a:solidFill>
                  <a:srgbClr val="000000"/>
                </a:solidFill>
                <a:latin typeface="微软雅黑" panose="020B0503020204020204" pitchFamily="34" charset="-122"/>
                <a:ea typeface="微软雅黑" panose="020B0503020204020204" pitchFamily="34" charset="-122"/>
              </a:rPr>
              <a:t>-seq</a:t>
            </a:r>
            <a:r>
              <a:rPr lang="zh-CN" altLang="en-US" sz="1200" dirty="0">
                <a:solidFill>
                  <a:srgbClr val="000000"/>
                </a:solidFill>
                <a:latin typeface="微软雅黑" panose="020B0503020204020204" pitchFamily="34" charset="-122"/>
                <a:ea typeface="微软雅黑" panose="020B0503020204020204" pitchFamily="34" charset="-122"/>
              </a:rPr>
              <a:t>、单细胞</a:t>
            </a:r>
            <a:r>
              <a:rPr lang="en-US" altLang="zh-CN" sz="1200" dirty="0">
                <a:solidFill>
                  <a:srgbClr val="000000"/>
                </a:solidFill>
                <a:latin typeface="微软雅黑" panose="020B0503020204020204" pitchFamily="34" charset="-122"/>
                <a:ea typeface="微软雅黑" panose="020B0503020204020204" pitchFamily="34" charset="-122"/>
              </a:rPr>
              <a:t>ATAC-seq</a:t>
            </a:r>
            <a:r>
              <a:rPr lang="zh-CN" altLang="en-US" sz="1200" dirty="0">
                <a:solidFill>
                  <a:srgbClr val="000000"/>
                </a:solidFill>
                <a:latin typeface="微软雅黑" panose="020B0503020204020204" pitchFamily="34" charset="-122"/>
                <a:ea typeface="微软雅黑" panose="020B0503020204020204" pitchFamily="34" charset="-122"/>
              </a:rPr>
              <a:t>技术</a:t>
            </a:r>
            <a:endParaRPr lang="zh-CN" altLang="en-US" sz="12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45213314-1DA5-406C-963F-687A725006DC}"/>
              </a:ext>
            </a:extLst>
          </p:cNvPr>
          <p:cNvSpPr/>
          <p:nvPr/>
        </p:nvSpPr>
        <p:spPr>
          <a:xfrm>
            <a:off x="5676622" y="6495891"/>
            <a:ext cx="6309280" cy="24622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sz="1000" dirty="0">
                <a:solidFill>
                  <a:srgbClr val="404040"/>
                </a:solidFill>
                <a:latin typeface="微软雅黑" panose="020B0503020204020204" pitchFamily="34" charset="-122"/>
                <a:ea typeface="微软雅黑" panose="020B0503020204020204" pitchFamily="34" charset="-122"/>
              </a:rPr>
              <a:t>Stuart T, </a:t>
            </a:r>
            <a:r>
              <a:rPr lang="en-US" altLang="zh-CN" sz="1000" dirty="0" err="1">
                <a:solidFill>
                  <a:srgbClr val="404040"/>
                </a:solidFill>
                <a:latin typeface="微软雅黑" panose="020B0503020204020204" pitchFamily="34" charset="-122"/>
                <a:ea typeface="微软雅黑" panose="020B0503020204020204" pitchFamily="34" charset="-122"/>
              </a:rPr>
              <a:t>Satija</a:t>
            </a:r>
            <a:r>
              <a:rPr lang="en-US" altLang="zh-CN" sz="1000" dirty="0">
                <a:solidFill>
                  <a:srgbClr val="404040"/>
                </a:solidFill>
                <a:latin typeface="微软雅黑" panose="020B0503020204020204" pitchFamily="34" charset="-122"/>
                <a:ea typeface="微软雅黑" panose="020B0503020204020204" pitchFamily="34" charset="-122"/>
              </a:rPr>
              <a:t> R. Integrative single-cell analysis[J]. Nature Reviews Genetics, 2019, 20(5): 257-272.</a:t>
            </a:r>
            <a:endParaRPr lang="zh-CN" altLang="en-US" sz="1000" dirty="0">
              <a:latin typeface="微软雅黑" panose="020B0503020204020204" pitchFamily="34" charset="-122"/>
              <a:ea typeface="微软雅黑" panose="020B0503020204020204" pitchFamily="34" charset="-122"/>
            </a:endParaRPr>
          </a:p>
        </p:txBody>
      </p:sp>
      <p:sp>
        <p:nvSpPr>
          <p:cNvPr id="16" name="灯片编号占位符 1">
            <a:extLst>
              <a:ext uri="{FF2B5EF4-FFF2-40B4-BE49-F238E27FC236}">
                <a16:creationId xmlns:a16="http://schemas.microsoft.com/office/drawing/2014/main" id="{61979E80-7230-4513-8CC1-72EAE0074318}"/>
              </a:ext>
            </a:extLst>
          </p:cNvPr>
          <p:cNvSpPr>
            <a:spLocks noGrp="1"/>
          </p:cNvSpPr>
          <p:nvPr>
            <p:ph type="sldNum" sz="quarter" idx="12"/>
          </p:nvPr>
        </p:nvSpPr>
        <p:spPr>
          <a:xfrm>
            <a:off x="9354963" y="6451480"/>
            <a:ext cx="2743200" cy="365125"/>
          </a:xfrm>
        </p:spPr>
        <p:txBody>
          <a:bodyPr/>
          <a:lstStyle/>
          <a:p>
            <a:fld id="{DF849393-7876-44FF-8BC7-6C3A91957E85}" type="slidenum">
              <a:rPr lang="zh-CN" altLang="en-US" smtClean="0"/>
              <a:t>31</a:t>
            </a:fld>
            <a:endParaRPr lang="zh-CN" altLang="en-US" dirty="0"/>
          </a:p>
        </p:txBody>
      </p:sp>
    </p:spTree>
    <p:extLst>
      <p:ext uri="{BB962C8B-B14F-4D97-AF65-F5344CB8AC3E}">
        <p14:creationId xmlns:p14="http://schemas.microsoft.com/office/powerpoint/2010/main" val="23627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930D2-EB73-4F6A-8C9D-E33B7B574AF5}"/>
              </a:ext>
            </a:extLst>
          </p:cNvPr>
          <p:cNvSpPr>
            <a:spLocks noGrp="1"/>
          </p:cNvSpPr>
          <p:nvPr>
            <p:ph type="title" idx="4294967295"/>
          </p:nvPr>
        </p:nvSpPr>
        <p:spPr>
          <a:xfrm>
            <a:off x="283780" y="68591"/>
            <a:ext cx="6877050" cy="889000"/>
          </a:xfrm>
        </p:spPr>
        <p:txBody>
          <a:bodyPr>
            <a:normAutofit fontScale="90000"/>
          </a:bodyPr>
          <a:lstStyle/>
          <a:p>
            <a:r>
              <a:rPr lang="zh-CN" altLang="en-US" dirty="0"/>
              <a:t>单细胞测序转录组的应用场景</a:t>
            </a:r>
          </a:p>
        </p:txBody>
      </p:sp>
      <p:pic>
        <p:nvPicPr>
          <p:cNvPr id="6" name="图片 5">
            <a:extLst>
              <a:ext uri="{FF2B5EF4-FFF2-40B4-BE49-F238E27FC236}">
                <a16:creationId xmlns:a16="http://schemas.microsoft.com/office/drawing/2014/main" id="{6DDADBF9-23EA-4C38-9BE2-4F86D85DE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296" y="1203692"/>
            <a:ext cx="5221778" cy="5221778"/>
          </a:xfrm>
          <a:prstGeom prst="rect">
            <a:avLst/>
          </a:prstGeom>
        </p:spPr>
      </p:pic>
      <p:sp>
        <p:nvSpPr>
          <p:cNvPr id="7" name="矩形 6">
            <a:extLst>
              <a:ext uri="{FF2B5EF4-FFF2-40B4-BE49-F238E27FC236}">
                <a16:creationId xmlns:a16="http://schemas.microsoft.com/office/drawing/2014/main" id="{C5999210-0E4A-4777-A93C-D12E10770F33}"/>
              </a:ext>
            </a:extLst>
          </p:cNvPr>
          <p:cNvSpPr/>
          <p:nvPr/>
        </p:nvSpPr>
        <p:spPr>
          <a:xfrm>
            <a:off x="703926" y="1598417"/>
            <a:ext cx="5080577" cy="4154984"/>
          </a:xfrm>
          <a:prstGeom prst="rect">
            <a:avLst/>
          </a:prstGeom>
        </p:spPr>
        <p:txBody>
          <a:bodyPr wrap="square">
            <a:spAutoFit/>
          </a:bodyPr>
          <a:lstStyle/>
          <a:p>
            <a:pPr>
              <a:spcBef>
                <a:spcPts val="600"/>
              </a:spcBef>
              <a:spcAft>
                <a:spcPts val="600"/>
              </a:spcAft>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细胞异质性</a:t>
            </a:r>
            <a:r>
              <a:rPr lang="zh-CN" altLang="en-US" sz="1600" dirty="0">
                <a:solidFill>
                  <a:srgbClr val="060607"/>
                </a:solidFill>
                <a:latin typeface="微软雅黑" panose="020B0503020204020204" pitchFamily="34" charset="-122"/>
                <a:ea typeface="微软雅黑" panose="020B0503020204020204" pitchFamily="34" charset="-122"/>
              </a:rPr>
              <a:t>：揭示样本内部和不同样本间的异质性，包括遗传变异、不同细胞类型混合、分化等因素引起的基因型或表型差异。</a:t>
            </a:r>
          </a:p>
          <a:p>
            <a:pPr>
              <a:spcBef>
                <a:spcPts val="600"/>
              </a:spcBef>
              <a:spcAft>
                <a:spcPts val="600"/>
              </a:spcAft>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罕见细胞类型</a:t>
            </a:r>
            <a:r>
              <a:rPr lang="zh-CN" altLang="en-US" sz="1600" dirty="0">
                <a:solidFill>
                  <a:srgbClr val="060607"/>
                </a:solidFill>
                <a:latin typeface="微软雅黑" panose="020B0503020204020204" pitchFamily="34" charset="-122"/>
                <a:ea typeface="微软雅黑" panose="020B0503020204020204" pitchFamily="34" charset="-122"/>
              </a:rPr>
              <a:t>：结合高通量分析和基因表达谱的高灵敏度评估，可发现罕见细胞类型。</a:t>
            </a:r>
          </a:p>
          <a:p>
            <a:pPr>
              <a:spcBef>
                <a:spcPts val="600"/>
              </a:spcBef>
              <a:spcAft>
                <a:spcPts val="600"/>
              </a:spcAft>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发育生物学和分化</a:t>
            </a:r>
            <a:r>
              <a:rPr lang="zh-CN" altLang="en-US" sz="1600" dirty="0">
                <a:solidFill>
                  <a:srgbClr val="060607"/>
                </a:solidFill>
                <a:latin typeface="微软雅黑" panose="020B0503020204020204" pitchFamily="34" charset="-122"/>
                <a:ea typeface="微软雅黑" panose="020B0503020204020204" pitchFamily="34" charset="-122"/>
              </a:rPr>
              <a:t>：有助于理解先天性疾病和再生医学。通过分析细胞的个体分化路径和细胞类型特征分化，可以“捕捉”细胞分化过程中的“快照”，并通过轨迹推断算法进行分析。</a:t>
            </a:r>
          </a:p>
          <a:p>
            <a:pPr>
              <a:spcBef>
                <a:spcPts val="600"/>
              </a:spcBef>
              <a:spcAft>
                <a:spcPts val="600"/>
              </a:spcAft>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药物靶点</a:t>
            </a:r>
            <a:r>
              <a:rPr lang="zh-CN" altLang="en-US" sz="1600" dirty="0">
                <a:solidFill>
                  <a:srgbClr val="060607"/>
                </a:solidFill>
                <a:latin typeface="微软雅黑" panose="020B0503020204020204" pitchFamily="34" charset="-122"/>
                <a:ea typeface="微软雅黑" panose="020B0503020204020204" pitchFamily="34" charset="-122"/>
              </a:rPr>
              <a:t>：高灵敏度和分辨率使其成为鉴定与疾病相关分子和途径的有效方法，这些分子和途径可能成为生物标志物或药物靶点。</a:t>
            </a:r>
          </a:p>
          <a:p>
            <a:pPr>
              <a:spcBef>
                <a:spcPts val="600"/>
              </a:spcBef>
              <a:spcAft>
                <a:spcPts val="600"/>
              </a:spcAft>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药物效果</a:t>
            </a:r>
            <a:r>
              <a:rPr lang="zh-CN" altLang="en-US" sz="1600" dirty="0">
                <a:solidFill>
                  <a:srgbClr val="060607"/>
                </a:solidFill>
                <a:latin typeface="微软雅黑" panose="020B0503020204020204" pitchFamily="34" charset="-122"/>
                <a:ea typeface="微软雅黑" panose="020B0503020204020204" pitchFamily="34" charset="-122"/>
              </a:rPr>
              <a:t>：可以研究候选药物对基因表达的影响，观察特定治疗对每种细胞类型的影响。</a:t>
            </a:r>
            <a:endParaRPr lang="zh-CN" altLang="en-US" sz="1600" b="0" i="0" dirty="0">
              <a:solidFill>
                <a:srgbClr val="060607"/>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8582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F60D97-4AFA-4800-B153-DB1626DEAC14}"/>
              </a:ext>
            </a:extLst>
          </p:cNvPr>
          <p:cNvSpPr>
            <a:spLocks noGrp="1"/>
          </p:cNvSpPr>
          <p:nvPr>
            <p:ph type="sldNum" sz="quarter" idx="12"/>
          </p:nvPr>
        </p:nvSpPr>
        <p:spPr>
          <a:xfrm>
            <a:off x="9359537" y="6416749"/>
            <a:ext cx="2743200" cy="365125"/>
          </a:xfrm>
        </p:spPr>
        <p:txBody>
          <a:bodyPr/>
          <a:lstStyle/>
          <a:p>
            <a:fld id="{DF849393-7876-44FF-8BC7-6C3A91957E85}" type="slidenum">
              <a:rPr lang="zh-CN" altLang="en-US" smtClean="0"/>
              <a:t>33</a:t>
            </a:fld>
            <a:endParaRPr lang="zh-CN" altLang="en-US" dirty="0"/>
          </a:p>
        </p:txBody>
      </p:sp>
      <p:sp>
        <p:nvSpPr>
          <p:cNvPr id="3" name="矩形 2">
            <a:extLst>
              <a:ext uri="{FF2B5EF4-FFF2-40B4-BE49-F238E27FC236}">
                <a16:creationId xmlns:a16="http://schemas.microsoft.com/office/drawing/2014/main" id="{864F7021-6745-4039-9CE2-F46010A73669}"/>
              </a:ext>
            </a:extLst>
          </p:cNvPr>
          <p:cNvSpPr/>
          <p:nvPr/>
        </p:nvSpPr>
        <p:spPr>
          <a:xfrm>
            <a:off x="5241903" y="6320209"/>
            <a:ext cx="6740434" cy="461665"/>
          </a:xfrm>
          <a:prstGeom prst="rect">
            <a:avLst/>
          </a:prstGeom>
        </p:spPr>
        <p:txBody>
          <a:bodyPr wrap="square">
            <a:spAutoFit/>
          </a:bodyPr>
          <a:lstStyle/>
          <a:p>
            <a:r>
              <a:rPr lang="en-US" altLang="zh-CN" sz="1200" dirty="0">
                <a:solidFill>
                  <a:srgbClr val="222222"/>
                </a:solidFill>
                <a:latin typeface="-apple-system"/>
              </a:rPr>
              <a:t>Lim, J., Chin, V., Fairfax, K. </a:t>
            </a:r>
            <a:r>
              <a:rPr lang="en-US" altLang="zh-CN" sz="1200" i="1" dirty="0">
                <a:solidFill>
                  <a:srgbClr val="222222"/>
                </a:solidFill>
                <a:latin typeface="-apple-system"/>
              </a:rPr>
              <a:t>et al.</a:t>
            </a:r>
            <a:r>
              <a:rPr lang="en-US" altLang="zh-CN" sz="1200" dirty="0">
                <a:solidFill>
                  <a:srgbClr val="222222"/>
                </a:solidFill>
                <a:latin typeface="-apple-system"/>
              </a:rPr>
              <a:t> Transitioning single-cell genomics into the clinic.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573–584 (2023). https://doi.org/10.1038/s41576-023-00613-w</a:t>
            </a:r>
            <a:endParaRPr lang="zh-CN" altLang="en-US" sz="1200" dirty="0"/>
          </a:p>
        </p:txBody>
      </p:sp>
      <p:sp>
        <p:nvSpPr>
          <p:cNvPr id="5" name="标题 1">
            <a:extLst>
              <a:ext uri="{FF2B5EF4-FFF2-40B4-BE49-F238E27FC236}">
                <a16:creationId xmlns:a16="http://schemas.microsoft.com/office/drawing/2014/main" id="{077D93C7-9037-420C-9C95-21E75BA73D9D}"/>
              </a:ext>
            </a:extLst>
          </p:cNvPr>
          <p:cNvSpPr txBox="1">
            <a:spLocks/>
          </p:cNvSpPr>
          <p:nvPr/>
        </p:nvSpPr>
        <p:spPr>
          <a:xfrm>
            <a:off x="195309" y="74584"/>
            <a:ext cx="8415291" cy="889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单细胞测序技术对疾病的研究价值</a:t>
            </a:r>
          </a:p>
        </p:txBody>
      </p:sp>
      <p:pic>
        <p:nvPicPr>
          <p:cNvPr id="6" name="图片 5">
            <a:extLst>
              <a:ext uri="{FF2B5EF4-FFF2-40B4-BE49-F238E27FC236}">
                <a16:creationId xmlns:a16="http://schemas.microsoft.com/office/drawing/2014/main" id="{6CF72FE8-1E96-4F1D-8969-0EABAB0A6E20}"/>
              </a:ext>
            </a:extLst>
          </p:cNvPr>
          <p:cNvPicPr>
            <a:picLocks noChangeAspect="1"/>
          </p:cNvPicPr>
          <p:nvPr/>
        </p:nvPicPr>
        <p:blipFill>
          <a:blip r:embed="rId2"/>
          <a:stretch>
            <a:fillRect/>
          </a:stretch>
        </p:blipFill>
        <p:spPr>
          <a:xfrm>
            <a:off x="583475" y="963584"/>
            <a:ext cx="6526698" cy="5284678"/>
          </a:xfrm>
          <a:prstGeom prst="rect">
            <a:avLst/>
          </a:prstGeom>
          <a:ln>
            <a:solidFill>
              <a:schemeClr val="tx1"/>
            </a:solidFill>
          </a:ln>
        </p:spPr>
      </p:pic>
      <p:sp>
        <p:nvSpPr>
          <p:cNvPr id="7" name="矩形 6">
            <a:extLst>
              <a:ext uri="{FF2B5EF4-FFF2-40B4-BE49-F238E27FC236}">
                <a16:creationId xmlns:a16="http://schemas.microsoft.com/office/drawing/2014/main" id="{07112C43-22D1-42FD-8188-96CACE6903AA}"/>
              </a:ext>
            </a:extLst>
          </p:cNvPr>
          <p:cNvSpPr/>
          <p:nvPr/>
        </p:nvSpPr>
        <p:spPr>
          <a:xfrm>
            <a:off x="7350034" y="1135087"/>
            <a:ext cx="4526280" cy="3877985"/>
          </a:xfrm>
          <a:prstGeom prst="rect">
            <a:avLst/>
          </a:prstGeom>
        </p:spPr>
        <p:txBody>
          <a:bodyPr wrap="square">
            <a:spAutoFit/>
          </a:bodyPr>
          <a:lstStyle/>
          <a:p>
            <a:pPr>
              <a:spcBef>
                <a:spcPts val="600"/>
              </a:spcBef>
            </a:pPr>
            <a:r>
              <a:rPr lang="zh-CN" altLang="en-US" dirty="0">
                <a:latin typeface="微软雅黑" panose="020B0503020204020204" pitchFamily="34" charset="-122"/>
                <a:ea typeface="微软雅黑" panose="020B0503020204020204" pitchFamily="34" charset="-122"/>
              </a:rPr>
              <a:t>a、 提高循环肿瘤细胞的基因组分辨率</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癌症的早期检测</a:t>
            </a:r>
            <a:endParaRPr lang="en-US" altLang="zh-CN" dirty="0">
              <a:latin typeface="微软雅黑" panose="020B0503020204020204" pitchFamily="34" charset="-122"/>
              <a:ea typeface="微软雅黑" panose="020B0503020204020204" pitchFamily="34" charset="-122"/>
            </a:endParaRPr>
          </a:p>
          <a:p>
            <a:pPr>
              <a:spcBef>
                <a:spcPts val="600"/>
              </a:spcBef>
            </a:pPr>
            <a:r>
              <a:rPr lang="zh-CN" altLang="en-US" dirty="0">
                <a:latin typeface="微软雅黑" panose="020B0503020204020204" pitchFamily="34" charset="-122"/>
                <a:ea typeface="微软雅黑" panose="020B0503020204020204" pitchFamily="34" charset="-122"/>
              </a:rPr>
              <a:t>b、 免疫细胞亚群的细胞基因组特征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预测抑制剂免疫治疗反应和毒性</a:t>
            </a:r>
            <a:endParaRPr lang="en-US" altLang="zh-CN" dirty="0">
              <a:latin typeface="微软雅黑" panose="020B0503020204020204" pitchFamily="34" charset="-122"/>
              <a:ea typeface="微软雅黑" panose="020B0503020204020204" pitchFamily="34" charset="-122"/>
            </a:endParaRPr>
          </a:p>
          <a:p>
            <a:pPr>
              <a:spcBef>
                <a:spcPts val="600"/>
              </a:spcBef>
            </a:pPr>
            <a:r>
              <a:rPr lang="zh-CN" altLang="en-US" dirty="0">
                <a:latin typeface="微软雅黑" panose="020B0503020204020204" pitchFamily="34" charset="-122"/>
                <a:ea typeface="微软雅黑" panose="020B0503020204020204" pitchFamily="34" charset="-122"/>
              </a:rPr>
              <a:t>c、 研究机体获得性免疫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耐药性</a:t>
            </a:r>
            <a:endParaRPr lang="en-US" altLang="zh-CN" dirty="0">
              <a:latin typeface="微软雅黑" panose="020B0503020204020204" pitchFamily="34" charset="-122"/>
              <a:ea typeface="微软雅黑" panose="020B0503020204020204" pitchFamily="34" charset="-122"/>
            </a:endParaRPr>
          </a:p>
          <a:p>
            <a:pPr>
              <a:spcBef>
                <a:spcPts val="600"/>
              </a:spcBef>
            </a:pPr>
            <a:r>
              <a:rPr lang="zh-CN" altLang="en-US" dirty="0">
                <a:latin typeface="微软雅黑" panose="020B0503020204020204" pitchFamily="34" charset="-122"/>
                <a:ea typeface="微软雅黑" panose="020B0503020204020204" pitchFamily="34" charset="-122"/>
              </a:rPr>
              <a:t>d、 细胞基因组学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临床试验</a:t>
            </a:r>
            <a:endParaRPr lang="en-US" altLang="zh-CN" dirty="0">
              <a:latin typeface="微软雅黑" panose="020B0503020204020204" pitchFamily="34" charset="-122"/>
              <a:ea typeface="微软雅黑" panose="020B0503020204020204" pitchFamily="34" charset="-122"/>
            </a:endParaRPr>
          </a:p>
          <a:p>
            <a:pPr>
              <a:spcBef>
                <a:spcPts val="600"/>
              </a:spcBef>
            </a:pPr>
            <a:r>
              <a:rPr lang="zh-CN" altLang="en-US" dirty="0">
                <a:latin typeface="微软雅黑" panose="020B0503020204020204" pitchFamily="34" charset="-122"/>
                <a:ea typeface="微软雅黑" panose="020B0503020204020204" pitchFamily="34" charset="-122"/>
              </a:rPr>
              <a:t>e、 提高最小残留疾病的分辨率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患者亚分类分层</a:t>
            </a:r>
            <a:endParaRPr lang="en-US" altLang="zh-CN" dirty="0">
              <a:latin typeface="微软雅黑" panose="020B0503020204020204" pitchFamily="34" charset="-122"/>
              <a:ea typeface="微软雅黑" panose="020B0503020204020204" pitchFamily="34" charset="-122"/>
            </a:endParaRPr>
          </a:p>
          <a:p>
            <a:pPr>
              <a:spcBef>
                <a:spcPts val="600"/>
              </a:spcBef>
            </a:pPr>
            <a:r>
              <a:rPr lang="zh-CN" altLang="en-US" dirty="0">
                <a:latin typeface="微软雅黑" panose="020B0503020204020204" pitchFamily="34" charset="-122"/>
                <a:ea typeface="微软雅黑" panose="020B0503020204020204" pitchFamily="34" charset="-122"/>
              </a:rPr>
              <a:t>f、 通过解析克隆型和细胞亚群的基因组图谱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鉴定新的治疗靶点</a:t>
            </a:r>
            <a:endParaRPr lang="en-US" altLang="zh-CN" dirty="0">
              <a:latin typeface="微软雅黑" panose="020B0503020204020204" pitchFamily="34" charset="-122"/>
              <a:ea typeface="微软雅黑" panose="020B0503020204020204" pitchFamily="34" charset="-122"/>
            </a:endParaRPr>
          </a:p>
          <a:p>
            <a:pPr>
              <a:spcBef>
                <a:spcPts val="600"/>
              </a:spcBef>
            </a:pPr>
            <a:r>
              <a:rPr lang="zh-CN" altLang="en-US" dirty="0">
                <a:latin typeface="微软雅黑" panose="020B0503020204020204" pitchFamily="34" charset="-122"/>
                <a:ea typeface="微软雅黑" panose="020B0503020204020204" pitchFamily="34" charset="-122"/>
              </a:rPr>
              <a:t>g、循环肿瘤细胞的深度基因组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监测癌症的演变。</a:t>
            </a:r>
          </a:p>
        </p:txBody>
      </p:sp>
    </p:spTree>
    <p:extLst>
      <p:ext uri="{BB962C8B-B14F-4D97-AF65-F5344CB8AC3E}">
        <p14:creationId xmlns:p14="http://schemas.microsoft.com/office/powerpoint/2010/main" val="2893412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4F117-4FB2-412D-AF0B-609C567235E0}"/>
              </a:ext>
            </a:extLst>
          </p:cNvPr>
          <p:cNvSpPr>
            <a:spLocks noGrp="1"/>
          </p:cNvSpPr>
          <p:nvPr>
            <p:ph type="title" idx="4294967295"/>
          </p:nvPr>
        </p:nvSpPr>
        <p:spPr>
          <a:xfrm>
            <a:off x="338959" y="115888"/>
            <a:ext cx="7006404" cy="889000"/>
          </a:xfrm>
        </p:spPr>
        <p:txBody>
          <a:bodyPr/>
          <a:lstStyle/>
          <a:p>
            <a:r>
              <a:rPr lang="zh-CN" altLang="en-US" dirty="0"/>
              <a:t>单细胞测序研究资源库</a:t>
            </a:r>
            <a:endParaRPr lang="en-US" altLang="zh-CN" dirty="0"/>
          </a:p>
        </p:txBody>
      </p:sp>
      <p:graphicFrame>
        <p:nvGraphicFramePr>
          <p:cNvPr id="3" name="表格 2">
            <a:extLst>
              <a:ext uri="{FF2B5EF4-FFF2-40B4-BE49-F238E27FC236}">
                <a16:creationId xmlns:a16="http://schemas.microsoft.com/office/drawing/2014/main" id="{DC1E4CF5-8026-4F41-B574-B6222E53FACE}"/>
              </a:ext>
            </a:extLst>
          </p:cNvPr>
          <p:cNvGraphicFramePr>
            <a:graphicFrameLocks noGrp="1"/>
          </p:cNvGraphicFramePr>
          <p:nvPr>
            <p:extLst/>
          </p:nvPr>
        </p:nvGraphicFramePr>
        <p:xfrm>
          <a:off x="623392" y="1268760"/>
          <a:ext cx="11161240" cy="5184574"/>
        </p:xfrm>
        <a:graphic>
          <a:graphicData uri="http://schemas.openxmlformats.org/drawingml/2006/table">
            <a:tbl>
              <a:tblPr firstRow="1" bandRow="1">
                <a:tableStyleId>{5C22544A-7EE6-4342-B048-85BDC9FD1C3A}</a:tableStyleId>
              </a:tblPr>
              <a:tblGrid>
                <a:gridCol w="1590634">
                  <a:extLst>
                    <a:ext uri="{9D8B030D-6E8A-4147-A177-3AD203B41FA5}">
                      <a16:colId xmlns:a16="http://schemas.microsoft.com/office/drawing/2014/main" val="2007272048"/>
                    </a:ext>
                  </a:extLst>
                </a:gridCol>
                <a:gridCol w="9570606">
                  <a:extLst>
                    <a:ext uri="{9D8B030D-6E8A-4147-A177-3AD203B41FA5}">
                      <a16:colId xmlns:a16="http://schemas.microsoft.com/office/drawing/2014/main" val="2889180989"/>
                    </a:ext>
                  </a:extLst>
                </a:gridCol>
              </a:tblGrid>
              <a:tr h="383856">
                <a:tc>
                  <a:txBody>
                    <a:bodyPr/>
                    <a:lstStyle/>
                    <a:p>
                      <a:pPr algn="ctr"/>
                      <a:r>
                        <a:rPr lang="zh-CN" altLang="en-US" dirty="0"/>
                        <a:t>应用场景</a:t>
                      </a:r>
                    </a:p>
                  </a:txBody>
                  <a:tcPr anchor="ctr"/>
                </a:tc>
                <a:tc>
                  <a:txBody>
                    <a:bodyPr/>
                    <a:lstStyle/>
                    <a:p>
                      <a:pPr algn="ctr"/>
                      <a:r>
                        <a:rPr lang="zh-CN" altLang="en-US" dirty="0"/>
                        <a:t>研究内容示例</a:t>
                      </a:r>
                    </a:p>
                  </a:txBody>
                  <a:tcPr anchor="ctr"/>
                </a:tc>
                <a:extLst>
                  <a:ext uri="{0D108BD9-81ED-4DB2-BD59-A6C34878D82A}">
                    <a16:rowId xmlns:a16="http://schemas.microsoft.com/office/drawing/2014/main" val="3692669423"/>
                  </a:ext>
                </a:extLst>
              </a:tr>
              <a:tr h="578300">
                <a:tc>
                  <a:txBody>
                    <a:bodyPr/>
                    <a:lstStyle/>
                    <a:p>
                      <a:pPr algn="ctr"/>
                      <a:r>
                        <a:rPr lang="zh-CN" altLang="en-US" dirty="0"/>
                        <a:t>癌症</a:t>
                      </a:r>
                    </a:p>
                  </a:txBody>
                  <a:tcPr anchor="ctr"/>
                </a:tc>
                <a:tc>
                  <a:txBody>
                    <a:bodyPr/>
                    <a:lstStyle/>
                    <a:p>
                      <a:pPr algn="ctr"/>
                      <a:r>
                        <a:rPr lang="zh-CN" altLang="en-US" dirty="0"/>
                        <a:t>癌症组织异质性 </a:t>
                      </a:r>
                      <a:r>
                        <a:rPr lang="en-US" altLang="zh-CN" dirty="0">
                          <a:sym typeface="Wingdings" panose="05000000000000000000" pitchFamily="2" charset="2"/>
                        </a:rPr>
                        <a:t> </a:t>
                      </a:r>
                      <a:r>
                        <a:rPr lang="zh-CN" altLang="en-US" dirty="0"/>
                        <a:t>寻找癌症</a:t>
                      </a:r>
                      <a:r>
                        <a:rPr lang="en-US" altLang="zh-CN" dirty="0"/>
                        <a:t>Sub-clone </a:t>
                      </a:r>
                      <a:r>
                        <a:rPr lang="en-US" altLang="zh-CN" dirty="0">
                          <a:sym typeface="Wingdings" panose="05000000000000000000" pitchFamily="2" charset="2"/>
                        </a:rPr>
                        <a:t> </a:t>
                      </a:r>
                      <a:r>
                        <a:rPr lang="zh-CN" altLang="en-US" dirty="0">
                          <a:sym typeface="Wingdings" panose="05000000000000000000" pitchFamily="2" charset="2"/>
                        </a:rPr>
                        <a:t>不同突变、组织病理、治疗方式，肿瘤微环境</a:t>
                      </a:r>
                      <a:endParaRPr lang="zh-CN" altLang="en-US" dirty="0"/>
                    </a:p>
                  </a:txBody>
                  <a:tcPr anchor="ctr"/>
                </a:tc>
                <a:extLst>
                  <a:ext uri="{0D108BD9-81ED-4DB2-BD59-A6C34878D82A}">
                    <a16:rowId xmlns:a16="http://schemas.microsoft.com/office/drawing/2014/main" val="2494778669"/>
                  </a:ext>
                </a:extLst>
              </a:tr>
              <a:tr h="383856">
                <a:tc>
                  <a:txBody>
                    <a:bodyPr/>
                    <a:lstStyle/>
                    <a:p>
                      <a:pPr algn="ctr"/>
                      <a:r>
                        <a:rPr lang="zh-CN" altLang="en-US" dirty="0"/>
                        <a:t>宏基因组学</a:t>
                      </a:r>
                    </a:p>
                  </a:txBody>
                  <a:tcPr anchor="ctr"/>
                </a:tc>
                <a:tc>
                  <a:txBody>
                    <a:bodyPr/>
                    <a:lstStyle/>
                    <a:p>
                      <a:pPr algn="ctr"/>
                      <a:r>
                        <a:rPr lang="zh-CN" altLang="en-US" dirty="0"/>
                        <a:t>微生物鉴定</a:t>
                      </a:r>
                    </a:p>
                  </a:txBody>
                  <a:tcPr anchor="ctr"/>
                </a:tc>
                <a:extLst>
                  <a:ext uri="{0D108BD9-81ED-4DB2-BD59-A6C34878D82A}">
                    <a16:rowId xmlns:a16="http://schemas.microsoft.com/office/drawing/2014/main" val="2311501702"/>
                  </a:ext>
                </a:extLst>
              </a:tr>
              <a:tr h="1247533">
                <a:tc>
                  <a:txBody>
                    <a:bodyPr/>
                    <a:lstStyle/>
                    <a:p>
                      <a:pPr algn="ctr"/>
                      <a:r>
                        <a:rPr lang="zh-CN" altLang="en-US" dirty="0"/>
                        <a:t>干细胞</a:t>
                      </a:r>
                    </a:p>
                  </a:txBody>
                  <a:tcPr anchor="ctr"/>
                </a:tc>
                <a:tc>
                  <a:txBody>
                    <a:bodyPr/>
                    <a:lstStyle/>
                    <a:p>
                      <a:pPr algn="ctr"/>
                      <a:r>
                        <a:rPr lang="zh-CN" altLang="en-US" dirty="0"/>
                        <a:t>卵母细胞 </a:t>
                      </a:r>
                      <a:r>
                        <a:rPr lang="en-US" altLang="zh-CN" dirty="0">
                          <a:sym typeface="Wingdings" panose="05000000000000000000" pitchFamily="2" charset="2"/>
                        </a:rPr>
                        <a:t> </a:t>
                      </a:r>
                      <a:r>
                        <a:rPr lang="zh-CN" altLang="en-US" dirty="0">
                          <a:sym typeface="Wingdings" panose="05000000000000000000" pitchFamily="2" charset="2"/>
                        </a:rPr>
                        <a:t>有丝分裂 </a:t>
                      </a:r>
                      <a:r>
                        <a:rPr lang="en-US" altLang="zh-CN" dirty="0">
                          <a:sym typeface="Wingdings" panose="05000000000000000000" pitchFamily="2" charset="2"/>
                        </a:rPr>
                        <a:t> </a:t>
                      </a:r>
                      <a:r>
                        <a:rPr lang="zh-CN" altLang="en-US" dirty="0">
                          <a:sym typeface="Wingdings" panose="05000000000000000000" pitchFamily="2" charset="2"/>
                        </a:rPr>
                        <a:t>胚胎干细胞群 </a:t>
                      </a:r>
                      <a:r>
                        <a:rPr lang="en-US" altLang="zh-CN" dirty="0">
                          <a:sym typeface="Wingdings" panose="05000000000000000000" pitchFamily="2" charset="2"/>
                        </a:rPr>
                        <a:t> </a:t>
                      </a:r>
                      <a:r>
                        <a:rPr lang="zh-CN" altLang="en-US" dirty="0">
                          <a:sym typeface="Wingdings" panose="05000000000000000000" pitchFamily="2" charset="2"/>
                        </a:rPr>
                        <a:t>了解细胞分化过程 </a:t>
                      </a:r>
                      <a:r>
                        <a:rPr lang="en-US" altLang="zh-CN" dirty="0">
                          <a:sym typeface="Wingdings" panose="05000000000000000000" pitchFamily="2" charset="2"/>
                        </a:rPr>
                        <a:t>/ </a:t>
                      </a:r>
                      <a:r>
                        <a:rPr lang="zh-CN" altLang="en-US" dirty="0">
                          <a:sym typeface="Wingdings" panose="05000000000000000000" pitchFamily="2" charset="2"/>
                        </a:rPr>
                        <a:t>外界环境刺激下不同细胞群落的反应</a:t>
                      </a:r>
                      <a:endParaRPr lang="en-US" altLang="zh-CN" dirty="0">
                        <a:sym typeface="Wingdings" panose="05000000000000000000" pitchFamily="2" charset="2"/>
                      </a:endParaRPr>
                    </a:p>
                    <a:p>
                      <a:pPr algn="ctr"/>
                      <a:r>
                        <a:rPr lang="zh-CN" altLang="en-US" dirty="0">
                          <a:sym typeface="Wingdings" panose="05000000000000000000" pitchFamily="2" charset="2"/>
                        </a:rPr>
                        <a:t>多能诱导干细胞</a:t>
                      </a:r>
                      <a:r>
                        <a:rPr lang="en-US" altLang="zh-CN" dirty="0">
                          <a:sym typeface="Wingdings" panose="05000000000000000000" pitchFamily="2" charset="2"/>
                        </a:rPr>
                        <a:t>(iPSCs)  </a:t>
                      </a:r>
                      <a:r>
                        <a:rPr lang="zh-CN" altLang="en-US" dirty="0">
                          <a:sym typeface="Wingdings" panose="05000000000000000000" pitchFamily="2" charset="2"/>
                        </a:rPr>
                        <a:t>了解每个细胞的遗传异质性，探索影响分化、多能性和类器官形成中的机制</a:t>
                      </a:r>
                      <a:endParaRPr lang="zh-CN" altLang="en-US" dirty="0"/>
                    </a:p>
                  </a:txBody>
                  <a:tcPr anchor="ctr"/>
                </a:tc>
                <a:extLst>
                  <a:ext uri="{0D108BD9-81ED-4DB2-BD59-A6C34878D82A}">
                    <a16:rowId xmlns:a16="http://schemas.microsoft.com/office/drawing/2014/main" val="5198923"/>
                  </a:ext>
                </a:extLst>
              </a:tr>
              <a:tr h="383856">
                <a:tc>
                  <a:txBody>
                    <a:bodyPr/>
                    <a:lstStyle/>
                    <a:p>
                      <a:pPr algn="ctr"/>
                      <a:r>
                        <a:rPr lang="zh-CN" altLang="en-US" dirty="0"/>
                        <a:t>发育生物学</a:t>
                      </a:r>
                    </a:p>
                  </a:txBody>
                  <a:tcPr anchor="ctr"/>
                </a:tc>
                <a:tc>
                  <a:txBody>
                    <a:bodyPr/>
                    <a:lstStyle/>
                    <a:p>
                      <a:pPr algn="ctr"/>
                      <a:r>
                        <a:rPr lang="zh-CN" altLang="en-US" dirty="0"/>
                        <a:t>细胞发育谱系树</a:t>
                      </a:r>
                      <a:r>
                        <a:rPr lang="en-US" altLang="zh-CN" dirty="0"/>
                        <a:t>+</a:t>
                      </a:r>
                      <a:r>
                        <a:rPr lang="zh-CN" altLang="en-US" dirty="0"/>
                        <a:t>发育过程的调控网络，比如神经系统发育、造血过程</a:t>
                      </a:r>
                    </a:p>
                  </a:txBody>
                  <a:tcPr anchor="ctr"/>
                </a:tc>
                <a:extLst>
                  <a:ext uri="{0D108BD9-81ED-4DB2-BD59-A6C34878D82A}">
                    <a16:rowId xmlns:a16="http://schemas.microsoft.com/office/drawing/2014/main" val="843486669"/>
                  </a:ext>
                </a:extLst>
              </a:tr>
              <a:tr h="671749">
                <a:tc>
                  <a:txBody>
                    <a:bodyPr/>
                    <a:lstStyle/>
                    <a:p>
                      <a:pPr algn="ctr"/>
                      <a:r>
                        <a:rPr lang="zh-CN" altLang="en-US" dirty="0"/>
                        <a:t>免疫</a:t>
                      </a:r>
                    </a:p>
                  </a:txBody>
                  <a:tcPr anchor="ctr"/>
                </a:tc>
                <a:tc>
                  <a:txBody>
                    <a:bodyPr/>
                    <a:lstStyle/>
                    <a:p>
                      <a:pPr algn="ctr"/>
                      <a:r>
                        <a:rPr lang="zh-CN" altLang="en-US" dirty="0"/>
                        <a:t>区分不同细胞类型，相比传统</a:t>
                      </a:r>
                      <a:r>
                        <a:rPr lang="en-US" altLang="zh-CN" dirty="0"/>
                        <a:t>FACS(</a:t>
                      </a:r>
                      <a:r>
                        <a:rPr lang="zh-CN" altLang="en-US" dirty="0"/>
                        <a:t>荧光激活细胞分选</a:t>
                      </a:r>
                      <a:r>
                        <a:rPr lang="en-US" altLang="zh-CN" dirty="0"/>
                        <a:t>) </a:t>
                      </a:r>
                      <a:r>
                        <a:rPr lang="en-US" altLang="zh-CN" dirty="0">
                          <a:sym typeface="Wingdings" panose="05000000000000000000" pitchFamily="2" charset="2"/>
                        </a:rPr>
                        <a:t> </a:t>
                      </a:r>
                      <a:r>
                        <a:rPr lang="zh-CN" altLang="en-US" dirty="0">
                          <a:sym typeface="Wingdings" panose="05000000000000000000" pitchFamily="2" charset="2"/>
                        </a:rPr>
                        <a:t>单细胞测序不依赖分子标记物 ；和肿瘤细胞的关系</a:t>
                      </a:r>
                      <a:r>
                        <a:rPr lang="en-US" altLang="zh-CN" dirty="0">
                          <a:sym typeface="Wingdings" panose="05000000000000000000" pitchFamily="2" charset="2"/>
                        </a:rPr>
                        <a:t>(TME)</a:t>
                      </a:r>
                      <a:endParaRPr lang="zh-CN" altLang="en-US" dirty="0"/>
                    </a:p>
                  </a:txBody>
                  <a:tcPr anchor="ctr"/>
                </a:tc>
                <a:extLst>
                  <a:ext uri="{0D108BD9-81ED-4DB2-BD59-A6C34878D82A}">
                    <a16:rowId xmlns:a16="http://schemas.microsoft.com/office/drawing/2014/main" val="2404018958"/>
                  </a:ext>
                </a:extLst>
              </a:tr>
              <a:tr h="383856">
                <a:tc>
                  <a:txBody>
                    <a:bodyPr/>
                    <a:lstStyle/>
                    <a:p>
                      <a:pPr algn="ctr"/>
                      <a:r>
                        <a:rPr lang="zh-CN" altLang="en-US" dirty="0"/>
                        <a:t>神经生物学</a:t>
                      </a:r>
                    </a:p>
                  </a:txBody>
                  <a:tcPr anchor="ctr"/>
                </a:tc>
                <a:tc>
                  <a:txBody>
                    <a:bodyPr/>
                    <a:lstStyle/>
                    <a:p>
                      <a:pPr algn="ctr"/>
                      <a:r>
                        <a:rPr lang="zh-CN" altLang="en-US" dirty="0"/>
                        <a:t>嵌合突变</a:t>
                      </a:r>
                      <a:r>
                        <a:rPr lang="en-US" altLang="zh-CN" dirty="0"/>
                        <a:t>(mosaicism) </a:t>
                      </a:r>
                      <a:r>
                        <a:rPr lang="en-US" altLang="zh-CN" dirty="0">
                          <a:sym typeface="Wingdings" panose="05000000000000000000" pitchFamily="2" charset="2"/>
                        </a:rPr>
                        <a:t> </a:t>
                      </a:r>
                      <a:r>
                        <a:rPr lang="zh-CN" altLang="en-US" dirty="0"/>
                        <a:t>发现具有不同</a:t>
                      </a:r>
                      <a:r>
                        <a:rPr lang="en-US" altLang="zh-CN" dirty="0"/>
                        <a:t>SNV</a:t>
                      </a:r>
                      <a:r>
                        <a:rPr lang="zh-CN" altLang="en-US" dirty="0"/>
                        <a:t>、</a:t>
                      </a:r>
                      <a:r>
                        <a:rPr lang="en-US" altLang="zh-CN" dirty="0"/>
                        <a:t>CNV</a:t>
                      </a:r>
                      <a:r>
                        <a:rPr lang="zh-CN" altLang="en-US" dirty="0"/>
                        <a:t>的突变的细胞 </a:t>
                      </a:r>
                      <a:r>
                        <a:rPr lang="en-US" altLang="zh-CN" dirty="0">
                          <a:sym typeface="Wingdings" panose="05000000000000000000" pitchFamily="2" charset="2"/>
                        </a:rPr>
                        <a:t> </a:t>
                      </a:r>
                      <a:r>
                        <a:rPr lang="zh-CN" altLang="en-US" dirty="0">
                          <a:sym typeface="Wingdings" panose="05000000000000000000" pitchFamily="2" charset="2"/>
                        </a:rPr>
                        <a:t>神经发育；新的细胞亚群</a:t>
                      </a:r>
                      <a:endParaRPr lang="zh-CN" altLang="en-US" dirty="0"/>
                    </a:p>
                  </a:txBody>
                  <a:tcPr anchor="ctr"/>
                </a:tc>
                <a:extLst>
                  <a:ext uri="{0D108BD9-81ED-4DB2-BD59-A6C34878D82A}">
                    <a16:rowId xmlns:a16="http://schemas.microsoft.com/office/drawing/2014/main" val="1081480620"/>
                  </a:ext>
                </a:extLst>
              </a:tr>
              <a:tr h="383856">
                <a:tc>
                  <a:txBody>
                    <a:bodyPr/>
                    <a:lstStyle/>
                    <a:p>
                      <a:pPr algn="ctr"/>
                      <a:r>
                        <a:rPr lang="zh-CN" altLang="en-US" dirty="0"/>
                        <a:t>药物研究</a:t>
                      </a:r>
                    </a:p>
                  </a:txBody>
                  <a:tcPr anchor="ctr"/>
                </a:tc>
                <a:tc>
                  <a:txBody>
                    <a:bodyPr/>
                    <a:lstStyle/>
                    <a:p>
                      <a:pPr algn="ctr"/>
                      <a:r>
                        <a:rPr lang="zh-CN" altLang="en-US" dirty="0"/>
                        <a:t>不同细胞的药物反应、耐药性差异 </a:t>
                      </a:r>
                      <a:r>
                        <a:rPr lang="en-US" altLang="zh-CN" dirty="0">
                          <a:sym typeface="Wingdings" panose="05000000000000000000" pitchFamily="2" charset="2"/>
                        </a:rPr>
                        <a:t> </a:t>
                      </a:r>
                      <a:r>
                        <a:rPr lang="zh-CN" altLang="en-US" dirty="0">
                          <a:sym typeface="Wingdings" panose="05000000000000000000" pitchFamily="2" charset="2"/>
                        </a:rPr>
                        <a:t>寻找潜在机制；过敏原特异性研究等</a:t>
                      </a:r>
                      <a:endParaRPr lang="zh-CN" altLang="en-US" dirty="0"/>
                    </a:p>
                  </a:txBody>
                  <a:tcPr anchor="ctr"/>
                </a:tc>
                <a:extLst>
                  <a:ext uri="{0D108BD9-81ED-4DB2-BD59-A6C34878D82A}">
                    <a16:rowId xmlns:a16="http://schemas.microsoft.com/office/drawing/2014/main" val="157324468"/>
                  </a:ext>
                </a:extLst>
              </a:tr>
              <a:tr h="383856">
                <a:tc>
                  <a:txBody>
                    <a:bodyPr/>
                    <a:lstStyle/>
                    <a:p>
                      <a:pPr algn="ctr"/>
                      <a:r>
                        <a:rPr lang="zh-CN" altLang="en-US" dirty="0"/>
                        <a:t>生殖健康</a:t>
                      </a:r>
                    </a:p>
                  </a:txBody>
                  <a:tcPr anchor="ctr"/>
                </a:tc>
                <a:tc>
                  <a:txBody>
                    <a:bodyPr/>
                    <a:lstStyle/>
                    <a:p>
                      <a:pPr algn="ctr"/>
                      <a:r>
                        <a:rPr lang="zh-CN" altLang="en-US" dirty="0"/>
                        <a:t>用于胚胎筛查</a:t>
                      </a:r>
                      <a:r>
                        <a:rPr lang="en-US" altLang="zh-CN" dirty="0"/>
                        <a:t>(</a:t>
                      </a:r>
                      <a:r>
                        <a:rPr lang="zh-CN" altLang="en-US" dirty="0"/>
                        <a:t>基因检测</a:t>
                      </a:r>
                      <a:r>
                        <a:rPr lang="en-US" altLang="zh-CN" dirty="0"/>
                        <a:t>)</a:t>
                      </a:r>
                      <a:r>
                        <a:rPr lang="zh-CN" altLang="en-US" dirty="0"/>
                        <a:t>、产前诊断</a:t>
                      </a:r>
                      <a:r>
                        <a:rPr lang="en-US" altLang="zh-CN" dirty="0"/>
                        <a:t>(</a:t>
                      </a:r>
                      <a:r>
                        <a:rPr lang="zh-CN" altLang="en-US" dirty="0"/>
                        <a:t>现有游离</a:t>
                      </a:r>
                      <a:r>
                        <a:rPr lang="en-US" altLang="zh-CN" dirty="0"/>
                        <a:t>DNA</a:t>
                      </a:r>
                      <a:r>
                        <a:rPr lang="zh-CN" altLang="en-US" dirty="0"/>
                        <a:t>无创产前技术</a:t>
                      </a:r>
                      <a:r>
                        <a:rPr lang="en-US" altLang="zh-CN" dirty="0"/>
                        <a:t>)</a:t>
                      </a:r>
                      <a:endParaRPr lang="zh-CN" altLang="en-US" dirty="0"/>
                    </a:p>
                  </a:txBody>
                  <a:tcPr anchor="ctr"/>
                </a:tc>
                <a:extLst>
                  <a:ext uri="{0D108BD9-81ED-4DB2-BD59-A6C34878D82A}">
                    <a16:rowId xmlns:a16="http://schemas.microsoft.com/office/drawing/2014/main" val="4161706221"/>
                  </a:ext>
                </a:extLst>
              </a:tr>
              <a:tr h="383856">
                <a:tc>
                  <a:txBody>
                    <a:bodyPr/>
                    <a:lstStyle/>
                    <a:p>
                      <a:pPr algn="ctr"/>
                      <a:r>
                        <a:rPr lang="zh-CN" altLang="en-US" dirty="0"/>
                        <a:t>其他</a:t>
                      </a:r>
                    </a:p>
                  </a:txBody>
                  <a:tcPr anchor="ctr"/>
                </a:tc>
                <a:tc>
                  <a:txBody>
                    <a:bodyPr/>
                    <a:lstStyle/>
                    <a:p>
                      <a:pPr algn="ctr"/>
                      <a:r>
                        <a:rPr lang="zh-CN" altLang="en-US" dirty="0"/>
                        <a:t>微生物进化、植物发育、法医鉴定。。。</a:t>
                      </a:r>
                    </a:p>
                  </a:txBody>
                  <a:tcPr anchor="ctr"/>
                </a:tc>
                <a:extLst>
                  <a:ext uri="{0D108BD9-81ED-4DB2-BD59-A6C34878D82A}">
                    <a16:rowId xmlns:a16="http://schemas.microsoft.com/office/drawing/2014/main" val="3022682411"/>
                  </a:ext>
                </a:extLst>
              </a:tr>
            </a:tbl>
          </a:graphicData>
        </a:graphic>
      </p:graphicFrame>
      <p:sp>
        <p:nvSpPr>
          <p:cNvPr id="4" name="矩形 3"/>
          <p:cNvSpPr/>
          <p:nvPr/>
        </p:nvSpPr>
        <p:spPr>
          <a:xfrm>
            <a:off x="9264352" y="375743"/>
            <a:ext cx="225241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CN" dirty="0">
                <a:hlinkClick r:id="rId3"/>
              </a:rPr>
              <a:t>https://panglaodb.se/</a:t>
            </a:r>
            <a:endParaRPr lang="zh-CN" altLang="en-US" dirty="0"/>
          </a:p>
        </p:txBody>
      </p:sp>
      <p:sp>
        <p:nvSpPr>
          <p:cNvPr id="5" name="矩形 4"/>
          <p:cNvSpPr/>
          <p:nvPr/>
        </p:nvSpPr>
        <p:spPr>
          <a:xfrm>
            <a:off x="6672064" y="375743"/>
            <a:ext cx="2492990" cy="369332"/>
          </a:xfrm>
          <a:prstGeom prst="rect">
            <a:avLst/>
          </a:prstGeom>
        </p:spPr>
        <p:txBody>
          <a:bodyPr wrap="none">
            <a:spAutoFit/>
          </a:bodyPr>
          <a:lstStyle/>
          <a:p>
            <a:r>
              <a:rPr lang="zh-CN" altLang="en-US" b="1" dirty="0">
                <a:solidFill>
                  <a:srgbClr val="FF0000"/>
                </a:solidFill>
                <a:latin typeface="黑体" panose="02010609060101010101" pitchFamily="49" charset="-122"/>
                <a:ea typeface="黑体" panose="02010609060101010101" pitchFamily="49" charset="-122"/>
              </a:rPr>
              <a:t>单细胞测序研究资源库</a:t>
            </a:r>
            <a:endParaRPr lang="en-US" altLang="zh-CN"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69419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061A97-8605-4199-95E4-FF01BF52CCF2}"/>
              </a:ext>
            </a:extLst>
          </p:cNvPr>
          <p:cNvSpPr>
            <a:spLocks noGrp="1"/>
          </p:cNvSpPr>
          <p:nvPr>
            <p:ph type="sldNum" sz="quarter" idx="12"/>
          </p:nvPr>
        </p:nvSpPr>
        <p:spPr/>
        <p:txBody>
          <a:bodyPr/>
          <a:lstStyle/>
          <a:p>
            <a:fld id="{DF849393-7876-44FF-8BC7-6C3A91957E85}" type="slidenum">
              <a:rPr lang="zh-CN" altLang="en-US" smtClean="0"/>
              <a:t>35</a:t>
            </a:fld>
            <a:endParaRPr lang="zh-CN" altLang="en-US"/>
          </a:p>
        </p:txBody>
      </p:sp>
      <p:sp>
        <p:nvSpPr>
          <p:cNvPr id="3" name="标题 1">
            <a:extLst>
              <a:ext uri="{FF2B5EF4-FFF2-40B4-BE49-F238E27FC236}">
                <a16:creationId xmlns:a16="http://schemas.microsoft.com/office/drawing/2014/main" id="{B138465D-10EB-481A-B625-90F977BB99F3}"/>
              </a:ext>
            </a:extLst>
          </p:cNvPr>
          <p:cNvSpPr txBox="1">
            <a:spLocks/>
          </p:cNvSpPr>
          <p:nvPr/>
        </p:nvSpPr>
        <p:spPr>
          <a:xfrm>
            <a:off x="195309" y="74584"/>
            <a:ext cx="8415291"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单细胞测序技术的实验步骤</a:t>
            </a:r>
          </a:p>
        </p:txBody>
      </p:sp>
      <p:pic>
        <p:nvPicPr>
          <p:cNvPr id="5" name="图片 4">
            <a:extLst>
              <a:ext uri="{FF2B5EF4-FFF2-40B4-BE49-F238E27FC236}">
                <a16:creationId xmlns:a16="http://schemas.microsoft.com/office/drawing/2014/main" id="{2B6ACABE-0AB2-42BA-9298-2D166DB45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439" y="963585"/>
            <a:ext cx="3308068" cy="4670862"/>
          </a:xfrm>
          <a:prstGeom prst="rect">
            <a:avLst/>
          </a:prstGeom>
        </p:spPr>
      </p:pic>
      <p:pic>
        <p:nvPicPr>
          <p:cNvPr id="9" name="图片 8">
            <a:extLst>
              <a:ext uri="{FF2B5EF4-FFF2-40B4-BE49-F238E27FC236}">
                <a16:creationId xmlns:a16="http://schemas.microsoft.com/office/drawing/2014/main" id="{0BA8A2FE-5018-4D9A-88AA-E13E83F08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184" y="1012579"/>
            <a:ext cx="2249404" cy="5068655"/>
          </a:xfrm>
          <a:prstGeom prst="rect">
            <a:avLst/>
          </a:prstGeom>
        </p:spPr>
      </p:pic>
      <p:pic>
        <p:nvPicPr>
          <p:cNvPr id="11" name="图片 10">
            <a:extLst>
              <a:ext uri="{FF2B5EF4-FFF2-40B4-BE49-F238E27FC236}">
                <a16:creationId xmlns:a16="http://schemas.microsoft.com/office/drawing/2014/main" id="{B2733CD8-72AE-45FE-8694-E725AC5115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1166" y="1038983"/>
            <a:ext cx="2474119" cy="5045051"/>
          </a:xfrm>
          <a:prstGeom prst="rect">
            <a:avLst/>
          </a:prstGeom>
        </p:spPr>
      </p:pic>
      <p:sp>
        <p:nvSpPr>
          <p:cNvPr id="12" name="矩形 11">
            <a:extLst>
              <a:ext uri="{FF2B5EF4-FFF2-40B4-BE49-F238E27FC236}">
                <a16:creationId xmlns:a16="http://schemas.microsoft.com/office/drawing/2014/main" id="{C1FA941C-9AD4-449E-AA6D-8A8C1CB193FB}"/>
              </a:ext>
            </a:extLst>
          </p:cNvPr>
          <p:cNvSpPr/>
          <p:nvPr/>
        </p:nvSpPr>
        <p:spPr>
          <a:xfrm>
            <a:off x="4402954" y="6372860"/>
            <a:ext cx="6740434" cy="461665"/>
          </a:xfrm>
          <a:prstGeom prst="rect">
            <a:avLst/>
          </a:prstGeom>
        </p:spPr>
        <p:txBody>
          <a:bodyPr wrap="square">
            <a:spAutoFit/>
          </a:bodyPr>
          <a:lstStyle/>
          <a:p>
            <a:r>
              <a:rPr lang="en-US" altLang="zh-CN" sz="1200" dirty="0">
                <a:solidFill>
                  <a:srgbClr val="222222"/>
                </a:solidFill>
                <a:latin typeface="-apple-system"/>
              </a:rPr>
              <a:t>Lim, J., Chin, V., Fairfax, K. </a:t>
            </a:r>
            <a:r>
              <a:rPr lang="en-US" altLang="zh-CN" sz="1200" i="1" dirty="0">
                <a:solidFill>
                  <a:srgbClr val="222222"/>
                </a:solidFill>
                <a:latin typeface="-apple-system"/>
              </a:rPr>
              <a:t>et al.</a:t>
            </a:r>
            <a:r>
              <a:rPr lang="en-US" altLang="zh-CN" sz="1200" dirty="0">
                <a:solidFill>
                  <a:srgbClr val="222222"/>
                </a:solidFill>
                <a:latin typeface="-apple-system"/>
              </a:rPr>
              <a:t> Transitioning single-cell genomics into the clinic.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573–584 (2023). https://doi.org/10.1038/s41576-023-00613-w</a:t>
            </a:r>
            <a:endParaRPr lang="zh-CN" altLang="en-US" sz="1200" dirty="0"/>
          </a:p>
        </p:txBody>
      </p:sp>
      <p:sp>
        <p:nvSpPr>
          <p:cNvPr id="13" name="矩形 12">
            <a:extLst>
              <a:ext uri="{FF2B5EF4-FFF2-40B4-BE49-F238E27FC236}">
                <a16:creationId xmlns:a16="http://schemas.microsoft.com/office/drawing/2014/main" id="{03AF302F-FAB9-4013-8998-460257F75429}"/>
              </a:ext>
            </a:extLst>
          </p:cNvPr>
          <p:cNvSpPr/>
          <p:nvPr/>
        </p:nvSpPr>
        <p:spPr>
          <a:xfrm>
            <a:off x="437607" y="5814699"/>
            <a:ext cx="3690256" cy="769441"/>
          </a:xfrm>
          <a:prstGeom prst="rect">
            <a:avLst/>
          </a:prstGeom>
        </p:spPr>
        <p:txBody>
          <a:bodyPr wrap="square">
            <a:spAutoFit/>
          </a:bodyPr>
          <a:lstStyle/>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BAL, </a:t>
            </a:r>
            <a:r>
              <a:rPr lang="en-US" altLang="zh-CN" sz="1100" dirty="0" err="1">
                <a:latin typeface="微软雅黑" panose="020B0503020204020204" pitchFamily="34" charset="-122"/>
                <a:ea typeface="微软雅黑" panose="020B0503020204020204" pitchFamily="34" charset="-122"/>
              </a:rPr>
              <a:t>broncho</a:t>
            </a:r>
            <a:r>
              <a:rPr lang="en-US" altLang="zh-CN" sz="1100" dirty="0">
                <a:latin typeface="微软雅黑" panose="020B0503020204020204" pitchFamily="34" charset="-122"/>
                <a:ea typeface="微软雅黑" panose="020B0503020204020204" pitchFamily="34" charset="-122"/>
              </a:rPr>
              <a:t> alveolar lavage; </a:t>
            </a:r>
            <a:r>
              <a:rPr lang="zh-CN" altLang="en-US" sz="1100" dirty="0">
                <a:latin typeface="微软雅黑" panose="020B0503020204020204" pitchFamily="34" charset="-122"/>
                <a:ea typeface="微软雅黑" panose="020B0503020204020204" pitchFamily="34" charset="-122"/>
              </a:rPr>
              <a:t>肺泡灌洗液</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CSF, cerebrospinal fluid; </a:t>
            </a:r>
            <a:r>
              <a:rPr lang="zh-CN" altLang="en-US" sz="1100" dirty="0">
                <a:latin typeface="微软雅黑" panose="020B0503020204020204" pitchFamily="34" charset="-122"/>
                <a:ea typeface="微软雅黑" panose="020B0503020204020204" pitchFamily="34" charset="-122"/>
              </a:rPr>
              <a:t>脑脊液</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FACS, fluorescence-activated cell sorting; </a:t>
            </a:r>
          </a:p>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MACS, magnetic-activated cell sorting</a:t>
            </a:r>
          </a:p>
        </p:txBody>
      </p:sp>
      <p:sp>
        <p:nvSpPr>
          <p:cNvPr id="14" name="矩形 13">
            <a:extLst>
              <a:ext uri="{FF2B5EF4-FFF2-40B4-BE49-F238E27FC236}">
                <a16:creationId xmlns:a16="http://schemas.microsoft.com/office/drawing/2014/main" id="{BC1F2F97-A1C5-434B-8D67-AA684C973469}"/>
              </a:ext>
            </a:extLst>
          </p:cNvPr>
          <p:cNvSpPr/>
          <p:nvPr/>
        </p:nvSpPr>
        <p:spPr>
          <a:xfrm>
            <a:off x="3199735" y="4498368"/>
            <a:ext cx="1415772"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单细胞悬浊液</a:t>
            </a:r>
          </a:p>
        </p:txBody>
      </p:sp>
      <p:sp>
        <p:nvSpPr>
          <p:cNvPr id="15" name="矩形 14">
            <a:extLst>
              <a:ext uri="{FF2B5EF4-FFF2-40B4-BE49-F238E27FC236}">
                <a16:creationId xmlns:a16="http://schemas.microsoft.com/office/drawing/2014/main" id="{932172DA-6D0C-4C1B-89C5-23B8B2CA251A}"/>
              </a:ext>
            </a:extLst>
          </p:cNvPr>
          <p:cNvSpPr/>
          <p:nvPr/>
        </p:nvSpPr>
        <p:spPr>
          <a:xfrm>
            <a:off x="3490074" y="5348274"/>
            <a:ext cx="1005403"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冷冻保存</a:t>
            </a:r>
          </a:p>
        </p:txBody>
      </p:sp>
      <p:sp>
        <p:nvSpPr>
          <p:cNvPr id="16" name="矩形 15">
            <a:extLst>
              <a:ext uri="{FF2B5EF4-FFF2-40B4-BE49-F238E27FC236}">
                <a16:creationId xmlns:a16="http://schemas.microsoft.com/office/drawing/2014/main" id="{D53D2FD2-6429-42DF-87DE-842608334962}"/>
              </a:ext>
            </a:extLst>
          </p:cNvPr>
          <p:cNvSpPr/>
          <p:nvPr/>
        </p:nvSpPr>
        <p:spPr>
          <a:xfrm>
            <a:off x="9804560" y="1215237"/>
            <a:ext cx="1338828"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rPr>
              <a:t>微流控芯片</a:t>
            </a:r>
            <a:endParaRPr lang="zh-CN" altLang="en-US"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6DFFA30E-DE18-43F4-8CC3-A46AACF2239D}"/>
              </a:ext>
            </a:extLst>
          </p:cNvPr>
          <p:cNvSpPr/>
          <p:nvPr/>
        </p:nvSpPr>
        <p:spPr>
          <a:xfrm>
            <a:off x="6941752" y="1208220"/>
            <a:ext cx="877163"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rPr>
              <a:t>多孔板</a:t>
            </a:r>
            <a:endParaRPr lang="zh-CN" altLang="en-US"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C2BD079-E584-4DC2-A7EB-8F64FDB6D03B}"/>
              </a:ext>
            </a:extLst>
          </p:cNvPr>
          <p:cNvSpPr/>
          <p:nvPr/>
        </p:nvSpPr>
        <p:spPr>
          <a:xfrm>
            <a:off x="9721829" y="3177574"/>
            <a:ext cx="877163"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rPr>
              <a:t>小液滴</a:t>
            </a:r>
            <a:endParaRPr lang="zh-CN" altLang="en-US"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CECF64A6-D9A4-4C8D-A174-D031C329947D}"/>
              </a:ext>
            </a:extLst>
          </p:cNvPr>
          <p:cNvSpPr/>
          <p:nvPr/>
        </p:nvSpPr>
        <p:spPr>
          <a:xfrm>
            <a:off x="9900355" y="1659968"/>
            <a:ext cx="1698171" cy="738664"/>
          </a:xfrm>
          <a:prstGeom prst="rect">
            <a:avLst/>
          </a:prstGeom>
        </p:spPr>
        <p:txBody>
          <a:bodyPr wrap="square">
            <a:spAutoFit/>
          </a:bodyPr>
          <a:lstStyle/>
          <a:p>
            <a:r>
              <a:rPr lang="en-US" altLang="zh-CN" sz="1400" b="1" i="0" dirty="0">
                <a:solidFill>
                  <a:srgbClr val="000000"/>
                </a:solidFill>
                <a:effectLst/>
                <a:highlight>
                  <a:srgbClr val="FFFF00"/>
                </a:highlight>
                <a:latin typeface="-apple-system"/>
              </a:rPr>
              <a:t>Barcode</a:t>
            </a:r>
            <a:r>
              <a:rPr lang="zh-CN" altLang="en-US" sz="1400" b="1" i="0" dirty="0">
                <a:solidFill>
                  <a:srgbClr val="000000"/>
                </a:solidFill>
                <a:effectLst/>
                <a:highlight>
                  <a:srgbClr val="FFFF00"/>
                </a:highlight>
                <a:latin typeface="-apple-system"/>
              </a:rPr>
              <a:t>条形码</a:t>
            </a:r>
            <a:endParaRPr lang="en-US" altLang="zh-CN" sz="1400" b="1" dirty="0">
              <a:solidFill>
                <a:srgbClr val="000000"/>
              </a:solidFill>
              <a:highlight>
                <a:srgbClr val="FFFF00"/>
              </a:highlight>
              <a:latin typeface="-apple-system"/>
            </a:endParaRPr>
          </a:p>
          <a:p>
            <a:r>
              <a:rPr lang="zh-CN" altLang="en-US" sz="1400" b="1" i="0" dirty="0">
                <a:solidFill>
                  <a:srgbClr val="000000"/>
                </a:solidFill>
                <a:effectLst/>
                <a:highlight>
                  <a:srgbClr val="FFFF00"/>
                </a:highlight>
                <a:latin typeface="-apple-system"/>
              </a:rPr>
              <a:t>标识单个细胞来源</a:t>
            </a:r>
            <a:endParaRPr lang="en-US" altLang="zh-CN" sz="1400" b="1" i="0" dirty="0">
              <a:solidFill>
                <a:srgbClr val="000000"/>
              </a:solidFill>
              <a:effectLst/>
              <a:highlight>
                <a:srgbClr val="FFFF00"/>
              </a:highlight>
              <a:latin typeface="-apple-system"/>
            </a:endParaRPr>
          </a:p>
          <a:p>
            <a:r>
              <a:rPr lang="zh-CN" altLang="en-US" sz="1400" b="1" dirty="0">
                <a:solidFill>
                  <a:srgbClr val="000000"/>
                </a:solidFill>
                <a:highlight>
                  <a:srgbClr val="FFFF00"/>
                </a:highlight>
                <a:latin typeface="-apple-system"/>
              </a:rPr>
              <a:t>用于区分</a:t>
            </a:r>
            <a:endParaRPr lang="zh-CN" altLang="en-US" sz="1400" b="1" dirty="0">
              <a:highlight>
                <a:srgbClr val="FFFF00"/>
              </a:highlight>
            </a:endParaRPr>
          </a:p>
        </p:txBody>
      </p:sp>
    </p:spTree>
    <p:extLst>
      <p:ext uri="{BB962C8B-B14F-4D97-AF65-F5344CB8AC3E}">
        <p14:creationId xmlns:p14="http://schemas.microsoft.com/office/powerpoint/2010/main" val="131142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961F1-C994-4C13-8C4A-4F4304450E51}"/>
              </a:ext>
            </a:extLst>
          </p:cNvPr>
          <p:cNvSpPr>
            <a:spLocks noGrp="1"/>
          </p:cNvSpPr>
          <p:nvPr>
            <p:ph type="title"/>
          </p:nvPr>
        </p:nvSpPr>
        <p:spPr/>
        <p:txBody>
          <a:bodyPr/>
          <a:lstStyle/>
          <a:p>
            <a:r>
              <a:rPr lang="zh-CN" altLang="en-US" dirty="0"/>
              <a:t>单细胞</a:t>
            </a:r>
            <a:r>
              <a:rPr lang="en-US" altLang="zh-CN" dirty="0"/>
              <a:t>Barcode</a:t>
            </a:r>
            <a:r>
              <a:rPr lang="zh-CN" altLang="en-US" dirty="0"/>
              <a:t>策略</a:t>
            </a:r>
            <a:r>
              <a:rPr lang="en-US" altLang="zh-CN" dirty="0"/>
              <a:t>1</a:t>
            </a:r>
            <a:endParaRPr lang="zh-CN" altLang="en-US" dirty="0"/>
          </a:p>
        </p:txBody>
      </p:sp>
      <p:sp>
        <p:nvSpPr>
          <p:cNvPr id="4" name="灯片编号占位符 3">
            <a:extLst>
              <a:ext uri="{FF2B5EF4-FFF2-40B4-BE49-F238E27FC236}">
                <a16:creationId xmlns:a16="http://schemas.microsoft.com/office/drawing/2014/main" id="{348B078F-39F6-4265-83ED-0873A46EFFDB}"/>
              </a:ext>
            </a:extLst>
          </p:cNvPr>
          <p:cNvSpPr>
            <a:spLocks noGrp="1"/>
          </p:cNvSpPr>
          <p:nvPr>
            <p:ph type="sldNum" sz="quarter" idx="12"/>
          </p:nvPr>
        </p:nvSpPr>
        <p:spPr/>
        <p:txBody>
          <a:bodyPr/>
          <a:lstStyle/>
          <a:p>
            <a:fld id="{DF849393-7876-44FF-8BC7-6C3A91957E85}" type="slidenum">
              <a:rPr lang="zh-CN" altLang="en-US" smtClean="0"/>
              <a:t>36</a:t>
            </a:fld>
            <a:endParaRPr lang="zh-CN" altLang="en-US"/>
          </a:p>
        </p:txBody>
      </p:sp>
      <p:sp>
        <p:nvSpPr>
          <p:cNvPr id="6" name="矩形 5">
            <a:extLst>
              <a:ext uri="{FF2B5EF4-FFF2-40B4-BE49-F238E27FC236}">
                <a16:creationId xmlns:a16="http://schemas.microsoft.com/office/drawing/2014/main" id="{34EAE37E-D07C-4C41-8043-C952FD8F45CD}"/>
              </a:ext>
            </a:extLst>
          </p:cNvPr>
          <p:cNvSpPr/>
          <p:nvPr/>
        </p:nvSpPr>
        <p:spPr>
          <a:xfrm>
            <a:off x="5606702" y="6308079"/>
            <a:ext cx="6096000" cy="461665"/>
          </a:xfrm>
          <a:prstGeom prst="rect">
            <a:avLst/>
          </a:prstGeom>
        </p:spPr>
        <p:txBody>
          <a:bodyPr>
            <a:spAutoFit/>
          </a:bodyPr>
          <a:lstStyle/>
          <a:p>
            <a:r>
              <a:rPr lang="en-US" altLang="zh-CN" sz="1200" dirty="0" err="1">
                <a:solidFill>
                  <a:srgbClr val="222222"/>
                </a:solidFill>
                <a:latin typeface="-apple-system"/>
              </a:rPr>
              <a:t>Preissl</a:t>
            </a:r>
            <a:r>
              <a:rPr lang="en-US" altLang="zh-CN" sz="1200" dirty="0">
                <a:solidFill>
                  <a:srgbClr val="222222"/>
                </a:solidFill>
                <a:latin typeface="-apple-system"/>
              </a:rPr>
              <a:t>, S., </a:t>
            </a:r>
            <a:r>
              <a:rPr lang="en-US" altLang="zh-CN" sz="1200" dirty="0" err="1">
                <a:solidFill>
                  <a:srgbClr val="222222"/>
                </a:solidFill>
                <a:latin typeface="-apple-system"/>
              </a:rPr>
              <a:t>Gaulton</a:t>
            </a:r>
            <a:r>
              <a:rPr lang="en-US" altLang="zh-CN" sz="1200" dirty="0">
                <a:solidFill>
                  <a:srgbClr val="222222"/>
                </a:solidFill>
                <a:latin typeface="-apple-system"/>
              </a:rPr>
              <a:t>, K.J. &amp; Ren, B. Characterizing </a:t>
            </a:r>
            <a:r>
              <a:rPr lang="en-US" altLang="zh-CN" sz="1200" i="1" dirty="0">
                <a:solidFill>
                  <a:srgbClr val="222222"/>
                </a:solidFill>
                <a:latin typeface="-apple-system"/>
              </a:rPr>
              <a:t>cis</a:t>
            </a:r>
            <a:r>
              <a:rPr lang="en-US" altLang="zh-CN" sz="1200" dirty="0">
                <a:solidFill>
                  <a:srgbClr val="222222"/>
                </a:solidFill>
                <a:latin typeface="-apple-system"/>
              </a:rPr>
              <a:t>-regulatory elements using single-cell epigenomics.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21–43 (2023). https://doi.org/10.1038/s41576-022-00509-1</a:t>
            </a:r>
            <a:endParaRPr lang="zh-CN" altLang="en-US" sz="1200" dirty="0"/>
          </a:p>
        </p:txBody>
      </p:sp>
      <p:pic>
        <p:nvPicPr>
          <p:cNvPr id="5" name="图片 4">
            <a:extLst>
              <a:ext uri="{FF2B5EF4-FFF2-40B4-BE49-F238E27FC236}">
                <a16:creationId xmlns:a16="http://schemas.microsoft.com/office/drawing/2014/main" id="{B2E313EC-21F8-4315-B890-143D7BAC3C87}"/>
              </a:ext>
            </a:extLst>
          </p:cNvPr>
          <p:cNvPicPr>
            <a:picLocks noChangeAspect="1"/>
          </p:cNvPicPr>
          <p:nvPr/>
        </p:nvPicPr>
        <p:blipFill>
          <a:blip r:embed="rId3"/>
          <a:stretch>
            <a:fillRect/>
          </a:stretch>
        </p:blipFill>
        <p:spPr>
          <a:xfrm>
            <a:off x="1152338" y="1392089"/>
            <a:ext cx="9363506" cy="4085288"/>
          </a:xfrm>
          <a:prstGeom prst="rect">
            <a:avLst/>
          </a:prstGeom>
        </p:spPr>
      </p:pic>
      <p:sp>
        <p:nvSpPr>
          <p:cNvPr id="7" name="矩形 6">
            <a:extLst>
              <a:ext uri="{FF2B5EF4-FFF2-40B4-BE49-F238E27FC236}">
                <a16:creationId xmlns:a16="http://schemas.microsoft.com/office/drawing/2014/main" id="{C6808C5D-DA26-49C4-B6FB-9861EF6D5135}"/>
              </a:ext>
            </a:extLst>
          </p:cNvPr>
          <p:cNvSpPr/>
          <p:nvPr/>
        </p:nvSpPr>
        <p:spPr>
          <a:xfrm>
            <a:off x="5307644" y="5465911"/>
            <a:ext cx="558191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再开始进行文库制备和条形码标记 （通量较低）</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4217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961F1-C994-4C13-8C4A-4F4304450E51}"/>
              </a:ext>
            </a:extLst>
          </p:cNvPr>
          <p:cNvSpPr>
            <a:spLocks noGrp="1"/>
          </p:cNvSpPr>
          <p:nvPr>
            <p:ph type="title"/>
          </p:nvPr>
        </p:nvSpPr>
        <p:spPr/>
        <p:txBody>
          <a:bodyPr/>
          <a:lstStyle/>
          <a:p>
            <a:r>
              <a:rPr lang="zh-CN" altLang="en-US" dirty="0"/>
              <a:t>单细胞</a:t>
            </a:r>
            <a:r>
              <a:rPr lang="en-US" altLang="zh-CN" dirty="0"/>
              <a:t>Barcode</a:t>
            </a:r>
            <a:r>
              <a:rPr lang="zh-CN" altLang="en-US" dirty="0"/>
              <a:t>策略</a:t>
            </a:r>
            <a:r>
              <a:rPr lang="en-US" altLang="zh-CN" dirty="0"/>
              <a:t>2</a:t>
            </a:r>
            <a:endParaRPr lang="zh-CN" altLang="en-US" dirty="0"/>
          </a:p>
        </p:txBody>
      </p:sp>
      <p:sp>
        <p:nvSpPr>
          <p:cNvPr id="4" name="灯片编号占位符 3">
            <a:extLst>
              <a:ext uri="{FF2B5EF4-FFF2-40B4-BE49-F238E27FC236}">
                <a16:creationId xmlns:a16="http://schemas.microsoft.com/office/drawing/2014/main" id="{348B078F-39F6-4265-83ED-0873A46EFFDB}"/>
              </a:ext>
            </a:extLst>
          </p:cNvPr>
          <p:cNvSpPr>
            <a:spLocks noGrp="1"/>
          </p:cNvSpPr>
          <p:nvPr>
            <p:ph type="sldNum" sz="quarter" idx="12"/>
          </p:nvPr>
        </p:nvSpPr>
        <p:spPr/>
        <p:txBody>
          <a:bodyPr/>
          <a:lstStyle/>
          <a:p>
            <a:fld id="{DF849393-7876-44FF-8BC7-6C3A91957E85}" type="slidenum">
              <a:rPr lang="zh-CN" altLang="en-US" smtClean="0"/>
              <a:t>37</a:t>
            </a:fld>
            <a:endParaRPr lang="zh-CN" altLang="en-US"/>
          </a:p>
        </p:txBody>
      </p:sp>
      <p:sp>
        <p:nvSpPr>
          <p:cNvPr id="6" name="矩形 5">
            <a:extLst>
              <a:ext uri="{FF2B5EF4-FFF2-40B4-BE49-F238E27FC236}">
                <a16:creationId xmlns:a16="http://schemas.microsoft.com/office/drawing/2014/main" id="{34EAE37E-D07C-4C41-8043-C952FD8F45CD}"/>
              </a:ext>
            </a:extLst>
          </p:cNvPr>
          <p:cNvSpPr/>
          <p:nvPr/>
        </p:nvSpPr>
        <p:spPr>
          <a:xfrm>
            <a:off x="5606702" y="6308079"/>
            <a:ext cx="6096000" cy="461665"/>
          </a:xfrm>
          <a:prstGeom prst="rect">
            <a:avLst/>
          </a:prstGeom>
        </p:spPr>
        <p:txBody>
          <a:bodyPr>
            <a:spAutoFit/>
          </a:bodyPr>
          <a:lstStyle/>
          <a:p>
            <a:r>
              <a:rPr lang="en-US" altLang="zh-CN" sz="1200" dirty="0" err="1">
                <a:solidFill>
                  <a:srgbClr val="222222"/>
                </a:solidFill>
                <a:latin typeface="-apple-system"/>
              </a:rPr>
              <a:t>Preissl</a:t>
            </a:r>
            <a:r>
              <a:rPr lang="en-US" altLang="zh-CN" sz="1200" dirty="0">
                <a:solidFill>
                  <a:srgbClr val="222222"/>
                </a:solidFill>
                <a:latin typeface="-apple-system"/>
              </a:rPr>
              <a:t>, S., </a:t>
            </a:r>
            <a:r>
              <a:rPr lang="en-US" altLang="zh-CN" sz="1200" dirty="0" err="1">
                <a:solidFill>
                  <a:srgbClr val="222222"/>
                </a:solidFill>
                <a:latin typeface="-apple-system"/>
              </a:rPr>
              <a:t>Gaulton</a:t>
            </a:r>
            <a:r>
              <a:rPr lang="en-US" altLang="zh-CN" sz="1200" dirty="0">
                <a:solidFill>
                  <a:srgbClr val="222222"/>
                </a:solidFill>
                <a:latin typeface="-apple-system"/>
              </a:rPr>
              <a:t>, K.J. &amp; Ren, B. Characterizing </a:t>
            </a:r>
            <a:r>
              <a:rPr lang="en-US" altLang="zh-CN" sz="1200" i="1" dirty="0">
                <a:solidFill>
                  <a:srgbClr val="222222"/>
                </a:solidFill>
                <a:latin typeface="-apple-system"/>
              </a:rPr>
              <a:t>cis</a:t>
            </a:r>
            <a:r>
              <a:rPr lang="en-US" altLang="zh-CN" sz="1200" dirty="0">
                <a:solidFill>
                  <a:srgbClr val="222222"/>
                </a:solidFill>
                <a:latin typeface="-apple-system"/>
              </a:rPr>
              <a:t>-regulatory elements using single-cell epigenomics.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21–43 (2023). https://doi.org/10.1038/s41576-022-00509-1</a:t>
            </a:r>
            <a:endParaRPr lang="zh-CN" altLang="en-US" sz="1200" dirty="0"/>
          </a:p>
        </p:txBody>
      </p:sp>
      <p:pic>
        <p:nvPicPr>
          <p:cNvPr id="3" name="图片 2">
            <a:extLst>
              <a:ext uri="{FF2B5EF4-FFF2-40B4-BE49-F238E27FC236}">
                <a16:creationId xmlns:a16="http://schemas.microsoft.com/office/drawing/2014/main" id="{895D153E-B7F8-4B48-97D5-CE77BBAB3A6B}"/>
              </a:ext>
            </a:extLst>
          </p:cNvPr>
          <p:cNvPicPr>
            <a:picLocks noChangeAspect="1"/>
          </p:cNvPicPr>
          <p:nvPr/>
        </p:nvPicPr>
        <p:blipFill>
          <a:blip r:embed="rId3"/>
          <a:stretch>
            <a:fillRect/>
          </a:stretch>
        </p:blipFill>
        <p:spPr>
          <a:xfrm>
            <a:off x="1588684" y="1343818"/>
            <a:ext cx="9620064" cy="4436027"/>
          </a:xfrm>
          <a:prstGeom prst="rect">
            <a:avLst/>
          </a:prstGeom>
        </p:spPr>
      </p:pic>
      <p:sp>
        <p:nvSpPr>
          <p:cNvPr id="5" name="矩形 4">
            <a:extLst>
              <a:ext uri="{FF2B5EF4-FFF2-40B4-BE49-F238E27FC236}">
                <a16:creationId xmlns:a16="http://schemas.microsoft.com/office/drawing/2014/main" id="{003E6256-B42D-471B-91E0-F93F9978CF07}"/>
              </a:ext>
            </a:extLst>
          </p:cNvPr>
          <p:cNvSpPr/>
          <p:nvPr/>
        </p:nvSpPr>
        <p:spPr>
          <a:xfrm>
            <a:off x="6195918" y="895035"/>
            <a:ext cx="2651688"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Indexing: </a:t>
            </a:r>
            <a:r>
              <a:rPr lang="zh-CN" altLang="en-US" dirty="0">
                <a:latin typeface="微软雅黑" panose="020B0503020204020204" pitchFamily="34" charset="-122"/>
                <a:ea typeface="微软雅黑" panose="020B0503020204020204" pitchFamily="34" charset="-122"/>
              </a:rPr>
              <a:t>标记样本来源</a:t>
            </a:r>
          </a:p>
        </p:txBody>
      </p:sp>
      <p:sp>
        <p:nvSpPr>
          <p:cNvPr id="7" name="矩形 6">
            <a:extLst>
              <a:ext uri="{FF2B5EF4-FFF2-40B4-BE49-F238E27FC236}">
                <a16:creationId xmlns:a16="http://schemas.microsoft.com/office/drawing/2014/main" id="{ED321B45-2DCF-440E-909B-2C0EB60E9F6C}"/>
              </a:ext>
            </a:extLst>
          </p:cNvPr>
          <p:cNvSpPr/>
          <p:nvPr/>
        </p:nvSpPr>
        <p:spPr>
          <a:xfrm>
            <a:off x="2081118" y="6054864"/>
            <a:ext cx="1616148"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~10,000</a:t>
            </a:r>
            <a:r>
              <a:rPr lang="zh-CN" altLang="en-US" dirty="0">
                <a:latin typeface="微软雅黑" panose="020B0503020204020204" pitchFamily="34" charset="-122"/>
                <a:ea typeface="微软雅黑" panose="020B0503020204020204" pitchFamily="34" charset="-122"/>
              </a:rPr>
              <a:t> 细胞</a:t>
            </a:r>
          </a:p>
        </p:txBody>
      </p:sp>
    </p:spTree>
    <p:extLst>
      <p:ext uri="{BB962C8B-B14F-4D97-AF65-F5344CB8AC3E}">
        <p14:creationId xmlns:p14="http://schemas.microsoft.com/office/powerpoint/2010/main" val="3867936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54B0C-FE7F-4AE9-A939-79E51DB80DA6}"/>
              </a:ext>
            </a:extLst>
          </p:cNvPr>
          <p:cNvSpPr>
            <a:spLocks noGrp="1"/>
          </p:cNvSpPr>
          <p:nvPr>
            <p:ph type="title"/>
          </p:nvPr>
        </p:nvSpPr>
        <p:spPr/>
        <p:txBody>
          <a:bodyPr/>
          <a:lstStyle/>
          <a:p>
            <a:r>
              <a:rPr lang="zh-CN" altLang="en-US" dirty="0"/>
              <a:t>单细胞空间转录组</a:t>
            </a:r>
          </a:p>
        </p:txBody>
      </p:sp>
      <p:sp>
        <p:nvSpPr>
          <p:cNvPr id="4" name="灯片编号占位符 3">
            <a:extLst>
              <a:ext uri="{FF2B5EF4-FFF2-40B4-BE49-F238E27FC236}">
                <a16:creationId xmlns:a16="http://schemas.microsoft.com/office/drawing/2014/main" id="{EF49972E-4A7C-43C5-BC38-B11A1F1C9C59}"/>
              </a:ext>
            </a:extLst>
          </p:cNvPr>
          <p:cNvSpPr>
            <a:spLocks noGrp="1"/>
          </p:cNvSpPr>
          <p:nvPr>
            <p:ph type="sldNum" sz="quarter" idx="12"/>
          </p:nvPr>
        </p:nvSpPr>
        <p:spPr/>
        <p:txBody>
          <a:bodyPr/>
          <a:lstStyle/>
          <a:p>
            <a:fld id="{DF849393-7876-44FF-8BC7-6C3A91957E85}" type="slidenum">
              <a:rPr lang="zh-CN" altLang="en-US" smtClean="0"/>
              <a:t>38</a:t>
            </a:fld>
            <a:endParaRPr lang="zh-CN" altLang="en-US"/>
          </a:p>
        </p:txBody>
      </p:sp>
      <p:sp>
        <p:nvSpPr>
          <p:cNvPr id="8" name="矩形 7">
            <a:extLst>
              <a:ext uri="{FF2B5EF4-FFF2-40B4-BE49-F238E27FC236}">
                <a16:creationId xmlns:a16="http://schemas.microsoft.com/office/drawing/2014/main" id="{F1F44FCD-DF84-403E-8A70-D968C10F0A71}"/>
              </a:ext>
            </a:extLst>
          </p:cNvPr>
          <p:cNvSpPr/>
          <p:nvPr/>
        </p:nvSpPr>
        <p:spPr>
          <a:xfrm>
            <a:off x="5027808" y="480981"/>
            <a:ext cx="6798432" cy="400110"/>
          </a:xfrm>
          <a:prstGeom prst="rect">
            <a:avLst/>
          </a:prstGeom>
          <a:solidFill>
            <a:schemeClr val="bg1">
              <a:lumMod val="85000"/>
            </a:schemeClr>
          </a:solidFill>
        </p:spPr>
        <p:txBody>
          <a:bodyPr wrap="square">
            <a:spAutoFit/>
          </a:bodyPr>
          <a:lstStyle/>
          <a:p>
            <a:r>
              <a:rPr lang="zh-CN" altLang="en-US" sz="200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单细胞空间转录组 </a:t>
            </a:r>
            <a:r>
              <a:rPr lang="en-US" altLang="zh-CN" sz="200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solidFill>
                  <a:srgbClr val="333333"/>
                </a:solidFill>
                <a:latin typeface="微软雅黑" panose="020B0503020204020204" pitchFamily="34" charset="-122"/>
                <a:ea typeface="微软雅黑" panose="020B0503020204020204" pitchFamily="34" charset="-122"/>
              </a:rPr>
              <a:t>单细胞转录组</a:t>
            </a:r>
            <a:r>
              <a:rPr lang="en-US" altLang="zh-CN" sz="2000" dirty="0">
                <a:solidFill>
                  <a:srgbClr val="333333"/>
                </a:solidFill>
                <a:latin typeface="微软雅黑" panose="020B0503020204020204" pitchFamily="34" charset="-122"/>
                <a:ea typeface="微软雅黑" panose="020B0503020204020204" pitchFamily="34" charset="-122"/>
              </a:rPr>
              <a:t> +</a:t>
            </a:r>
            <a:r>
              <a:rPr lang="zh-CN" altLang="en-US" sz="2000" dirty="0">
                <a:solidFill>
                  <a:srgbClr val="333333"/>
                </a:solidFill>
                <a:latin typeface="微软雅黑" panose="020B0503020204020204" pitchFamily="34" charset="-122"/>
                <a:ea typeface="微软雅黑" panose="020B0503020204020204" pitchFamily="34" charset="-122"/>
              </a:rPr>
              <a:t>组织成像</a:t>
            </a:r>
            <a:r>
              <a:rPr lang="en-US" altLang="zh-CN" sz="2000" dirty="0">
                <a:solidFill>
                  <a:srgbClr val="333333"/>
                </a:solidFill>
                <a:latin typeface="微软雅黑" panose="020B0503020204020204" pitchFamily="34" charset="-122"/>
                <a:ea typeface="微软雅黑" panose="020B0503020204020204" pitchFamily="34" charset="-122"/>
              </a:rPr>
              <a:t>/</a:t>
            </a:r>
            <a:r>
              <a:rPr lang="zh-CN" altLang="en-US" sz="2000" dirty="0">
                <a:solidFill>
                  <a:srgbClr val="333333"/>
                </a:solidFill>
                <a:latin typeface="微软雅黑" panose="020B0503020204020204" pitchFamily="34" charset="-122"/>
                <a:ea typeface="微软雅黑" panose="020B0503020204020204" pitchFamily="34" charset="-122"/>
              </a:rPr>
              <a:t>空间测量</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D95FBA10-0BC7-4995-B366-F2B1613AA4D5}"/>
              </a:ext>
            </a:extLst>
          </p:cNvPr>
          <p:cNvPicPr>
            <a:picLocks noChangeAspect="1"/>
          </p:cNvPicPr>
          <p:nvPr/>
        </p:nvPicPr>
        <p:blipFill>
          <a:blip r:embed="rId2"/>
          <a:stretch>
            <a:fillRect/>
          </a:stretch>
        </p:blipFill>
        <p:spPr>
          <a:xfrm>
            <a:off x="5309724" y="1054118"/>
            <a:ext cx="5899335" cy="1268900"/>
          </a:xfrm>
          <a:prstGeom prst="rect">
            <a:avLst/>
          </a:prstGeom>
        </p:spPr>
      </p:pic>
      <p:sp>
        <p:nvSpPr>
          <p:cNvPr id="10" name="矩形 9">
            <a:extLst>
              <a:ext uri="{FF2B5EF4-FFF2-40B4-BE49-F238E27FC236}">
                <a16:creationId xmlns:a16="http://schemas.microsoft.com/office/drawing/2014/main" id="{026460AD-68E3-4864-ACEA-11258A5B8553}"/>
              </a:ext>
            </a:extLst>
          </p:cNvPr>
          <p:cNvSpPr/>
          <p:nvPr/>
        </p:nvSpPr>
        <p:spPr>
          <a:xfrm>
            <a:off x="186986" y="3183993"/>
            <a:ext cx="1287833"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如何获取空间信息？</a:t>
            </a:r>
          </a:p>
        </p:txBody>
      </p:sp>
      <p:sp>
        <p:nvSpPr>
          <p:cNvPr id="11" name="左大括号 10">
            <a:extLst>
              <a:ext uri="{FF2B5EF4-FFF2-40B4-BE49-F238E27FC236}">
                <a16:creationId xmlns:a16="http://schemas.microsoft.com/office/drawing/2014/main" id="{F57B6562-FBEF-4E83-922C-B8989F6D1AA9}"/>
              </a:ext>
            </a:extLst>
          </p:cNvPr>
          <p:cNvSpPr/>
          <p:nvPr/>
        </p:nvSpPr>
        <p:spPr>
          <a:xfrm>
            <a:off x="1344251" y="1384445"/>
            <a:ext cx="357051" cy="5329646"/>
          </a:xfrm>
          <a:prstGeom prst="leftBrace">
            <a:avLst>
              <a:gd name="adj1" fmla="val 8333"/>
              <a:gd name="adj2" fmla="val 387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E4423D2-ED9B-4702-AAD7-FC3639626075}"/>
              </a:ext>
            </a:extLst>
          </p:cNvPr>
          <p:cNvSpPr/>
          <p:nvPr/>
        </p:nvSpPr>
        <p:spPr>
          <a:xfrm>
            <a:off x="1750572" y="1199779"/>
            <a:ext cx="2249736" cy="923330"/>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方法一</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相同组织切片染色</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计算整合 </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间接</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AE2F41F-2410-4C63-BA22-E10B0227A534}"/>
              </a:ext>
            </a:extLst>
          </p:cNvPr>
          <p:cNvSpPr/>
          <p:nvPr/>
        </p:nvSpPr>
        <p:spPr>
          <a:xfrm>
            <a:off x="1750572" y="2583828"/>
            <a:ext cx="2249736" cy="1200329"/>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方法二</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组织的</a:t>
            </a:r>
            <a:r>
              <a:rPr lang="en-US" altLang="zh-CN" dirty="0">
                <a:latin typeface="微软雅黑" panose="020B0503020204020204" pitchFamily="34" charset="-122"/>
                <a:ea typeface="微软雅黑" panose="020B0503020204020204" pitchFamily="34" charset="-122"/>
              </a:rPr>
              <a:t>X/Y</a:t>
            </a:r>
            <a:r>
              <a:rPr lang="zh-CN" altLang="en-US" dirty="0">
                <a:latin typeface="微软雅黑" panose="020B0503020204020204" pitchFamily="34" charset="-122"/>
                <a:ea typeface="微软雅黑" panose="020B0503020204020204" pitchFamily="34" charset="-122"/>
              </a:rPr>
              <a:t>给出不同</a:t>
            </a:r>
            <a:r>
              <a:rPr lang="en-US" altLang="zh-CN" dirty="0">
                <a:latin typeface="微软雅黑" panose="020B0503020204020204" pitchFamily="34" charset="-122"/>
                <a:ea typeface="微软雅黑" panose="020B0503020204020204" pitchFamily="34" charset="-122"/>
              </a:rPr>
              <a:t>barcode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创建组织空间条码</a:t>
            </a:r>
            <a:endParaRPr lang="en-US" altLang="zh-CN"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AC61459A-5F9A-48ED-960B-AB1532EBE9DB}"/>
              </a:ext>
            </a:extLst>
          </p:cNvPr>
          <p:cNvPicPr>
            <a:picLocks noChangeAspect="1"/>
          </p:cNvPicPr>
          <p:nvPr/>
        </p:nvPicPr>
        <p:blipFill>
          <a:blip r:embed="rId3"/>
          <a:stretch>
            <a:fillRect/>
          </a:stretch>
        </p:blipFill>
        <p:spPr>
          <a:xfrm>
            <a:off x="4958584" y="2323018"/>
            <a:ext cx="5653961" cy="1897787"/>
          </a:xfrm>
          <a:prstGeom prst="rect">
            <a:avLst/>
          </a:prstGeom>
        </p:spPr>
      </p:pic>
      <p:sp>
        <p:nvSpPr>
          <p:cNvPr id="15" name="矩形 14">
            <a:extLst>
              <a:ext uri="{FF2B5EF4-FFF2-40B4-BE49-F238E27FC236}">
                <a16:creationId xmlns:a16="http://schemas.microsoft.com/office/drawing/2014/main" id="{A25E67AF-CC33-4E61-8737-A19E6D71D224}"/>
              </a:ext>
            </a:extLst>
          </p:cNvPr>
          <p:cNvSpPr/>
          <p:nvPr/>
        </p:nvSpPr>
        <p:spPr>
          <a:xfrm>
            <a:off x="1750572" y="4076968"/>
            <a:ext cx="2249736" cy="1477328"/>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方法三</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荧光原位杂交方法，基于显微镜同时识别千个转录本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预定义的光学条形码</a:t>
            </a:r>
            <a:endParaRPr lang="en-US" altLang="zh-CN"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5179D756-C8CB-4217-ADBA-87A2D166CD49}"/>
              </a:ext>
            </a:extLst>
          </p:cNvPr>
          <p:cNvPicPr>
            <a:picLocks noChangeAspect="1"/>
          </p:cNvPicPr>
          <p:nvPr/>
        </p:nvPicPr>
        <p:blipFill>
          <a:blip r:embed="rId4"/>
          <a:stretch>
            <a:fillRect/>
          </a:stretch>
        </p:blipFill>
        <p:spPr>
          <a:xfrm>
            <a:off x="3886100" y="4136503"/>
            <a:ext cx="7940140" cy="2481293"/>
          </a:xfrm>
          <a:prstGeom prst="rect">
            <a:avLst/>
          </a:prstGeom>
        </p:spPr>
      </p:pic>
    </p:spTree>
    <p:extLst>
      <p:ext uri="{BB962C8B-B14F-4D97-AF65-F5344CB8AC3E}">
        <p14:creationId xmlns:p14="http://schemas.microsoft.com/office/powerpoint/2010/main" val="100538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2" grpId="0"/>
      <p:bldP spid="13"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5797B07-24E5-4BE5-B39B-10DB1E0F6BA4}"/>
              </a:ext>
            </a:extLst>
          </p:cNvPr>
          <p:cNvSpPr/>
          <p:nvPr/>
        </p:nvSpPr>
        <p:spPr>
          <a:xfrm>
            <a:off x="235133" y="2008554"/>
            <a:ext cx="1287833"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如何获取空间信息？</a:t>
            </a:r>
          </a:p>
        </p:txBody>
      </p:sp>
      <p:sp>
        <p:nvSpPr>
          <p:cNvPr id="5" name="左大括号 4">
            <a:extLst>
              <a:ext uri="{FF2B5EF4-FFF2-40B4-BE49-F238E27FC236}">
                <a16:creationId xmlns:a16="http://schemas.microsoft.com/office/drawing/2014/main" id="{49DDE37E-660D-49FC-B6CC-005E50E0BFF3}"/>
              </a:ext>
            </a:extLst>
          </p:cNvPr>
          <p:cNvSpPr/>
          <p:nvPr/>
        </p:nvSpPr>
        <p:spPr>
          <a:xfrm>
            <a:off x="1392398" y="209006"/>
            <a:ext cx="357051" cy="5329646"/>
          </a:xfrm>
          <a:prstGeom prst="leftBrace">
            <a:avLst>
              <a:gd name="adj1" fmla="val 8333"/>
              <a:gd name="adj2" fmla="val 387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1FDA85A-1C15-4232-AFDE-1E726176F1C8}"/>
              </a:ext>
            </a:extLst>
          </p:cNvPr>
          <p:cNvSpPr/>
          <p:nvPr/>
        </p:nvSpPr>
        <p:spPr>
          <a:xfrm>
            <a:off x="1781846" y="132204"/>
            <a:ext cx="2249736" cy="2031325"/>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方法四</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基于芯片的方法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dT</a:t>
            </a:r>
            <a:r>
              <a:rPr lang="zh-CN" altLang="en-US" dirty="0">
                <a:latin typeface="微软雅黑" panose="020B0503020204020204" pitchFamily="34" charset="-122"/>
                <a:ea typeface="微软雅黑" panose="020B0503020204020204" pitchFamily="34" charset="-122"/>
              </a:rPr>
              <a:t>捕获</a:t>
            </a:r>
            <a:r>
              <a:rPr lang="en-US" altLang="zh-CN" dirty="0" err="1">
                <a:latin typeface="微软雅黑" panose="020B0503020204020204" pitchFamily="34" charset="-122"/>
                <a:ea typeface="微软雅黑" panose="020B0503020204020204" pitchFamily="34" charset="-122"/>
              </a:rPr>
              <a:t>polyA</a:t>
            </a:r>
            <a:r>
              <a:rPr lang="en-US"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H&amp;E</a:t>
            </a:r>
            <a:r>
              <a:rPr lang="zh-CN" altLang="en-US" dirty="0">
                <a:latin typeface="微软雅黑" panose="020B0503020204020204" pitchFamily="34" charset="-122"/>
                <a:ea typeface="微软雅黑" panose="020B0503020204020204" pitchFamily="34" charset="-122"/>
                <a:sym typeface="Wingdings" panose="05000000000000000000" pitchFamily="2" charset="2"/>
              </a:rPr>
              <a:t>染色</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抗体染色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组织成像 </a:t>
            </a:r>
            <a:r>
              <a:rPr lang="en-US" altLang="zh-CN" dirty="0">
                <a:latin typeface="微软雅黑" panose="020B0503020204020204" pitchFamily="34" charset="-122"/>
                <a:ea typeface="微软雅黑" panose="020B0503020204020204" pitchFamily="34" charset="-122"/>
                <a:sym typeface="Wingdings" panose="05000000000000000000" pitchFamily="2" charset="2"/>
              </a:rPr>
              <a:t>(optional)</a:t>
            </a:r>
            <a:r>
              <a:rPr lang="zh-CN" altLang="en-US"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空间映射</a:t>
            </a:r>
            <a:endParaRPr lang="en-US" altLang="zh-CN"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18E5BC59-FDD3-4B42-8C73-946A0D0C9EF7}"/>
              </a:ext>
            </a:extLst>
          </p:cNvPr>
          <p:cNvSpPr/>
          <p:nvPr/>
        </p:nvSpPr>
        <p:spPr>
          <a:xfrm>
            <a:off x="1781846" y="4159917"/>
            <a:ext cx="2249736" cy="2585323"/>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方法五</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基于数字空间分析</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将探针和抗体与 紫外光可光解连接剂 相连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组织染色、成像、</a:t>
            </a:r>
            <a:r>
              <a:rPr lang="en-US" altLang="zh-CN" dirty="0">
                <a:latin typeface="微软雅黑" panose="020B0503020204020204" pitchFamily="34" charset="-122"/>
                <a:ea typeface="微软雅黑" panose="020B0503020204020204" pitchFamily="34" charset="-122"/>
                <a:sym typeface="Wingdings" panose="05000000000000000000" pitchFamily="2" charset="2"/>
              </a:rPr>
              <a:t>ROI</a:t>
            </a:r>
            <a:r>
              <a:rPr lang="zh-CN" altLang="en-US" dirty="0">
                <a:latin typeface="微软雅黑" panose="020B0503020204020204" pitchFamily="34" charset="-122"/>
                <a:ea typeface="微软雅黑" panose="020B0503020204020204" pitchFamily="34" charset="-122"/>
                <a:sym typeface="Wingdings" panose="05000000000000000000" pitchFamily="2" charset="2"/>
              </a:rPr>
              <a:t>选择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紫外光照射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Oligo</a:t>
            </a:r>
            <a:r>
              <a:rPr lang="zh-CN" altLang="en-US" dirty="0">
                <a:latin typeface="微软雅黑" panose="020B0503020204020204" pitchFamily="34" charset="-122"/>
                <a:ea typeface="微软雅黑" panose="020B0503020204020204" pitchFamily="34" charset="-122"/>
                <a:sym typeface="Wingdings" panose="05000000000000000000" pitchFamily="2" charset="2"/>
              </a:rPr>
              <a:t>解离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测序</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72B9823-5DEB-4352-A264-993379BC1013}"/>
              </a:ext>
            </a:extLst>
          </p:cNvPr>
          <p:cNvPicPr>
            <a:picLocks noChangeAspect="1"/>
          </p:cNvPicPr>
          <p:nvPr/>
        </p:nvPicPr>
        <p:blipFill>
          <a:blip r:embed="rId2"/>
          <a:stretch>
            <a:fillRect/>
          </a:stretch>
        </p:blipFill>
        <p:spPr>
          <a:xfrm>
            <a:off x="3939182" y="209006"/>
            <a:ext cx="5823125" cy="3087381"/>
          </a:xfrm>
          <a:prstGeom prst="rect">
            <a:avLst/>
          </a:prstGeom>
        </p:spPr>
      </p:pic>
      <p:pic>
        <p:nvPicPr>
          <p:cNvPr id="9" name="图片 8">
            <a:extLst>
              <a:ext uri="{FF2B5EF4-FFF2-40B4-BE49-F238E27FC236}">
                <a16:creationId xmlns:a16="http://schemas.microsoft.com/office/drawing/2014/main" id="{2C2F844A-9259-46BB-A017-BD2DF4EC6B12}"/>
              </a:ext>
            </a:extLst>
          </p:cNvPr>
          <p:cNvPicPr>
            <a:picLocks noChangeAspect="1"/>
          </p:cNvPicPr>
          <p:nvPr/>
        </p:nvPicPr>
        <p:blipFill>
          <a:blip r:embed="rId3"/>
          <a:stretch>
            <a:fillRect/>
          </a:stretch>
        </p:blipFill>
        <p:spPr>
          <a:xfrm>
            <a:off x="4063979" y="3527369"/>
            <a:ext cx="5823125" cy="3102368"/>
          </a:xfrm>
          <a:prstGeom prst="rect">
            <a:avLst/>
          </a:prstGeom>
        </p:spPr>
      </p:pic>
      <p:pic>
        <p:nvPicPr>
          <p:cNvPr id="10" name="图片 9">
            <a:extLst>
              <a:ext uri="{FF2B5EF4-FFF2-40B4-BE49-F238E27FC236}">
                <a16:creationId xmlns:a16="http://schemas.microsoft.com/office/drawing/2014/main" id="{61ECD10C-B2E5-486A-B09C-6814DFFCF8C6}"/>
              </a:ext>
            </a:extLst>
          </p:cNvPr>
          <p:cNvPicPr>
            <a:picLocks noChangeAspect="1"/>
          </p:cNvPicPr>
          <p:nvPr/>
        </p:nvPicPr>
        <p:blipFill rotWithShape="1">
          <a:blip r:embed="rId4"/>
          <a:srcRect l="3937" t="43401" r="66804" b="10577"/>
          <a:stretch/>
        </p:blipFill>
        <p:spPr>
          <a:xfrm>
            <a:off x="10096624" y="228599"/>
            <a:ext cx="2012248" cy="4206240"/>
          </a:xfrm>
          <a:prstGeom prst="rect">
            <a:avLst/>
          </a:prstGeom>
        </p:spPr>
      </p:pic>
      <p:sp>
        <p:nvSpPr>
          <p:cNvPr id="11" name="矩形 10">
            <a:extLst>
              <a:ext uri="{FF2B5EF4-FFF2-40B4-BE49-F238E27FC236}">
                <a16:creationId xmlns:a16="http://schemas.microsoft.com/office/drawing/2014/main" id="{1DE7A3F8-3208-46AB-B2C8-0ECCCB77AC7B}"/>
              </a:ext>
            </a:extLst>
          </p:cNvPr>
          <p:cNvSpPr/>
          <p:nvPr/>
        </p:nvSpPr>
        <p:spPr>
          <a:xfrm>
            <a:off x="6679441" y="3204635"/>
            <a:ext cx="3541354" cy="369332"/>
          </a:xfrm>
          <a:prstGeom prst="rect">
            <a:avLst/>
          </a:prstGeom>
        </p:spPr>
        <p:txBody>
          <a:bodyPr wrap="none">
            <a:spAutoFit/>
          </a:bodyPr>
          <a:lstStyle/>
          <a:p>
            <a:r>
              <a:rPr lang="zh-CN" altLang="en-US" dirty="0"/>
              <a:t>predefined barcoded (BC) regions</a:t>
            </a:r>
          </a:p>
        </p:txBody>
      </p:sp>
      <p:sp>
        <p:nvSpPr>
          <p:cNvPr id="2" name="矩形 1">
            <a:extLst>
              <a:ext uri="{FF2B5EF4-FFF2-40B4-BE49-F238E27FC236}">
                <a16:creationId xmlns:a16="http://schemas.microsoft.com/office/drawing/2014/main" id="{B70C47F6-9CEF-4AA5-9D59-8ED0F33F3678}"/>
              </a:ext>
            </a:extLst>
          </p:cNvPr>
          <p:cNvSpPr/>
          <p:nvPr/>
        </p:nvSpPr>
        <p:spPr>
          <a:xfrm>
            <a:off x="10220795" y="5269019"/>
            <a:ext cx="1622893" cy="1323439"/>
          </a:xfrm>
          <a:prstGeom prst="rect">
            <a:avLst/>
          </a:prstGeom>
        </p:spPr>
        <p:txBody>
          <a:bodyPr wrap="square">
            <a:spAutoFit/>
          </a:bodyPr>
          <a:lstStyle/>
          <a:p>
            <a:r>
              <a:rPr lang="en-US" altLang="zh-CN" sz="1000" dirty="0" err="1">
                <a:solidFill>
                  <a:srgbClr val="222222"/>
                </a:solidFill>
                <a:latin typeface="-apple-system"/>
              </a:rPr>
              <a:t>Vandereyken</a:t>
            </a:r>
            <a:r>
              <a:rPr lang="en-US" altLang="zh-CN" sz="1000" dirty="0">
                <a:solidFill>
                  <a:srgbClr val="222222"/>
                </a:solidFill>
                <a:latin typeface="-apple-system"/>
              </a:rPr>
              <a:t>, K., </a:t>
            </a:r>
            <a:r>
              <a:rPr lang="en-US" altLang="zh-CN" sz="1000" dirty="0" err="1">
                <a:solidFill>
                  <a:srgbClr val="222222"/>
                </a:solidFill>
                <a:latin typeface="-apple-system"/>
              </a:rPr>
              <a:t>Sifrim</a:t>
            </a:r>
            <a:r>
              <a:rPr lang="en-US" altLang="zh-CN" sz="1000" dirty="0">
                <a:solidFill>
                  <a:srgbClr val="222222"/>
                </a:solidFill>
                <a:latin typeface="-apple-system"/>
              </a:rPr>
              <a:t>, A., </a:t>
            </a:r>
            <a:r>
              <a:rPr lang="en-US" altLang="zh-CN" sz="1000" dirty="0" err="1">
                <a:solidFill>
                  <a:srgbClr val="222222"/>
                </a:solidFill>
                <a:latin typeface="-apple-system"/>
              </a:rPr>
              <a:t>Thienpont</a:t>
            </a:r>
            <a:r>
              <a:rPr lang="en-US" altLang="zh-CN" sz="1000" dirty="0">
                <a:solidFill>
                  <a:srgbClr val="222222"/>
                </a:solidFill>
                <a:latin typeface="-apple-system"/>
              </a:rPr>
              <a:t>, B. et al. Methods and applications for single-cell and spatial multi-omics. Nat Rev Genet 24, 494–515 (2023). https://doi.org/10.1038/s41576-023-00580-2</a:t>
            </a:r>
            <a:endParaRPr lang="zh-CN" altLang="en-US" sz="1000" dirty="0">
              <a:latin typeface="-apple-system"/>
            </a:endParaRPr>
          </a:p>
        </p:txBody>
      </p:sp>
      <p:sp>
        <p:nvSpPr>
          <p:cNvPr id="12" name="灯片编号占位符 3">
            <a:extLst>
              <a:ext uri="{FF2B5EF4-FFF2-40B4-BE49-F238E27FC236}">
                <a16:creationId xmlns:a16="http://schemas.microsoft.com/office/drawing/2014/main" id="{2E703ECC-C893-46C6-B8C0-DDC56FDAECCD}"/>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39</a:t>
            </a:fld>
            <a:endParaRPr lang="zh-CN" altLang="en-US"/>
          </a:p>
        </p:txBody>
      </p:sp>
    </p:spTree>
    <p:extLst>
      <p:ext uri="{BB962C8B-B14F-4D97-AF65-F5344CB8AC3E}">
        <p14:creationId xmlns:p14="http://schemas.microsoft.com/office/powerpoint/2010/main" val="410770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C981E2-E6CE-414B-89B3-4042E20B3455}"/>
              </a:ext>
            </a:extLst>
          </p:cNvPr>
          <p:cNvSpPr>
            <a:spLocks noGrp="1"/>
          </p:cNvSpPr>
          <p:nvPr>
            <p:ph type="sldNum" sz="quarter" idx="12"/>
          </p:nvPr>
        </p:nvSpPr>
        <p:spPr/>
        <p:txBody>
          <a:bodyPr/>
          <a:lstStyle/>
          <a:p>
            <a:fld id="{DF849393-7876-44FF-8BC7-6C3A91957E85}" type="slidenum">
              <a:rPr lang="zh-CN" altLang="en-US" smtClean="0"/>
              <a:t>4</a:t>
            </a:fld>
            <a:endParaRPr lang="zh-CN" altLang="en-US"/>
          </a:p>
        </p:txBody>
      </p:sp>
      <p:sp>
        <p:nvSpPr>
          <p:cNvPr id="7" name="标题 2">
            <a:extLst>
              <a:ext uri="{FF2B5EF4-FFF2-40B4-BE49-F238E27FC236}">
                <a16:creationId xmlns:a16="http://schemas.microsoft.com/office/drawing/2014/main" id="{E1F86A16-0C20-46D9-86B2-091A60B3C6CF}"/>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第一节：基因转录调控的基本概念原理</a:t>
            </a:r>
          </a:p>
        </p:txBody>
      </p:sp>
    </p:spTree>
    <p:extLst>
      <p:ext uri="{BB962C8B-B14F-4D97-AF65-F5344CB8AC3E}">
        <p14:creationId xmlns:p14="http://schemas.microsoft.com/office/powerpoint/2010/main" val="666215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3F851BA-D723-495F-8D5C-C2AA4605AFA1}"/>
              </a:ext>
            </a:extLst>
          </p:cNvPr>
          <p:cNvSpPr/>
          <p:nvPr/>
        </p:nvSpPr>
        <p:spPr>
          <a:xfrm>
            <a:off x="1911617" y="1010201"/>
            <a:ext cx="147876" cy="125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AB858F9A-B48F-4C08-ADE8-A9712D92B85A}"/>
              </a:ext>
            </a:extLst>
          </p:cNvPr>
          <p:cNvPicPr>
            <a:picLocks noChangeAspect="1"/>
          </p:cNvPicPr>
          <p:nvPr/>
        </p:nvPicPr>
        <p:blipFill rotWithShape="1">
          <a:blip r:embed="rId3"/>
          <a:srcRect l="4774" t="14360" r="4606" b="5328"/>
          <a:stretch/>
        </p:blipFill>
        <p:spPr>
          <a:xfrm>
            <a:off x="505897" y="1036311"/>
            <a:ext cx="4760005" cy="5606245"/>
          </a:xfrm>
          <a:prstGeom prst="rect">
            <a:avLst/>
          </a:prstGeom>
        </p:spPr>
      </p:pic>
      <p:sp>
        <p:nvSpPr>
          <p:cNvPr id="7" name="标题 1">
            <a:extLst>
              <a:ext uri="{FF2B5EF4-FFF2-40B4-BE49-F238E27FC236}">
                <a16:creationId xmlns:a16="http://schemas.microsoft.com/office/drawing/2014/main" id="{3E90576E-4A14-4A22-85C6-5D0999254B86}"/>
              </a:ext>
            </a:extLst>
          </p:cNvPr>
          <p:cNvSpPr txBox="1">
            <a:spLocks/>
          </p:cNvSpPr>
          <p:nvPr/>
        </p:nvSpPr>
        <p:spPr>
          <a:xfrm>
            <a:off x="263352" y="115888"/>
            <a:ext cx="7801148"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单细胞测序和空间组学技术</a:t>
            </a:r>
          </a:p>
        </p:txBody>
      </p:sp>
      <p:sp>
        <p:nvSpPr>
          <p:cNvPr id="2" name="矩形 1">
            <a:extLst>
              <a:ext uri="{FF2B5EF4-FFF2-40B4-BE49-F238E27FC236}">
                <a16:creationId xmlns:a16="http://schemas.microsoft.com/office/drawing/2014/main" id="{763F10BA-1C30-48C1-BC2F-1A89C82F8D4C}"/>
              </a:ext>
            </a:extLst>
          </p:cNvPr>
          <p:cNvSpPr/>
          <p:nvPr/>
        </p:nvSpPr>
        <p:spPr>
          <a:xfrm>
            <a:off x="5590103" y="6427113"/>
            <a:ext cx="6096000" cy="430887"/>
          </a:xfrm>
          <a:prstGeom prst="rect">
            <a:avLst/>
          </a:prstGeom>
        </p:spPr>
        <p:txBody>
          <a:bodyPr>
            <a:spAutoFit/>
          </a:bodyPr>
          <a:lstStyle/>
          <a:p>
            <a:r>
              <a:rPr lang="en-US" altLang="zh-CN" sz="1100" dirty="0" err="1">
                <a:solidFill>
                  <a:srgbClr val="222222"/>
                </a:solidFill>
                <a:latin typeface="-apple-system"/>
              </a:rPr>
              <a:t>Vandereyken</a:t>
            </a:r>
            <a:r>
              <a:rPr lang="en-US" altLang="zh-CN" sz="1100" dirty="0">
                <a:solidFill>
                  <a:srgbClr val="222222"/>
                </a:solidFill>
                <a:latin typeface="-apple-system"/>
              </a:rPr>
              <a:t>, K., </a:t>
            </a:r>
            <a:r>
              <a:rPr lang="en-US" altLang="zh-CN" sz="1100" dirty="0" err="1">
                <a:solidFill>
                  <a:srgbClr val="222222"/>
                </a:solidFill>
                <a:latin typeface="-apple-system"/>
              </a:rPr>
              <a:t>Sifrim</a:t>
            </a:r>
            <a:r>
              <a:rPr lang="en-US" altLang="zh-CN" sz="1100" dirty="0">
                <a:solidFill>
                  <a:srgbClr val="222222"/>
                </a:solidFill>
                <a:latin typeface="-apple-system"/>
              </a:rPr>
              <a:t>, A., </a:t>
            </a:r>
            <a:r>
              <a:rPr lang="en-US" altLang="zh-CN" sz="1100" dirty="0" err="1">
                <a:solidFill>
                  <a:srgbClr val="222222"/>
                </a:solidFill>
                <a:latin typeface="-apple-system"/>
              </a:rPr>
              <a:t>Thienpont</a:t>
            </a:r>
            <a:r>
              <a:rPr lang="en-US" altLang="zh-CN" sz="1100" dirty="0">
                <a:solidFill>
                  <a:srgbClr val="222222"/>
                </a:solidFill>
                <a:latin typeface="-apple-system"/>
              </a:rPr>
              <a:t>, B. </a:t>
            </a:r>
            <a:r>
              <a:rPr lang="en-US" altLang="zh-CN" sz="1100" i="1" dirty="0">
                <a:solidFill>
                  <a:srgbClr val="222222"/>
                </a:solidFill>
                <a:latin typeface="-apple-system"/>
              </a:rPr>
              <a:t>et al.</a:t>
            </a:r>
            <a:r>
              <a:rPr lang="en-US" altLang="zh-CN" sz="1100" dirty="0">
                <a:solidFill>
                  <a:srgbClr val="222222"/>
                </a:solidFill>
                <a:latin typeface="-apple-system"/>
              </a:rPr>
              <a:t> Methods and applications for single-cell and spatial multi-omics. </a:t>
            </a:r>
            <a:r>
              <a:rPr lang="en-US" altLang="zh-CN" sz="1100" i="1" dirty="0">
                <a:solidFill>
                  <a:srgbClr val="222222"/>
                </a:solidFill>
                <a:latin typeface="-apple-system"/>
              </a:rPr>
              <a:t>Nat Rev Genet</a:t>
            </a:r>
            <a:r>
              <a:rPr lang="en-US" altLang="zh-CN" sz="1100" dirty="0">
                <a:solidFill>
                  <a:srgbClr val="222222"/>
                </a:solidFill>
                <a:latin typeface="-apple-system"/>
              </a:rPr>
              <a:t> </a:t>
            </a:r>
            <a:r>
              <a:rPr lang="en-US" altLang="zh-CN" sz="1100" b="1" dirty="0">
                <a:solidFill>
                  <a:srgbClr val="222222"/>
                </a:solidFill>
                <a:latin typeface="-apple-system"/>
              </a:rPr>
              <a:t>24</a:t>
            </a:r>
            <a:r>
              <a:rPr lang="en-US" altLang="zh-CN" sz="1100" dirty="0">
                <a:solidFill>
                  <a:srgbClr val="222222"/>
                </a:solidFill>
                <a:latin typeface="-apple-system"/>
              </a:rPr>
              <a:t>, 494–515 (2023). https://doi.org/10.1038/s41576-023-00580-2</a:t>
            </a:r>
            <a:endParaRPr lang="zh-CN" altLang="en-US" sz="1100" dirty="0"/>
          </a:p>
        </p:txBody>
      </p:sp>
      <p:sp>
        <p:nvSpPr>
          <p:cNvPr id="3" name="矩形 2">
            <a:extLst>
              <a:ext uri="{FF2B5EF4-FFF2-40B4-BE49-F238E27FC236}">
                <a16:creationId xmlns:a16="http://schemas.microsoft.com/office/drawing/2014/main" id="{BDFCA608-95DD-43B4-AEF4-2918C3FACFD3}"/>
              </a:ext>
            </a:extLst>
          </p:cNvPr>
          <p:cNvSpPr/>
          <p:nvPr/>
        </p:nvSpPr>
        <p:spPr>
          <a:xfrm>
            <a:off x="5590103" y="4580454"/>
            <a:ext cx="6195349" cy="1846659"/>
          </a:xfrm>
          <a:prstGeom prst="rect">
            <a:avLst/>
          </a:prstGeom>
        </p:spPr>
        <p:txBody>
          <a:bodyPr wrap="square">
            <a:spAutoFit/>
          </a:bodyPr>
          <a:lstStyle/>
          <a:p>
            <a:pPr>
              <a:buFont typeface="Arial" panose="020B0604020202020204" pitchFamily="34" charset="0"/>
              <a:buChar char="•"/>
            </a:pPr>
            <a:r>
              <a:rPr lang="en-US" altLang="zh-CN" sz="1600" dirty="0">
                <a:solidFill>
                  <a:srgbClr val="060607"/>
                </a:solidFill>
                <a:latin typeface="微软雅黑" panose="020B0503020204020204" pitchFamily="34" charset="-122"/>
                <a:ea typeface="微软雅黑" panose="020B0503020204020204" pitchFamily="34" charset="-122"/>
              </a:rPr>
              <a:t>FFPE</a:t>
            </a:r>
            <a:r>
              <a:rPr lang="zh-CN" altLang="en-US" sz="1600" dirty="0">
                <a:solidFill>
                  <a:srgbClr val="060607"/>
                </a:solidFill>
                <a:latin typeface="微软雅黑" panose="020B0503020204020204" pitchFamily="34" charset="-122"/>
                <a:ea typeface="微软雅黑" panose="020B0503020204020204" pitchFamily="34" charset="-122"/>
              </a:rPr>
              <a:t>：甲醛固定石蜡包埋，一种常用的组织保存方法。</a:t>
            </a:r>
          </a:p>
          <a:p>
            <a:pPr>
              <a:buFont typeface="Arial" panose="020B0604020202020204" pitchFamily="34" charset="0"/>
              <a:buChar char="•"/>
            </a:pPr>
            <a:r>
              <a:rPr lang="en-US" altLang="zh-CN" sz="1600" dirty="0">
                <a:solidFill>
                  <a:srgbClr val="060607"/>
                </a:solidFill>
                <a:latin typeface="微软雅黑" panose="020B0503020204020204" pitchFamily="34" charset="-122"/>
                <a:ea typeface="微软雅黑" panose="020B0503020204020204" pitchFamily="34" charset="-122"/>
              </a:rPr>
              <a:t>IVT</a:t>
            </a:r>
            <a:r>
              <a:rPr lang="zh-CN" altLang="en-US" sz="1600" dirty="0">
                <a:solidFill>
                  <a:srgbClr val="060607"/>
                </a:solidFill>
                <a:latin typeface="微软雅黑" panose="020B0503020204020204" pitchFamily="34" charset="-122"/>
                <a:ea typeface="微软雅黑" panose="020B0503020204020204" pitchFamily="34" charset="-122"/>
              </a:rPr>
              <a:t>：体外转录，一种在体外合成</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的方法。</a:t>
            </a:r>
          </a:p>
          <a:p>
            <a:pPr>
              <a:buFont typeface="Arial" panose="020B0604020202020204" pitchFamily="34" charset="0"/>
              <a:buChar char="•"/>
            </a:pPr>
            <a:r>
              <a:rPr lang="en-US" altLang="zh-CN" sz="1600" dirty="0">
                <a:solidFill>
                  <a:srgbClr val="060607"/>
                </a:solidFill>
                <a:latin typeface="微软雅黑" panose="020B0503020204020204" pitchFamily="34" charset="-122"/>
                <a:ea typeface="微软雅黑" panose="020B0503020204020204" pitchFamily="34" charset="-122"/>
              </a:rPr>
              <a:t>MATQ</a:t>
            </a:r>
            <a:r>
              <a:rPr lang="zh-CN" altLang="en-US" sz="1600" dirty="0">
                <a:solidFill>
                  <a:srgbClr val="060607"/>
                </a:solidFill>
                <a:latin typeface="微软雅黑" panose="020B0503020204020204" pitchFamily="34" charset="-122"/>
                <a:ea typeface="微软雅黑" panose="020B0503020204020204" pitchFamily="34" charset="-122"/>
              </a:rPr>
              <a:t>：基于多次退火和</a:t>
            </a:r>
            <a:r>
              <a:rPr lang="en-US" altLang="zh-CN" sz="1600" dirty="0" err="1">
                <a:solidFill>
                  <a:srgbClr val="060607"/>
                </a:solidFill>
                <a:latin typeface="微软雅黑" panose="020B0503020204020204" pitchFamily="34" charset="-122"/>
                <a:ea typeface="微软雅黑" panose="020B0503020204020204" pitchFamily="34" charset="-122"/>
              </a:rPr>
              <a:t>dC</a:t>
            </a:r>
            <a:r>
              <a:rPr lang="zh-CN" altLang="en-US" sz="1600" dirty="0">
                <a:solidFill>
                  <a:srgbClr val="060607"/>
                </a:solidFill>
                <a:latin typeface="微软雅黑" panose="020B0503020204020204" pitchFamily="34" charset="-122"/>
                <a:ea typeface="微软雅黑" panose="020B0503020204020204" pitchFamily="34" charset="-122"/>
              </a:rPr>
              <a:t>尾端的定量单细胞</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测序。</a:t>
            </a:r>
          </a:p>
          <a:p>
            <a:pPr>
              <a:buFont typeface="Arial" panose="020B0604020202020204" pitchFamily="34" charset="0"/>
              <a:buChar char="•"/>
            </a:pPr>
            <a:r>
              <a:rPr lang="en-US" altLang="zh-CN" sz="1600" dirty="0">
                <a:solidFill>
                  <a:srgbClr val="060607"/>
                </a:solidFill>
                <a:latin typeface="微软雅黑" panose="020B0503020204020204" pitchFamily="34" charset="-122"/>
                <a:ea typeface="微软雅黑" panose="020B0503020204020204" pitchFamily="34" charset="-122"/>
              </a:rPr>
              <a:t>STRT</a:t>
            </a:r>
            <a:r>
              <a:rPr lang="zh-CN" altLang="en-US" sz="1600" dirty="0">
                <a:solidFill>
                  <a:srgbClr val="060607"/>
                </a:solidFill>
                <a:latin typeface="微软雅黑" panose="020B0503020204020204" pitchFamily="34" charset="-122"/>
                <a:ea typeface="微软雅黑" panose="020B0503020204020204" pitchFamily="34" charset="-122"/>
              </a:rPr>
              <a:t>：单细胞标记逆转录测序。</a:t>
            </a:r>
          </a:p>
          <a:p>
            <a:pPr>
              <a:buFont typeface="Arial" panose="020B0604020202020204" pitchFamily="34" charset="0"/>
              <a:buChar char="•"/>
            </a:pPr>
            <a:r>
              <a:rPr lang="en-US" altLang="zh-CN" sz="1600" dirty="0">
                <a:solidFill>
                  <a:srgbClr val="060607"/>
                </a:solidFill>
                <a:latin typeface="微软雅黑" panose="020B0503020204020204" pitchFamily="34" charset="-122"/>
                <a:ea typeface="微软雅黑" panose="020B0503020204020204" pitchFamily="34" charset="-122"/>
              </a:rPr>
              <a:t>RT</a:t>
            </a:r>
            <a:r>
              <a:rPr lang="zh-CN" altLang="en-US" sz="1600" dirty="0">
                <a:solidFill>
                  <a:srgbClr val="060607"/>
                </a:solidFill>
                <a:latin typeface="微软雅黑" panose="020B0503020204020204" pitchFamily="34" charset="-122"/>
                <a:ea typeface="微软雅黑" panose="020B0503020204020204" pitchFamily="34" charset="-122"/>
              </a:rPr>
              <a:t>：逆转录，将</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转录成</a:t>
            </a:r>
            <a:r>
              <a:rPr lang="en-US" altLang="zh-CN" sz="1600" dirty="0">
                <a:solidFill>
                  <a:srgbClr val="060607"/>
                </a:solidFill>
                <a:latin typeface="微软雅黑" panose="020B0503020204020204" pitchFamily="34" charset="-122"/>
                <a:ea typeface="微软雅黑" panose="020B0503020204020204" pitchFamily="34" charset="-122"/>
              </a:rPr>
              <a:t>cDNA</a:t>
            </a:r>
            <a:r>
              <a:rPr lang="zh-CN" altLang="en-US" sz="1600" dirty="0">
                <a:solidFill>
                  <a:srgbClr val="060607"/>
                </a:solidFill>
                <a:latin typeface="微软雅黑" panose="020B0503020204020204" pitchFamily="34" charset="-122"/>
                <a:ea typeface="微软雅黑" panose="020B0503020204020204" pitchFamily="34" charset="-122"/>
              </a:rPr>
              <a:t>的过程。</a:t>
            </a:r>
          </a:p>
          <a:p>
            <a:pPr>
              <a:buFont typeface="Arial" panose="020B0604020202020204" pitchFamily="34" charset="0"/>
              <a:buChar char="•"/>
            </a:pPr>
            <a:r>
              <a:rPr lang="en-US" altLang="zh-CN" sz="1600" dirty="0" err="1">
                <a:solidFill>
                  <a:srgbClr val="060607"/>
                </a:solidFill>
                <a:latin typeface="微软雅黑" panose="020B0503020204020204" pitchFamily="34" charset="-122"/>
                <a:ea typeface="微软雅黑" panose="020B0503020204020204" pitchFamily="34" charset="-122"/>
              </a:rPr>
              <a:t>TdT</a:t>
            </a:r>
            <a:r>
              <a:rPr lang="zh-CN" altLang="en-US" sz="1600" dirty="0">
                <a:solidFill>
                  <a:srgbClr val="060607"/>
                </a:solidFill>
                <a:latin typeface="微软雅黑" panose="020B0503020204020204" pitchFamily="34" charset="-122"/>
                <a:ea typeface="微软雅黑" panose="020B0503020204020204" pitchFamily="34" charset="-122"/>
              </a:rPr>
              <a:t>：末端脱氧核糖核酸转移酶，用于在</a:t>
            </a:r>
            <a:r>
              <a:rPr lang="en-US" altLang="zh-CN" sz="1600" dirty="0">
                <a:solidFill>
                  <a:srgbClr val="060607"/>
                </a:solidFill>
                <a:latin typeface="微软雅黑" panose="020B0503020204020204" pitchFamily="34" charset="-122"/>
                <a:ea typeface="微软雅黑" panose="020B0503020204020204" pitchFamily="34" charset="-122"/>
              </a:rPr>
              <a:t>DNA</a:t>
            </a:r>
            <a:r>
              <a:rPr lang="zh-CN" altLang="en-US" sz="1600" dirty="0">
                <a:solidFill>
                  <a:srgbClr val="060607"/>
                </a:solidFill>
                <a:latin typeface="微软雅黑" panose="020B0503020204020204" pitchFamily="34" charset="-122"/>
                <a:ea typeface="微软雅黑" panose="020B0503020204020204" pitchFamily="34" charset="-122"/>
              </a:rPr>
              <a:t>末端添加核苷酸。</a:t>
            </a:r>
          </a:p>
          <a:p>
            <a:pPr>
              <a:buFont typeface="Arial" panose="020B0604020202020204" pitchFamily="34" charset="0"/>
              <a:buChar char="•"/>
            </a:pPr>
            <a:r>
              <a:rPr lang="en-US" altLang="zh-CN" sz="1600" dirty="0">
                <a:solidFill>
                  <a:srgbClr val="060607"/>
                </a:solidFill>
                <a:latin typeface="微软雅黑" panose="020B0503020204020204" pitchFamily="34" charset="-122"/>
                <a:ea typeface="微软雅黑" panose="020B0503020204020204" pitchFamily="34" charset="-122"/>
              </a:rPr>
              <a:t>TELP</a:t>
            </a:r>
            <a:r>
              <a:rPr lang="zh-CN" altLang="en-US" sz="1600" dirty="0">
                <a:solidFill>
                  <a:srgbClr val="060607"/>
                </a:solidFill>
                <a:latin typeface="微软雅黑" panose="020B0503020204020204" pitchFamily="34" charset="-122"/>
                <a:ea typeface="微软雅黑" panose="020B0503020204020204" pitchFamily="34" charset="-122"/>
              </a:rPr>
              <a:t>：尾端延伸连接和</a:t>
            </a:r>
            <a:r>
              <a:rPr lang="en-US" altLang="zh-CN" sz="1600" dirty="0">
                <a:solidFill>
                  <a:srgbClr val="060607"/>
                </a:solidFill>
                <a:latin typeface="微软雅黑" panose="020B0503020204020204" pitchFamily="34" charset="-122"/>
                <a:ea typeface="微软雅黑" panose="020B0503020204020204" pitchFamily="34" charset="-122"/>
              </a:rPr>
              <a:t>PCR</a:t>
            </a:r>
            <a:r>
              <a:rPr lang="zh-CN" altLang="en-US" sz="1600" dirty="0">
                <a:solidFill>
                  <a:srgbClr val="060607"/>
                </a:solidFill>
                <a:latin typeface="微软雅黑" panose="020B0503020204020204" pitchFamily="34" charset="-122"/>
                <a:ea typeface="微软雅黑" panose="020B0503020204020204" pitchFamily="34" charset="-122"/>
              </a:rPr>
              <a:t>，一种用于扩增</a:t>
            </a:r>
            <a:r>
              <a:rPr lang="en-US" altLang="zh-CN" sz="1600" dirty="0">
                <a:solidFill>
                  <a:srgbClr val="060607"/>
                </a:solidFill>
                <a:latin typeface="微软雅黑" panose="020B0503020204020204" pitchFamily="34" charset="-122"/>
                <a:ea typeface="微软雅黑" panose="020B0503020204020204" pitchFamily="34" charset="-122"/>
              </a:rPr>
              <a:t>DNA</a:t>
            </a:r>
            <a:r>
              <a:rPr lang="zh-CN" altLang="en-US" sz="1600" dirty="0">
                <a:solidFill>
                  <a:srgbClr val="060607"/>
                </a:solidFill>
                <a:latin typeface="微软雅黑" panose="020B0503020204020204" pitchFamily="34" charset="-122"/>
                <a:ea typeface="微软雅黑" panose="020B0503020204020204" pitchFamily="34" charset="-122"/>
              </a:rPr>
              <a:t>的方法。</a:t>
            </a:r>
            <a:endParaRPr lang="zh-CN" altLang="en-US" sz="1600" b="0" i="0" dirty="0">
              <a:solidFill>
                <a:srgbClr val="060607"/>
              </a:solidFill>
              <a:effectLst/>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02E082A-A388-4C61-9B07-CBDF58495D70}"/>
              </a:ext>
            </a:extLst>
          </p:cNvPr>
          <p:cNvPicPr>
            <a:picLocks noChangeAspect="1"/>
          </p:cNvPicPr>
          <p:nvPr/>
        </p:nvPicPr>
        <p:blipFill rotWithShape="1">
          <a:blip r:embed="rId4">
            <a:extLst>
              <a:ext uri="{28A0092B-C50C-407E-A947-70E740481C1C}">
                <a14:useLocalDpi xmlns:a14="http://schemas.microsoft.com/office/drawing/2010/main" val="0"/>
              </a:ext>
            </a:extLst>
          </a:blip>
          <a:srcRect b="41622"/>
          <a:stretch/>
        </p:blipFill>
        <p:spPr>
          <a:xfrm>
            <a:off x="7156689" y="1135523"/>
            <a:ext cx="1815621" cy="3211323"/>
          </a:xfrm>
          <a:prstGeom prst="rect">
            <a:avLst/>
          </a:prstGeom>
        </p:spPr>
      </p:pic>
      <p:pic>
        <p:nvPicPr>
          <p:cNvPr id="10" name="图片 9">
            <a:extLst>
              <a:ext uri="{FF2B5EF4-FFF2-40B4-BE49-F238E27FC236}">
                <a16:creationId xmlns:a16="http://schemas.microsoft.com/office/drawing/2014/main" id="{2B960F82-CD7D-4605-894D-533596C8FE59}"/>
              </a:ext>
            </a:extLst>
          </p:cNvPr>
          <p:cNvPicPr>
            <a:picLocks noChangeAspect="1"/>
          </p:cNvPicPr>
          <p:nvPr/>
        </p:nvPicPr>
        <p:blipFill rotWithShape="1">
          <a:blip r:embed="rId4">
            <a:extLst>
              <a:ext uri="{28A0092B-C50C-407E-A947-70E740481C1C}">
                <a14:useLocalDpi xmlns:a14="http://schemas.microsoft.com/office/drawing/2010/main" val="0"/>
              </a:ext>
            </a:extLst>
          </a:blip>
          <a:srcRect t="59235"/>
          <a:stretch/>
        </p:blipFill>
        <p:spPr>
          <a:xfrm>
            <a:off x="9127030" y="2018833"/>
            <a:ext cx="1815621" cy="2242448"/>
          </a:xfrm>
          <a:prstGeom prst="rect">
            <a:avLst/>
          </a:prstGeom>
        </p:spPr>
      </p:pic>
      <p:cxnSp>
        <p:nvCxnSpPr>
          <p:cNvPr id="12" name="连接符: 肘形 11">
            <a:extLst>
              <a:ext uri="{FF2B5EF4-FFF2-40B4-BE49-F238E27FC236}">
                <a16:creationId xmlns:a16="http://schemas.microsoft.com/office/drawing/2014/main" id="{4999FD2F-5FF3-4583-9140-82E3EC0ED46D}"/>
              </a:ext>
            </a:extLst>
          </p:cNvPr>
          <p:cNvCxnSpPr>
            <a:cxnSpLocks/>
            <a:stCxn id="15" idx="0"/>
            <a:endCxn id="9" idx="0"/>
          </p:cNvCxnSpPr>
          <p:nvPr/>
        </p:nvCxnSpPr>
        <p:spPr>
          <a:xfrm rot="16200000" flipH="1">
            <a:off x="4962366" y="-1966610"/>
            <a:ext cx="125322" cy="6078945"/>
          </a:xfrm>
          <a:prstGeom prst="bentConnector3">
            <a:avLst>
              <a:gd name="adj1" fmla="val -10597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3806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3DE0D-6FF5-4C3F-87D5-289D38284C74}"/>
              </a:ext>
            </a:extLst>
          </p:cNvPr>
          <p:cNvSpPr>
            <a:spLocks noGrp="1"/>
          </p:cNvSpPr>
          <p:nvPr>
            <p:ph type="title"/>
          </p:nvPr>
        </p:nvSpPr>
        <p:spPr/>
        <p:txBody>
          <a:bodyPr/>
          <a:lstStyle/>
          <a:p>
            <a:r>
              <a:rPr lang="zh-CN" altLang="en-US" dirty="0"/>
              <a:t>单细胞多组学研究 </a:t>
            </a:r>
            <a:r>
              <a:rPr lang="en-US" altLang="zh-CN" dirty="0"/>
              <a:t>– </a:t>
            </a:r>
            <a:r>
              <a:rPr lang="zh-CN" altLang="en-US" dirty="0"/>
              <a:t>如何同时进行多组学检测</a:t>
            </a:r>
          </a:p>
        </p:txBody>
      </p:sp>
      <p:sp>
        <p:nvSpPr>
          <p:cNvPr id="4" name="灯片编号占位符 3">
            <a:extLst>
              <a:ext uri="{FF2B5EF4-FFF2-40B4-BE49-F238E27FC236}">
                <a16:creationId xmlns:a16="http://schemas.microsoft.com/office/drawing/2014/main" id="{4AC51C12-C942-47E7-95DC-FCB6F02B132C}"/>
              </a:ext>
            </a:extLst>
          </p:cNvPr>
          <p:cNvSpPr>
            <a:spLocks noGrp="1"/>
          </p:cNvSpPr>
          <p:nvPr>
            <p:ph type="sldNum" sz="quarter" idx="12"/>
          </p:nvPr>
        </p:nvSpPr>
        <p:spPr/>
        <p:txBody>
          <a:bodyPr/>
          <a:lstStyle/>
          <a:p>
            <a:fld id="{DF849393-7876-44FF-8BC7-6C3A91957E85}" type="slidenum">
              <a:rPr lang="zh-CN" altLang="en-US" smtClean="0"/>
              <a:t>41</a:t>
            </a:fld>
            <a:endParaRPr lang="zh-CN" altLang="en-US"/>
          </a:p>
        </p:txBody>
      </p:sp>
      <p:pic>
        <p:nvPicPr>
          <p:cNvPr id="5" name="图片 4">
            <a:extLst>
              <a:ext uri="{FF2B5EF4-FFF2-40B4-BE49-F238E27FC236}">
                <a16:creationId xmlns:a16="http://schemas.microsoft.com/office/drawing/2014/main" id="{A6394559-0DC1-4A09-A857-825A83268560}"/>
              </a:ext>
            </a:extLst>
          </p:cNvPr>
          <p:cNvPicPr>
            <a:picLocks noChangeAspect="1"/>
          </p:cNvPicPr>
          <p:nvPr/>
        </p:nvPicPr>
        <p:blipFill>
          <a:blip r:embed="rId3"/>
          <a:stretch>
            <a:fillRect/>
          </a:stretch>
        </p:blipFill>
        <p:spPr>
          <a:xfrm>
            <a:off x="540341" y="1184167"/>
            <a:ext cx="5128301" cy="5331834"/>
          </a:xfrm>
          <a:prstGeom prst="rect">
            <a:avLst/>
          </a:prstGeom>
        </p:spPr>
      </p:pic>
      <p:sp>
        <p:nvSpPr>
          <p:cNvPr id="6" name="矩形 5">
            <a:extLst>
              <a:ext uri="{FF2B5EF4-FFF2-40B4-BE49-F238E27FC236}">
                <a16:creationId xmlns:a16="http://schemas.microsoft.com/office/drawing/2014/main" id="{297B9281-162A-4A83-AC22-636D691C88B4}"/>
              </a:ext>
            </a:extLst>
          </p:cNvPr>
          <p:cNvSpPr/>
          <p:nvPr/>
        </p:nvSpPr>
        <p:spPr>
          <a:xfrm>
            <a:off x="5982150" y="6408858"/>
            <a:ext cx="5791037" cy="430887"/>
          </a:xfrm>
          <a:prstGeom prst="rect">
            <a:avLst/>
          </a:prstGeom>
        </p:spPr>
        <p:txBody>
          <a:bodyPr wrap="square">
            <a:spAutoFit/>
          </a:bodyPr>
          <a:lstStyle/>
          <a:p>
            <a:r>
              <a:rPr lang="en-US" altLang="zh-CN" sz="1100" dirty="0" err="1">
                <a:solidFill>
                  <a:srgbClr val="222222"/>
                </a:solidFill>
                <a:latin typeface="-apple-system"/>
              </a:rPr>
              <a:t>Vandereyken</a:t>
            </a:r>
            <a:r>
              <a:rPr lang="en-US" altLang="zh-CN" sz="1100" dirty="0">
                <a:solidFill>
                  <a:srgbClr val="222222"/>
                </a:solidFill>
                <a:latin typeface="-apple-system"/>
              </a:rPr>
              <a:t>, K., </a:t>
            </a:r>
            <a:r>
              <a:rPr lang="en-US" altLang="zh-CN" sz="1100" dirty="0" err="1">
                <a:solidFill>
                  <a:srgbClr val="222222"/>
                </a:solidFill>
                <a:latin typeface="-apple-system"/>
              </a:rPr>
              <a:t>Sifrim</a:t>
            </a:r>
            <a:r>
              <a:rPr lang="en-US" altLang="zh-CN" sz="1100" dirty="0">
                <a:solidFill>
                  <a:srgbClr val="222222"/>
                </a:solidFill>
                <a:latin typeface="-apple-system"/>
              </a:rPr>
              <a:t>, A., </a:t>
            </a:r>
            <a:r>
              <a:rPr lang="en-US" altLang="zh-CN" sz="1100" dirty="0" err="1">
                <a:solidFill>
                  <a:srgbClr val="222222"/>
                </a:solidFill>
                <a:latin typeface="-apple-system"/>
              </a:rPr>
              <a:t>Thienpont</a:t>
            </a:r>
            <a:r>
              <a:rPr lang="en-US" altLang="zh-CN" sz="1100" dirty="0">
                <a:solidFill>
                  <a:srgbClr val="222222"/>
                </a:solidFill>
                <a:latin typeface="-apple-system"/>
              </a:rPr>
              <a:t>, B. </a:t>
            </a:r>
            <a:r>
              <a:rPr lang="en-US" altLang="zh-CN" sz="1100" i="1" dirty="0">
                <a:solidFill>
                  <a:srgbClr val="222222"/>
                </a:solidFill>
                <a:latin typeface="-apple-system"/>
              </a:rPr>
              <a:t>et al.</a:t>
            </a:r>
            <a:r>
              <a:rPr lang="en-US" altLang="zh-CN" sz="1100" dirty="0">
                <a:solidFill>
                  <a:srgbClr val="222222"/>
                </a:solidFill>
                <a:latin typeface="-apple-system"/>
              </a:rPr>
              <a:t> Methods and applications for single-cell and spatial multi-omics. </a:t>
            </a:r>
            <a:r>
              <a:rPr lang="en-US" altLang="zh-CN" sz="1100" i="1" dirty="0">
                <a:solidFill>
                  <a:srgbClr val="222222"/>
                </a:solidFill>
                <a:latin typeface="-apple-system"/>
              </a:rPr>
              <a:t>Nat Rev Genet</a:t>
            </a:r>
            <a:r>
              <a:rPr lang="en-US" altLang="zh-CN" sz="1100" dirty="0">
                <a:solidFill>
                  <a:srgbClr val="222222"/>
                </a:solidFill>
                <a:latin typeface="-apple-system"/>
              </a:rPr>
              <a:t> </a:t>
            </a:r>
            <a:r>
              <a:rPr lang="en-US" altLang="zh-CN" sz="1100" b="1" dirty="0">
                <a:solidFill>
                  <a:srgbClr val="222222"/>
                </a:solidFill>
                <a:latin typeface="-apple-system"/>
              </a:rPr>
              <a:t>24</a:t>
            </a:r>
            <a:r>
              <a:rPr lang="en-US" altLang="zh-CN" sz="1100" dirty="0">
                <a:solidFill>
                  <a:srgbClr val="222222"/>
                </a:solidFill>
                <a:latin typeface="-apple-system"/>
              </a:rPr>
              <a:t>, 494–515 (2023). https://doi.org/10.1038/s41576-023-00580-2</a:t>
            </a:r>
            <a:endParaRPr lang="zh-CN" altLang="en-US" sz="1100" dirty="0"/>
          </a:p>
        </p:txBody>
      </p:sp>
      <p:sp>
        <p:nvSpPr>
          <p:cNvPr id="7" name="矩形 6">
            <a:extLst>
              <a:ext uri="{FF2B5EF4-FFF2-40B4-BE49-F238E27FC236}">
                <a16:creationId xmlns:a16="http://schemas.microsoft.com/office/drawing/2014/main" id="{35123458-F37B-4A71-AE81-4B8F73478789}"/>
              </a:ext>
            </a:extLst>
          </p:cNvPr>
          <p:cNvSpPr/>
          <p:nvPr/>
        </p:nvSpPr>
        <p:spPr>
          <a:xfrm>
            <a:off x="6096000" y="1224065"/>
            <a:ext cx="5791036" cy="5016758"/>
          </a:xfrm>
          <a:prstGeom prst="rect">
            <a:avLst/>
          </a:prstGeom>
        </p:spPr>
        <p:txBody>
          <a:bodyPr wrap="square">
            <a:spAutoFit/>
          </a:bodyPr>
          <a:lstStyle/>
          <a:p>
            <a:pPr>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物理分离法 </a:t>
            </a:r>
            <a:r>
              <a:rPr lang="zh-CN" altLang="en-US" sz="1600" dirty="0">
                <a:solidFill>
                  <a:srgbClr val="060607"/>
                </a:solidFill>
                <a:latin typeface="微软雅黑" panose="020B0503020204020204" pitchFamily="34" charset="-122"/>
                <a:ea typeface="微软雅黑" panose="020B0503020204020204" pitchFamily="34" charset="-122"/>
              </a:rPr>
              <a:t>（</a:t>
            </a:r>
            <a:r>
              <a:rPr lang="en-US" altLang="zh-CN" sz="1600" dirty="0">
                <a:solidFill>
                  <a:srgbClr val="060607"/>
                </a:solidFill>
                <a:latin typeface="微软雅黑" panose="020B0503020204020204" pitchFamily="34" charset="-122"/>
                <a:ea typeface="微软雅黑" panose="020B0503020204020204" pitchFamily="34" charset="-122"/>
              </a:rPr>
              <a:t>Principle 1</a:t>
            </a:r>
            <a:r>
              <a:rPr lang="zh-CN" altLang="en-US" sz="1600" dirty="0">
                <a:solidFill>
                  <a:srgbClr val="060607"/>
                </a:solidFill>
                <a:latin typeface="微软雅黑" panose="020B0503020204020204" pitchFamily="34" charset="-122"/>
                <a:ea typeface="微软雅黑" panose="020B0503020204020204" pitchFamily="34" charset="-122"/>
              </a:rPr>
              <a:t>） ：</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利用磁性珠子分离</a:t>
            </a:r>
            <a:r>
              <a:rPr lang="en-US" altLang="zh-CN" sz="1600" dirty="0">
                <a:solidFill>
                  <a:srgbClr val="060607"/>
                </a:solidFill>
                <a:latin typeface="微软雅黑" panose="020B0503020204020204" pitchFamily="34" charset="-122"/>
                <a:ea typeface="微软雅黑" panose="020B0503020204020204" pitchFamily="34" charset="-122"/>
              </a:rPr>
              <a:t>poly(A) RNA</a:t>
            </a:r>
            <a:r>
              <a:rPr lang="zh-CN" altLang="en-US" sz="1600" dirty="0">
                <a:solidFill>
                  <a:srgbClr val="060607"/>
                </a:solidFill>
                <a:latin typeface="微软雅黑" panose="020B0503020204020204" pitchFamily="34" charset="-122"/>
                <a:ea typeface="微软雅黑" panose="020B0503020204020204" pitchFamily="34" charset="-122"/>
              </a:rPr>
              <a:t>和基因组</a:t>
            </a:r>
            <a:r>
              <a:rPr lang="en-US" altLang="zh-CN" sz="1600" dirty="0">
                <a:solidFill>
                  <a:srgbClr val="060607"/>
                </a:solidFill>
                <a:latin typeface="微软雅黑" panose="020B0503020204020204" pitchFamily="34" charset="-122"/>
                <a:ea typeface="微软雅黑" panose="020B0503020204020204" pitchFamily="34" charset="-122"/>
              </a:rPr>
              <a:t>DNA</a:t>
            </a:r>
            <a:r>
              <a:rPr lang="zh-CN" altLang="en-US" sz="1600" dirty="0">
                <a:solidFill>
                  <a:srgbClr val="060607"/>
                </a:solidFill>
                <a:latin typeface="微软雅黑" panose="020B0503020204020204" pitchFamily="34" charset="-122"/>
                <a:ea typeface="微软雅黑" panose="020B0503020204020204" pitchFamily="34" charset="-122"/>
              </a:rPr>
              <a:t>，或通过裂解细胞分离核与细胞质成分。</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优点：操作灵活，适用于多种样本类型。</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缺点：可能会丢失一些</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或</a:t>
            </a:r>
            <a:r>
              <a:rPr lang="en-US" altLang="zh-CN" sz="1600" dirty="0">
                <a:solidFill>
                  <a:srgbClr val="060607"/>
                </a:solidFill>
                <a:latin typeface="微软雅黑" panose="020B0503020204020204" pitchFamily="34" charset="-122"/>
                <a:ea typeface="微软雅黑" panose="020B0503020204020204" pitchFamily="34" charset="-122"/>
              </a:rPr>
              <a:t>DNA</a:t>
            </a:r>
            <a:r>
              <a:rPr lang="zh-CN" altLang="en-US" sz="1600" dirty="0">
                <a:solidFill>
                  <a:srgbClr val="060607"/>
                </a:solidFill>
                <a:latin typeface="微软雅黑" panose="020B0503020204020204" pitchFamily="34" charset="-122"/>
                <a:ea typeface="微软雅黑" panose="020B0503020204020204" pitchFamily="34" charset="-122"/>
              </a:rPr>
              <a:t>分子。</a:t>
            </a:r>
          </a:p>
          <a:p>
            <a:pPr>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预扩增和分割法</a:t>
            </a:r>
            <a:r>
              <a:rPr lang="zh-CN" altLang="en-US" sz="1600" dirty="0">
                <a:solidFill>
                  <a:srgbClr val="060607"/>
                </a:solidFill>
                <a:latin typeface="微软雅黑" panose="020B0503020204020204" pitchFamily="34" charset="-122"/>
                <a:ea typeface="微软雅黑" panose="020B0503020204020204" pitchFamily="34" charset="-122"/>
              </a:rPr>
              <a:t>（</a:t>
            </a:r>
            <a:r>
              <a:rPr lang="en-US" altLang="zh-CN" sz="1600" dirty="0">
                <a:solidFill>
                  <a:srgbClr val="060607"/>
                </a:solidFill>
                <a:latin typeface="微软雅黑" panose="020B0503020204020204" pitchFamily="34" charset="-122"/>
                <a:ea typeface="微软雅黑" panose="020B0503020204020204" pitchFamily="34" charset="-122"/>
              </a:rPr>
              <a:t>Principle 2</a:t>
            </a:r>
            <a:r>
              <a:rPr lang="zh-CN" altLang="en-US" sz="1600" dirty="0">
                <a:solidFill>
                  <a:srgbClr val="060607"/>
                </a:solidFill>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先对不同的分析物进行共同预扩增，然后分割并进行特定的测序文库准备。</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优点：减少分析物丢失风险。</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缺点：操作灵活性有限，存在交叉污染风险。</a:t>
            </a:r>
          </a:p>
          <a:p>
            <a:pPr>
              <a:buFont typeface="+mj-lt"/>
              <a:buAutoNum type="arabicPeriod"/>
            </a:pPr>
            <a:r>
              <a:rPr lang="en-US" altLang="zh-CN" sz="1600" b="1" dirty="0">
                <a:solidFill>
                  <a:srgbClr val="060607"/>
                </a:solidFill>
                <a:latin typeface="微软雅黑" panose="020B0503020204020204" pitchFamily="34" charset="-122"/>
                <a:ea typeface="微软雅黑" panose="020B0503020204020204" pitchFamily="34" charset="-122"/>
              </a:rPr>
              <a:t>seq-split</a:t>
            </a:r>
            <a:r>
              <a:rPr lang="zh-CN" altLang="en-US" sz="1600" b="1" dirty="0">
                <a:solidFill>
                  <a:srgbClr val="060607"/>
                </a:solidFill>
                <a:latin typeface="微软雅黑" panose="020B0503020204020204" pitchFamily="34" charset="-122"/>
                <a:ea typeface="微软雅黑" panose="020B0503020204020204" pitchFamily="34" charset="-122"/>
              </a:rPr>
              <a:t>法</a:t>
            </a:r>
            <a:r>
              <a:rPr lang="zh-CN" altLang="en-US" sz="1600" dirty="0">
                <a:solidFill>
                  <a:srgbClr val="060607"/>
                </a:solidFill>
                <a:latin typeface="微软雅黑" panose="020B0503020204020204" pitchFamily="34" charset="-122"/>
                <a:ea typeface="微软雅黑" panose="020B0503020204020204" pitchFamily="34" charset="-122"/>
              </a:rPr>
              <a:t>（</a:t>
            </a:r>
            <a:r>
              <a:rPr lang="en-US" altLang="zh-CN" sz="1600" dirty="0">
                <a:solidFill>
                  <a:srgbClr val="060607"/>
                </a:solidFill>
                <a:latin typeface="微软雅黑" panose="020B0503020204020204" pitchFamily="34" charset="-122"/>
                <a:ea typeface="微软雅黑" panose="020B0503020204020204" pitchFamily="34" charset="-122"/>
              </a:rPr>
              <a:t>Principle 3</a:t>
            </a:r>
            <a:r>
              <a:rPr lang="zh-CN" altLang="en-US" sz="1600" dirty="0">
                <a:solidFill>
                  <a:srgbClr val="060607"/>
                </a:solidFill>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在单一反应中进行分析物特异性条形码标记和测序文库准备。</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优点：减少分析物丢失风险。</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缺点：文库深度和测序灵活性受限。</a:t>
            </a:r>
          </a:p>
          <a:p>
            <a:pPr>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组合索引法</a:t>
            </a:r>
            <a:r>
              <a:rPr lang="zh-CN" altLang="en-US" sz="1600" dirty="0">
                <a:solidFill>
                  <a:srgbClr val="060607"/>
                </a:solidFill>
                <a:latin typeface="微软雅黑" panose="020B0503020204020204" pitchFamily="34" charset="-122"/>
                <a:ea typeface="微软雅黑" panose="020B0503020204020204" pitchFamily="34" charset="-122"/>
              </a:rPr>
              <a:t>（</a:t>
            </a:r>
            <a:r>
              <a:rPr lang="en-US" altLang="zh-CN" sz="1600" dirty="0">
                <a:solidFill>
                  <a:srgbClr val="060607"/>
                </a:solidFill>
                <a:latin typeface="微软雅黑" panose="020B0503020204020204" pitchFamily="34" charset="-122"/>
                <a:ea typeface="微软雅黑" panose="020B0503020204020204" pitchFamily="34" charset="-122"/>
              </a:rPr>
              <a:t>Principle 4</a:t>
            </a:r>
            <a:r>
              <a:rPr lang="zh-CN" altLang="en-US" sz="1600" dirty="0">
                <a:solidFill>
                  <a:srgbClr val="060607"/>
                </a:solidFill>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在不分离单细胞的情况下对细胞内的分子分析物进行标记。</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优点：无需单细胞分离，通量高。</a:t>
            </a:r>
          </a:p>
          <a:p>
            <a:pPr marL="742950" lvl="1"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缺点：灵敏度较低，操作灵活性有限。</a:t>
            </a:r>
            <a:endParaRPr lang="zh-CN" altLang="en-US" sz="1600" b="0" i="0" dirty="0">
              <a:solidFill>
                <a:srgbClr val="060607"/>
              </a:solidFill>
              <a:effectLst/>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7477B7A0-917D-4DF1-8A37-9F88D1E89903}"/>
              </a:ext>
            </a:extLst>
          </p:cNvPr>
          <p:cNvSpPr/>
          <p:nvPr/>
        </p:nvSpPr>
        <p:spPr>
          <a:xfrm>
            <a:off x="540341" y="1018903"/>
            <a:ext cx="3631063" cy="2603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049BF2C3-F090-4B0C-811E-07CB9F3E2E39}"/>
              </a:ext>
            </a:extLst>
          </p:cNvPr>
          <p:cNvSpPr/>
          <p:nvPr/>
        </p:nvSpPr>
        <p:spPr>
          <a:xfrm>
            <a:off x="3853111" y="1014549"/>
            <a:ext cx="2033884" cy="2603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294E06EB-312E-4B6B-A26F-D5AAC408447C}"/>
              </a:ext>
            </a:extLst>
          </p:cNvPr>
          <p:cNvSpPr/>
          <p:nvPr/>
        </p:nvSpPr>
        <p:spPr>
          <a:xfrm>
            <a:off x="540340" y="3627120"/>
            <a:ext cx="2011271" cy="28888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74CC331A-9689-4343-8F6A-F2ADE45B86E1}"/>
              </a:ext>
            </a:extLst>
          </p:cNvPr>
          <p:cNvSpPr/>
          <p:nvPr/>
        </p:nvSpPr>
        <p:spPr>
          <a:xfrm>
            <a:off x="2551611" y="3618412"/>
            <a:ext cx="3125575" cy="28975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59810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12" end="1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xEl>
                                              <p:pRg st="13" end="1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xEl>
                                              <p:pRg st="14" end="14"/>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0" grpId="0" animBg="1"/>
      <p:bldP spid="10" grpId="1" animBg="1"/>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A0A44DB-D83E-4B5F-AB1C-228DC646FC07}"/>
              </a:ext>
            </a:extLst>
          </p:cNvPr>
          <p:cNvSpPr>
            <a:spLocks noGrp="1"/>
          </p:cNvSpPr>
          <p:nvPr>
            <p:ph type="sldNum" sz="quarter" idx="12"/>
          </p:nvPr>
        </p:nvSpPr>
        <p:spPr/>
        <p:txBody>
          <a:bodyPr/>
          <a:lstStyle/>
          <a:p>
            <a:fld id="{DF849393-7876-44FF-8BC7-6C3A91957E85}" type="slidenum">
              <a:rPr lang="zh-CN" altLang="en-US" smtClean="0"/>
              <a:t>42</a:t>
            </a:fld>
            <a:endParaRPr lang="zh-CN" altLang="en-US"/>
          </a:p>
        </p:txBody>
      </p:sp>
      <p:pic>
        <p:nvPicPr>
          <p:cNvPr id="5" name="图片 4">
            <a:extLst>
              <a:ext uri="{FF2B5EF4-FFF2-40B4-BE49-F238E27FC236}">
                <a16:creationId xmlns:a16="http://schemas.microsoft.com/office/drawing/2014/main" id="{39D6A079-2B26-4FC8-997A-12510C5704EB}"/>
              </a:ext>
            </a:extLst>
          </p:cNvPr>
          <p:cNvPicPr>
            <a:picLocks noChangeAspect="1"/>
          </p:cNvPicPr>
          <p:nvPr/>
        </p:nvPicPr>
        <p:blipFill>
          <a:blip r:embed="rId2"/>
          <a:stretch>
            <a:fillRect/>
          </a:stretch>
        </p:blipFill>
        <p:spPr>
          <a:xfrm>
            <a:off x="334273" y="1449427"/>
            <a:ext cx="6768574" cy="4345113"/>
          </a:xfrm>
          <a:prstGeom prst="rect">
            <a:avLst/>
          </a:prstGeom>
          <a:ln>
            <a:solidFill>
              <a:schemeClr val="tx1"/>
            </a:solidFill>
          </a:ln>
        </p:spPr>
      </p:pic>
      <p:sp>
        <p:nvSpPr>
          <p:cNvPr id="6" name="标题 1">
            <a:extLst>
              <a:ext uri="{FF2B5EF4-FFF2-40B4-BE49-F238E27FC236}">
                <a16:creationId xmlns:a16="http://schemas.microsoft.com/office/drawing/2014/main" id="{BFD24725-D142-48BC-B25E-54F6F126BBDB}"/>
              </a:ext>
            </a:extLst>
          </p:cNvPr>
          <p:cNvSpPr>
            <a:spLocks noGrp="1"/>
          </p:cNvSpPr>
          <p:nvPr>
            <p:ph type="title"/>
          </p:nvPr>
        </p:nvSpPr>
        <p:spPr>
          <a:xfrm>
            <a:off x="199836" y="18255"/>
            <a:ext cx="11992164" cy="1325563"/>
          </a:xfrm>
        </p:spPr>
        <p:txBody>
          <a:bodyPr/>
          <a:lstStyle/>
          <a:p>
            <a:r>
              <a:rPr lang="zh-CN" altLang="en-US" dirty="0"/>
              <a:t>单细胞多组学研究</a:t>
            </a:r>
          </a:p>
        </p:txBody>
      </p:sp>
      <p:sp>
        <p:nvSpPr>
          <p:cNvPr id="7" name="矩形 6">
            <a:extLst>
              <a:ext uri="{FF2B5EF4-FFF2-40B4-BE49-F238E27FC236}">
                <a16:creationId xmlns:a16="http://schemas.microsoft.com/office/drawing/2014/main" id="{89797476-6236-434B-8B71-2B227867E602}"/>
              </a:ext>
            </a:extLst>
          </p:cNvPr>
          <p:cNvSpPr/>
          <p:nvPr/>
        </p:nvSpPr>
        <p:spPr>
          <a:xfrm>
            <a:off x="5612510" y="6373283"/>
            <a:ext cx="6519775" cy="461665"/>
          </a:xfrm>
          <a:prstGeom prst="rect">
            <a:avLst/>
          </a:prstGeom>
        </p:spPr>
        <p:txBody>
          <a:bodyPr wrap="square">
            <a:spAutoFit/>
          </a:bodyPr>
          <a:lstStyle/>
          <a:p>
            <a:r>
              <a:rPr lang="en-US" altLang="zh-CN" sz="1200" dirty="0" err="1">
                <a:solidFill>
                  <a:srgbClr val="222222"/>
                </a:solidFill>
                <a:latin typeface="-apple-system"/>
              </a:rPr>
              <a:t>Baysoy</a:t>
            </a:r>
            <a:r>
              <a:rPr lang="en-US" altLang="zh-CN" sz="1200" dirty="0">
                <a:solidFill>
                  <a:srgbClr val="222222"/>
                </a:solidFill>
                <a:latin typeface="-apple-system"/>
              </a:rPr>
              <a:t>, A., Bai, Z., </a:t>
            </a:r>
            <a:r>
              <a:rPr lang="en-US" altLang="zh-CN" sz="1200" dirty="0" err="1">
                <a:solidFill>
                  <a:srgbClr val="222222"/>
                </a:solidFill>
                <a:latin typeface="-apple-system"/>
              </a:rPr>
              <a:t>Satija</a:t>
            </a:r>
            <a:r>
              <a:rPr lang="en-US" altLang="zh-CN" sz="1200" dirty="0">
                <a:solidFill>
                  <a:srgbClr val="222222"/>
                </a:solidFill>
                <a:latin typeface="-apple-system"/>
              </a:rPr>
              <a:t>, R. </a:t>
            </a:r>
            <a:r>
              <a:rPr lang="en-US" altLang="zh-CN" sz="1200" i="1" dirty="0">
                <a:solidFill>
                  <a:srgbClr val="222222"/>
                </a:solidFill>
                <a:latin typeface="-apple-system"/>
              </a:rPr>
              <a:t>et al.</a:t>
            </a:r>
            <a:r>
              <a:rPr lang="en-US" altLang="zh-CN" sz="1200" dirty="0">
                <a:solidFill>
                  <a:srgbClr val="222222"/>
                </a:solidFill>
                <a:latin typeface="-apple-system"/>
              </a:rPr>
              <a:t> The technological landscape and applications of single-cell multi-omics. </a:t>
            </a:r>
            <a:r>
              <a:rPr lang="en-US" altLang="zh-CN" sz="1200" i="1" dirty="0">
                <a:solidFill>
                  <a:srgbClr val="222222"/>
                </a:solidFill>
                <a:latin typeface="-apple-system"/>
              </a:rPr>
              <a:t>Nat Rev Mol Cell Biol</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695–713 (2023). https://doi.org/10.1038/s41580-023-00615-w</a:t>
            </a:r>
            <a:endParaRPr lang="zh-CN" altLang="en-US" sz="1200" dirty="0"/>
          </a:p>
        </p:txBody>
      </p:sp>
      <p:sp>
        <p:nvSpPr>
          <p:cNvPr id="2" name="矩形 1">
            <a:extLst>
              <a:ext uri="{FF2B5EF4-FFF2-40B4-BE49-F238E27FC236}">
                <a16:creationId xmlns:a16="http://schemas.microsoft.com/office/drawing/2014/main" id="{04BDEED0-671F-4DCB-B409-1E3AB9017EA9}"/>
              </a:ext>
            </a:extLst>
          </p:cNvPr>
          <p:cNvSpPr/>
          <p:nvPr/>
        </p:nvSpPr>
        <p:spPr>
          <a:xfrm>
            <a:off x="7102847" y="1573660"/>
            <a:ext cx="4754880" cy="3924151"/>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en-US" b="1" dirty="0">
                <a:solidFill>
                  <a:srgbClr val="060607"/>
                </a:solidFill>
                <a:latin typeface="-apple-system"/>
              </a:rPr>
              <a:t>转录组</a:t>
            </a:r>
            <a:r>
              <a:rPr lang="en-US" altLang="zh-CN" b="1" dirty="0">
                <a:solidFill>
                  <a:srgbClr val="060607"/>
                </a:solidFill>
                <a:latin typeface="-apple-system"/>
              </a:rPr>
              <a:t>+</a:t>
            </a:r>
            <a:r>
              <a:rPr lang="zh-CN" altLang="en-US" b="1" dirty="0">
                <a:solidFill>
                  <a:srgbClr val="060607"/>
                </a:solidFill>
                <a:latin typeface="-apple-system"/>
              </a:rPr>
              <a:t>基因组测序（</a:t>
            </a:r>
            <a:r>
              <a:rPr lang="en-US" altLang="zh-CN" b="1" dirty="0">
                <a:solidFill>
                  <a:srgbClr val="060607"/>
                </a:solidFill>
                <a:latin typeface="-apple-system"/>
              </a:rPr>
              <a:t>G&amp;T-seq</a:t>
            </a:r>
            <a:r>
              <a:rPr lang="zh-CN" altLang="en-US" b="1" dirty="0">
                <a:solidFill>
                  <a:srgbClr val="060607"/>
                </a:solidFill>
                <a:latin typeface="-apple-system"/>
              </a:rPr>
              <a:t>）</a:t>
            </a:r>
            <a:r>
              <a:rPr lang="zh-CN" altLang="en-US" dirty="0">
                <a:solidFill>
                  <a:srgbClr val="060607"/>
                </a:solidFill>
                <a:latin typeface="-apple-system"/>
              </a:rPr>
              <a:t>：利用生物素标记的寡聚</a:t>
            </a:r>
            <a:r>
              <a:rPr lang="en-US" altLang="zh-CN" dirty="0">
                <a:solidFill>
                  <a:srgbClr val="060607"/>
                </a:solidFill>
                <a:latin typeface="-apple-system"/>
              </a:rPr>
              <a:t>(dT)</a:t>
            </a:r>
            <a:r>
              <a:rPr lang="zh-CN" altLang="en-US" dirty="0">
                <a:solidFill>
                  <a:srgbClr val="060607"/>
                </a:solidFill>
                <a:latin typeface="-apple-system"/>
              </a:rPr>
              <a:t> 靶向</a:t>
            </a:r>
            <a:r>
              <a:rPr lang="en-US" altLang="zh-CN" dirty="0">
                <a:solidFill>
                  <a:srgbClr val="060607"/>
                </a:solidFill>
                <a:latin typeface="-apple-system"/>
              </a:rPr>
              <a:t>mRNA</a:t>
            </a:r>
            <a:r>
              <a:rPr lang="zh-CN" altLang="en-US" dirty="0">
                <a:solidFill>
                  <a:srgbClr val="060607"/>
                </a:solidFill>
                <a:latin typeface="-apple-system"/>
              </a:rPr>
              <a:t>的</a:t>
            </a:r>
            <a:r>
              <a:rPr lang="en-US" altLang="zh-CN" dirty="0">
                <a:solidFill>
                  <a:srgbClr val="060607"/>
                </a:solidFill>
                <a:latin typeface="-apple-system"/>
              </a:rPr>
              <a:t>poly(A)</a:t>
            </a:r>
            <a:r>
              <a:rPr lang="zh-CN" altLang="en-US" dirty="0">
                <a:solidFill>
                  <a:srgbClr val="060607"/>
                </a:solidFill>
                <a:latin typeface="-apple-system"/>
              </a:rPr>
              <a:t>尾，从而将</a:t>
            </a:r>
            <a:r>
              <a:rPr lang="en-US" altLang="zh-CN" dirty="0">
                <a:solidFill>
                  <a:srgbClr val="060607"/>
                </a:solidFill>
                <a:latin typeface="-apple-system"/>
              </a:rPr>
              <a:t>mRNA</a:t>
            </a:r>
            <a:r>
              <a:rPr lang="zh-CN" altLang="en-US" dirty="0">
                <a:solidFill>
                  <a:srgbClr val="060607"/>
                </a:solidFill>
                <a:latin typeface="-apple-system"/>
              </a:rPr>
              <a:t>与细胞的基因组物质分离</a:t>
            </a:r>
            <a:endParaRPr lang="en-US" altLang="zh-CN" dirty="0">
              <a:solidFill>
                <a:srgbClr val="060607"/>
              </a:solidFill>
              <a:latin typeface="-apple-system"/>
            </a:endParaRPr>
          </a:p>
          <a:p>
            <a:pPr marL="285750" indent="-285750">
              <a:spcBef>
                <a:spcPts val="600"/>
              </a:spcBef>
              <a:buFont typeface="Arial" panose="020B0604020202020204" pitchFamily="34" charset="0"/>
              <a:buChar char="•"/>
            </a:pPr>
            <a:r>
              <a:rPr lang="zh-CN" altLang="en-US" b="1" dirty="0">
                <a:solidFill>
                  <a:srgbClr val="060607"/>
                </a:solidFill>
                <a:latin typeface="-apple-system"/>
              </a:rPr>
              <a:t>转录组</a:t>
            </a:r>
            <a:r>
              <a:rPr lang="en-US" altLang="zh-CN" b="1" dirty="0">
                <a:solidFill>
                  <a:srgbClr val="060607"/>
                </a:solidFill>
                <a:latin typeface="-apple-system"/>
              </a:rPr>
              <a:t>+</a:t>
            </a:r>
            <a:r>
              <a:rPr lang="zh-CN" altLang="en-US" b="1" dirty="0">
                <a:solidFill>
                  <a:srgbClr val="060607"/>
                </a:solidFill>
                <a:latin typeface="-apple-system"/>
              </a:rPr>
              <a:t>染色质可及性测序（</a:t>
            </a:r>
            <a:r>
              <a:rPr lang="en-US" altLang="zh-CN" b="1" dirty="0" err="1">
                <a:solidFill>
                  <a:srgbClr val="060607"/>
                </a:solidFill>
                <a:latin typeface="-apple-system"/>
              </a:rPr>
              <a:t>scATAC</a:t>
            </a:r>
            <a:r>
              <a:rPr lang="en-US" altLang="zh-CN" b="1" dirty="0">
                <a:solidFill>
                  <a:srgbClr val="060607"/>
                </a:solidFill>
                <a:latin typeface="-apple-system"/>
              </a:rPr>
              <a:t>-seq</a:t>
            </a:r>
            <a:r>
              <a:rPr lang="zh-CN" altLang="en-US" b="1" dirty="0">
                <a:solidFill>
                  <a:srgbClr val="060607"/>
                </a:solidFill>
                <a:latin typeface="-apple-system"/>
              </a:rPr>
              <a:t>）</a:t>
            </a:r>
            <a:r>
              <a:rPr lang="zh-CN" altLang="en-US" dirty="0">
                <a:solidFill>
                  <a:srgbClr val="060607"/>
                </a:solidFill>
                <a:latin typeface="-apple-system"/>
              </a:rPr>
              <a:t>通过</a:t>
            </a:r>
            <a:r>
              <a:rPr lang="en-US" altLang="zh-CN" dirty="0">
                <a:solidFill>
                  <a:srgbClr val="060607"/>
                </a:solidFill>
                <a:latin typeface="-apple-system"/>
              </a:rPr>
              <a:t>DNA</a:t>
            </a:r>
            <a:r>
              <a:rPr lang="zh-CN" altLang="en-US" dirty="0">
                <a:solidFill>
                  <a:srgbClr val="060607"/>
                </a:solidFill>
                <a:latin typeface="-apple-system"/>
              </a:rPr>
              <a:t>转座酶</a:t>
            </a:r>
            <a:r>
              <a:rPr lang="en-US" altLang="zh-CN" dirty="0">
                <a:solidFill>
                  <a:srgbClr val="060607"/>
                </a:solidFill>
                <a:latin typeface="-apple-system"/>
              </a:rPr>
              <a:t>(Tn5)</a:t>
            </a:r>
            <a:r>
              <a:rPr lang="zh-CN" altLang="en-US" dirty="0">
                <a:solidFill>
                  <a:srgbClr val="060607"/>
                </a:solidFill>
                <a:latin typeface="-apple-system"/>
              </a:rPr>
              <a:t>同时标记和片段化开放染色质区域的</a:t>
            </a:r>
            <a:r>
              <a:rPr lang="en-US" altLang="zh-CN" dirty="0">
                <a:solidFill>
                  <a:srgbClr val="060607"/>
                </a:solidFill>
                <a:latin typeface="-apple-system"/>
              </a:rPr>
              <a:t>DNA</a:t>
            </a:r>
            <a:r>
              <a:rPr lang="zh-CN" altLang="en-US" dirty="0">
                <a:solidFill>
                  <a:srgbClr val="060607"/>
                </a:solidFill>
                <a:latin typeface="-apple-system"/>
              </a:rPr>
              <a:t>序列，结合转录组分析来分析表观基因组</a:t>
            </a:r>
            <a:endParaRPr lang="en-US" altLang="zh-CN" dirty="0">
              <a:solidFill>
                <a:srgbClr val="060607"/>
              </a:solidFill>
              <a:latin typeface="-apple-system"/>
            </a:endParaRPr>
          </a:p>
          <a:p>
            <a:pPr marL="285750" indent="-285750">
              <a:spcBef>
                <a:spcPts val="600"/>
              </a:spcBef>
              <a:buFont typeface="Arial" panose="020B0604020202020204" pitchFamily="34" charset="0"/>
              <a:buChar char="•"/>
            </a:pPr>
            <a:r>
              <a:rPr lang="zh-CN" altLang="en-US" b="1" dirty="0"/>
              <a:t>转录组</a:t>
            </a:r>
            <a:r>
              <a:rPr lang="en-US" altLang="zh-CN" b="1" dirty="0"/>
              <a:t>+</a:t>
            </a:r>
            <a:r>
              <a:rPr lang="zh-CN" altLang="en-US" b="1" dirty="0"/>
              <a:t>抗原表位测序（</a:t>
            </a:r>
            <a:r>
              <a:rPr lang="en-US" altLang="zh-CN" b="1" dirty="0"/>
              <a:t>CITE-seq</a:t>
            </a:r>
            <a:r>
              <a:rPr lang="zh-CN" altLang="en-US" b="1" dirty="0"/>
              <a:t>）</a:t>
            </a:r>
            <a:r>
              <a:rPr lang="zh-CN" altLang="en-US" dirty="0"/>
              <a:t>通过抗体标记单细胞，将单细胞封装到液滴，细胞裂解，抗体</a:t>
            </a:r>
            <a:r>
              <a:rPr lang="en-US" altLang="zh-CN" dirty="0"/>
              <a:t>-</a:t>
            </a:r>
            <a:r>
              <a:rPr lang="zh-CN" altLang="en-US" dirty="0"/>
              <a:t>寡核苷酸和</a:t>
            </a:r>
            <a:r>
              <a:rPr lang="en-US" altLang="zh-CN" dirty="0"/>
              <a:t>cDNA</a:t>
            </a:r>
            <a:r>
              <a:rPr lang="zh-CN" altLang="en-US" dirty="0"/>
              <a:t>通过片段大小进行区分</a:t>
            </a:r>
          </a:p>
          <a:p>
            <a:pPr marL="285750" indent="-285750">
              <a:spcBef>
                <a:spcPts val="600"/>
              </a:spcBef>
              <a:buFont typeface="Arial" panose="020B0604020202020204" pitchFamily="34" charset="0"/>
              <a:buChar char="•"/>
            </a:pPr>
            <a:r>
              <a:rPr lang="zh-CN" altLang="en-US" b="1" dirty="0"/>
              <a:t>转录组</a:t>
            </a:r>
            <a:r>
              <a:rPr lang="en-US" altLang="zh-CN" b="1" dirty="0"/>
              <a:t>+</a:t>
            </a:r>
            <a:r>
              <a:rPr lang="zh-CN" altLang="en-US" b="1" dirty="0"/>
              <a:t>免疫组测序（</a:t>
            </a:r>
            <a:r>
              <a:rPr lang="en-US" altLang="zh-CN" b="1" dirty="0"/>
              <a:t>V(D)J</a:t>
            </a:r>
            <a:r>
              <a:rPr lang="zh-CN" altLang="en-US" b="1" dirty="0"/>
              <a:t>）</a:t>
            </a:r>
            <a:r>
              <a:rPr lang="zh-CN" altLang="en-US" dirty="0"/>
              <a:t>分析</a:t>
            </a:r>
            <a:r>
              <a:rPr lang="en-US" altLang="zh-CN" dirty="0"/>
              <a:t>B</a:t>
            </a:r>
            <a:r>
              <a:rPr lang="zh-CN" altLang="en-US" dirty="0"/>
              <a:t>细胞和</a:t>
            </a:r>
            <a:r>
              <a:rPr lang="en-US" altLang="zh-CN" dirty="0"/>
              <a:t>T</a:t>
            </a:r>
            <a:r>
              <a:rPr lang="zh-CN" altLang="en-US" dirty="0"/>
              <a:t>细胞受体的全长</a:t>
            </a:r>
            <a:r>
              <a:rPr lang="en-US" altLang="zh-CN" dirty="0"/>
              <a:t>V(D)J</a:t>
            </a:r>
            <a:r>
              <a:rPr lang="zh-CN" altLang="en-US" dirty="0"/>
              <a:t>序列</a:t>
            </a:r>
          </a:p>
        </p:txBody>
      </p:sp>
      <p:sp>
        <p:nvSpPr>
          <p:cNvPr id="8" name="矩形 7">
            <a:extLst>
              <a:ext uri="{FF2B5EF4-FFF2-40B4-BE49-F238E27FC236}">
                <a16:creationId xmlns:a16="http://schemas.microsoft.com/office/drawing/2014/main" id="{AED83C38-37E1-402C-B819-ECD332B033B5}"/>
              </a:ext>
            </a:extLst>
          </p:cNvPr>
          <p:cNvSpPr/>
          <p:nvPr/>
        </p:nvSpPr>
        <p:spPr>
          <a:xfrm>
            <a:off x="4676502" y="3135086"/>
            <a:ext cx="2426345" cy="22734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4C862F2-4021-4910-9BC6-7308045EE94A}"/>
              </a:ext>
            </a:extLst>
          </p:cNvPr>
          <p:cNvSpPr/>
          <p:nvPr/>
        </p:nvSpPr>
        <p:spPr>
          <a:xfrm>
            <a:off x="4676501" y="1436365"/>
            <a:ext cx="2426345" cy="16987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B192FEE1-482B-416D-B69B-080FB4F55E18}"/>
              </a:ext>
            </a:extLst>
          </p:cNvPr>
          <p:cNvSpPr/>
          <p:nvPr/>
        </p:nvSpPr>
        <p:spPr>
          <a:xfrm>
            <a:off x="457198" y="1570241"/>
            <a:ext cx="2773682" cy="29843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5DBDB290-0809-4432-B773-3AC5F14FE7F1}"/>
              </a:ext>
            </a:extLst>
          </p:cNvPr>
          <p:cNvSpPr/>
          <p:nvPr/>
        </p:nvSpPr>
        <p:spPr>
          <a:xfrm>
            <a:off x="457198" y="4552928"/>
            <a:ext cx="2773682" cy="12590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60963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69B61-5019-4585-89C9-6C6555828637}"/>
              </a:ext>
            </a:extLst>
          </p:cNvPr>
          <p:cNvSpPr>
            <a:spLocks noGrp="1"/>
          </p:cNvSpPr>
          <p:nvPr>
            <p:ph type="title"/>
          </p:nvPr>
        </p:nvSpPr>
        <p:spPr/>
        <p:txBody>
          <a:bodyPr/>
          <a:lstStyle/>
          <a:p>
            <a:r>
              <a:rPr lang="zh-CN" altLang="en-US" dirty="0"/>
              <a:t>单细胞表观组学的技术概览 </a:t>
            </a:r>
            <a:r>
              <a:rPr lang="en-US" altLang="zh-CN" dirty="0"/>
              <a:t>– DNA</a:t>
            </a:r>
            <a:r>
              <a:rPr lang="zh-CN" altLang="en-US" dirty="0"/>
              <a:t>甲基化</a:t>
            </a:r>
          </a:p>
        </p:txBody>
      </p:sp>
      <p:sp>
        <p:nvSpPr>
          <p:cNvPr id="4" name="灯片编号占位符 3">
            <a:extLst>
              <a:ext uri="{FF2B5EF4-FFF2-40B4-BE49-F238E27FC236}">
                <a16:creationId xmlns:a16="http://schemas.microsoft.com/office/drawing/2014/main" id="{B3D2CD04-9275-4512-B2DD-3E118484DFF8}"/>
              </a:ext>
            </a:extLst>
          </p:cNvPr>
          <p:cNvSpPr>
            <a:spLocks noGrp="1"/>
          </p:cNvSpPr>
          <p:nvPr>
            <p:ph type="sldNum" sz="quarter" idx="12"/>
          </p:nvPr>
        </p:nvSpPr>
        <p:spPr/>
        <p:txBody>
          <a:bodyPr/>
          <a:lstStyle/>
          <a:p>
            <a:fld id="{DF849393-7876-44FF-8BC7-6C3A91957E85}" type="slidenum">
              <a:rPr lang="zh-CN" altLang="en-US" smtClean="0"/>
              <a:t>43</a:t>
            </a:fld>
            <a:endParaRPr lang="zh-CN" altLang="en-US"/>
          </a:p>
        </p:txBody>
      </p:sp>
      <p:pic>
        <p:nvPicPr>
          <p:cNvPr id="5" name="图片 4">
            <a:extLst>
              <a:ext uri="{FF2B5EF4-FFF2-40B4-BE49-F238E27FC236}">
                <a16:creationId xmlns:a16="http://schemas.microsoft.com/office/drawing/2014/main" id="{0686D79C-18A2-4AF1-BD39-E19CD3694C95}"/>
              </a:ext>
            </a:extLst>
          </p:cNvPr>
          <p:cNvPicPr>
            <a:picLocks noChangeAspect="1"/>
          </p:cNvPicPr>
          <p:nvPr/>
        </p:nvPicPr>
        <p:blipFill>
          <a:blip r:embed="rId2"/>
          <a:stretch>
            <a:fillRect/>
          </a:stretch>
        </p:blipFill>
        <p:spPr>
          <a:xfrm>
            <a:off x="1009020" y="1343818"/>
            <a:ext cx="10355665" cy="4708485"/>
          </a:xfrm>
          <a:prstGeom prst="rect">
            <a:avLst/>
          </a:prstGeom>
        </p:spPr>
      </p:pic>
      <p:sp>
        <p:nvSpPr>
          <p:cNvPr id="6" name="矩形 5">
            <a:extLst>
              <a:ext uri="{FF2B5EF4-FFF2-40B4-BE49-F238E27FC236}">
                <a16:creationId xmlns:a16="http://schemas.microsoft.com/office/drawing/2014/main" id="{5562BA8D-8537-4B50-9D00-1F9C30CE3E9F}"/>
              </a:ext>
            </a:extLst>
          </p:cNvPr>
          <p:cNvSpPr/>
          <p:nvPr/>
        </p:nvSpPr>
        <p:spPr>
          <a:xfrm>
            <a:off x="5606702" y="6308079"/>
            <a:ext cx="6096000" cy="461665"/>
          </a:xfrm>
          <a:prstGeom prst="rect">
            <a:avLst/>
          </a:prstGeom>
        </p:spPr>
        <p:txBody>
          <a:bodyPr>
            <a:spAutoFit/>
          </a:bodyPr>
          <a:lstStyle/>
          <a:p>
            <a:r>
              <a:rPr lang="en-US" altLang="zh-CN" sz="1200" dirty="0" err="1">
                <a:solidFill>
                  <a:srgbClr val="222222"/>
                </a:solidFill>
                <a:latin typeface="-apple-system"/>
              </a:rPr>
              <a:t>Preissl</a:t>
            </a:r>
            <a:r>
              <a:rPr lang="en-US" altLang="zh-CN" sz="1200" dirty="0">
                <a:solidFill>
                  <a:srgbClr val="222222"/>
                </a:solidFill>
                <a:latin typeface="-apple-system"/>
              </a:rPr>
              <a:t>, S., </a:t>
            </a:r>
            <a:r>
              <a:rPr lang="en-US" altLang="zh-CN" sz="1200" dirty="0" err="1">
                <a:solidFill>
                  <a:srgbClr val="222222"/>
                </a:solidFill>
                <a:latin typeface="-apple-system"/>
              </a:rPr>
              <a:t>Gaulton</a:t>
            </a:r>
            <a:r>
              <a:rPr lang="en-US" altLang="zh-CN" sz="1200" dirty="0">
                <a:solidFill>
                  <a:srgbClr val="222222"/>
                </a:solidFill>
                <a:latin typeface="-apple-system"/>
              </a:rPr>
              <a:t>, K.J. &amp; Ren, B. Characterizing </a:t>
            </a:r>
            <a:r>
              <a:rPr lang="en-US" altLang="zh-CN" sz="1200" i="1" dirty="0">
                <a:solidFill>
                  <a:srgbClr val="222222"/>
                </a:solidFill>
                <a:latin typeface="-apple-system"/>
              </a:rPr>
              <a:t>cis</a:t>
            </a:r>
            <a:r>
              <a:rPr lang="en-US" altLang="zh-CN" sz="1200" dirty="0">
                <a:solidFill>
                  <a:srgbClr val="222222"/>
                </a:solidFill>
                <a:latin typeface="-apple-system"/>
              </a:rPr>
              <a:t>-regulatory elements using single-cell epigenomics.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21–43 (2023). https://doi.org/10.1038/s41576-022-00509-1</a:t>
            </a:r>
            <a:endParaRPr lang="zh-CN" altLang="en-US" sz="1200" dirty="0"/>
          </a:p>
        </p:txBody>
      </p:sp>
    </p:spTree>
    <p:extLst>
      <p:ext uri="{BB962C8B-B14F-4D97-AF65-F5344CB8AC3E}">
        <p14:creationId xmlns:p14="http://schemas.microsoft.com/office/powerpoint/2010/main" val="1921781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69B61-5019-4585-89C9-6C6555828637}"/>
              </a:ext>
            </a:extLst>
          </p:cNvPr>
          <p:cNvSpPr>
            <a:spLocks noGrp="1"/>
          </p:cNvSpPr>
          <p:nvPr>
            <p:ph type="title"/>
          </p:nvPr>
        </p:nvSpPr>
        <p:spPr/>
        <p:txBody>
          <a:bodyPr/>
          <a:lstStyle/>
          <a:p>
            <a:r>
              <a:rPr lang="zh-CN" altLang="en-US" dirty="0"/>
              <a:t>单细胞表观组学的技术概览 </a:t>
            </a:r>
            <a:r>
              <a:rPr lang="en-US" altLang="zh-CN" dirty="0"/>
              <a:t>– </a:t>
            </a:r>
            <a:r>
              <a:rPr lang="zh-CN" altLang="en-US" dirty="0"/>
              <a:t>染色质可及性</a:t>
            </a:r>
          </a:p>
        </p:txBody>
      </p:sp>
      <p:sp>
        <p:nvSpPr>
          <p:cNvPr id="4" name="灯片编号占位符 3">
            <a:extLst>
              <a:ext uri="{FF2B5EF4-FFF2-40B4-BE49-F238E27FC236}">
                <a16:creationId xmlns:a16="http://schemas.microsoft.com/office/drawing/2014/main" id="{B3D2CD04-9275-4512-B2DD-3E118484DFF8}"/>
              </a:ext>
            </a:extLst>
          </p:cNvPr>
          <p:cNvSpPr>
            <a:spLocks noGrp="1"/>
          </p:cNvSpPr>
          <p:nvPr>
            <p:ph type="sldNum" sz="quarter" idx="12"/>
          </p:nvPr>
        </p:nvSpPr>
        <p:spPr/>
        <p:txBody>
          <a:bodyPr/>
          <a:lstStyle/>
          <a:p>
            <a:fld id="{DF849393-7876-44FF-8BC7-6C3A91957E85}" type="slidenum">
              <a:rPr lang="zh-CN" altLang="en-US" smtClean="0"/>
              <a:t>44</a:t>
            </a:fld>
            <a:endParaRPr lang="zh-CN" altLang="en-US"/>
          </a:p>
        </p:txBody>
      </p:sp>
      <p:sp>
        <p:nvSpPr>
          <p:cNvPr id="6" name="矩形 5">
            <a:extLst>
              <a:ext uri="{FF2B5EF4-FFF2-40B4-BE49-F238E27FC236}">
                <a16:creationId xmlns:a16="http://schemas.microsoft.com/office/drawing/2014/main" id="{5562BA8D-8537-4B50-9D00-1F9C30CE3E9F}"/>
              </a:ext>
            </a:extLst>
          </p:cNvPr>
          <p:cNvSpPr/>
          <p:nvPr/>
        </p:nvSpPr>
        <p:spPr>
          <a:xfrm>
            <a:off x="5606702" y="6308079"/>
            <a:ext cx="6096000" cy="461665"/>
          </a:xfrm>
          <a:prstGeom prst="rect">
            <a:avLst/>
          </a:prstGeom>
        </p:spPr>
        <p:txBody>
          <a:bodyPr>
            <a:spAutoFit/>
          </a:bodyPr>
          <a:lstStyle/>
          <a:p>
            <a:r>
              <a:rPr lang="en-US" altLang="zh-CN" sz="1200" dirty="0" err="1">
                <a:solidFill>
                  <a:srgbClr val="222222"/>
                </a:solidFill>
                <a:latin typeface="-apple-system"/>
              </a:rPr>
              <a:t>Preissl</a:t>
            </a:r>
            <a:r>
              <a:rPr lang="en-US" altLang="zh-CN" sz="1200" dirty="0">
                <a:solidFill>
                  <a:srgbClr val="222222"/>
                </a:solidFill>
                <a:latin typeface="-apple-system"/>
              </a:rPr>
              <a:t>, S., </a:t>
            </a:r>
            <a:r>
              <a:rPr lang="en-US" altLang="zh-CN" sz="1200" dirty="0" err="1">
                <a:solidFill>
                  <a:srgbClr val="222222"/>
                </a:solidFill>
                <a:latin typeface="-apple-system"/>
              </a:rPr>
              <a:t>Gaulton</a:t>
            </a:r>
            <a:r>
              <a:rPr lang="en-US" altLang="zh-CN" sz="1200" dirty="0">
                <a:solidFill>
                  <a:srgbClr val="222222"/>
                </a:solidFill>
                <a:latin typeface="-apple-system"/>
              </a:rPr>
              <a:t>, K.J. &amp; Ren, B. Characterizing </a:t>
            </a:r>
            <a:r>
              <a:rPr lang="en-US" altLang="zh-CN" sz="1200" i="1" dirty="0">
                <a:solidFill>
                  <a:srgbClr val="222222"/>
                </a:solidFill>
                <a:latin typeface="-apple-system"/>
              </a:rPr>
              <a:t>cis</a:t>
            </a:r>
            <a:r>
              <a:rPr lang="en-US" altLang="zh-CN" sz="1200" dirty="0">
                <a:solidFill>
                  <a:srgbClr val="222222"/>
                </a:solidFill>
                <a:latin typeface="-apple-system"/>
              </a:rPr>
              <a:t>-regulatory elements using single-cell epigenomics.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21–43 (2023). https://doi.org/10.1038/s41576-022-00509-1</a:t>
            </a:r>
            <a:endParaRPr lang="zh-CN" altLang="en-US" sz="1200" dirty="0"/>
          </a:p>
        </p:txBody>
      </p:sp>
      <p:pic>
        <p:nvPicPr>
          <p:cNvPr id="3" name="图片 2">
            <a:extLst>
              <a:ext uri="{FF2B5EF4-FFF2-40B4-BE49-F238E27FC236}">
                <a16:creationId xmlns:a16="http://schemas.microsoft.com/office/drawing/2014/main" id="{0AFC4C01-6E6F-49F1-B976-3D5EBDB1E28F}"/>
              </a:ext>
            </a:extLst>
          </p:cNvPr>
          <p:cNvPicPr>
            <a:picLocks noChangeAspect="1"/>
          </p:cNvPicPr>
          <p:nvPr/>
        </p:nvPicPr>
        <p:blipFill>
          <a:blip r:embed="rId2"/>
          <a:stretch>
            <a:fillRect/>
          </a:stretch>
        </p:blipFill>
        <p:spPr>
          <a:xfrm>
            <a:off x="489298" y="1077967"/>
            <a:ext cx="5778337" cy="4811112"/>
          </a:xfrm>
          <a:prstGeom prst="rect">
            <a:avLst/>
          </a:prstGeom>
        </p:spPr>
      </p:pic>
      <p:pic>
        <p:nvPicPr>
          <p:cNvPr id="7" name="图片 6">
            <a:extLst>
              <a:ext uri="{FF2B5EF4-FFF2-40B4-BE49-F238E27FC236}">
                <a16:creationId xmlns:a16="http://schemas.microsoft.com/office/drawing/2014/main" id="{E7E5117A-CB3C-4B87-BE4B-6E1429EB7F7B}"/>
              </a:ext>
            </a:extLst>
          </p:cNvPr>
          <p:cNvPicPr>
            <a:picLocks noChangeAspect="1"/>
          </p:cNvPicPr>
          <p:nvPr/>
        </p:nvPicPr>
        <p:blipFill>
          <a:blip r:embed="rId3"/>
          <a:stretch>
            <a:fillRect/>
          </a:stretch>
        </p:blipFill>
        <p:spPr>
          <a:xfrm>
            <a:off x="3518674" y="3429000"/>
            <a:ext cx="8007536" cy="2669179"/>
          </a:xfrm>
          <a:prstGeom prst="rect">
            <a:avLst/>
          </a:prstGeom>
        </p:spPr>
      </p:pic>
    </p:spTree>
    <p:extLst>
      <p:ext uri="{BB962C8B-B14F-4D97-AF65-F5344CB8AC3E}">
        <p14:creationId xmlns:p14="http://schemas.microsoft.com/office/powerpoint/2010/main" val="2666331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F803578-0218-48BB-9B8E-EF64AA62C1D5}"/>
              </a:ext>
            </a:extLst>
          </p:cNvPr>
          <p:cNvSpPr>
            <a:spLocks noGrp="1"/>
          </p:cNvSpPr>
          <p:nvPr>
            <p:ph type="sldNum" sz="quarter" idx="12"/>
          </p:nvPr>
        </p:nvSpPr>
        <p:spPr/>
        <p:txBody>
          <a:bodyPr/>
          <a:lstStyle/>
          <a:p>
            <a:fld id="{DF849393-7876-44FF-8BC7-6C3A91957E85}" type="slidenum">
              <a:rPr lang="zh-CN" altLang="en-US" smtClean="0"/>
              <a:t>45</a:t>
            </a:fld>
            <a:endParaRPr lang="zh-CN" altLang="en-US"/>
          </a:p>
        </p:txBody>
      </p:sp>
      <p:sp>
        <p:nvSpPr>
          <p:cNvPr id="5" name="标题 1">
            <a:extLst>
              <a:ext uri="{FF2B5EF4-FFF2-40B4-BE49-F238E27FC236}">
                <a16:creationId xmlns:a16="http://schemas.microsoft.com/office/drawing/2014/main" id="{2F7BE792-CA8C-48D9-8330-D3CA6216A794}"/>
              </a:ext>
            </a:extLst>
          </p:cNvPr>
          <p:cNvSpPr>
            <a:spLocks noGrp="1"/>
          </p:cNvSpPr>
          <p:nvPr>
            <p:ph type="title"/>
          </p:nvPr>
        </p:nvSpPr>
        <p:spPr>
          <a:xfrm>
            <a:off x="199836" y="18255"/>
            <a:ext cx="11992164" cy="1325563"/>
          </a:xfrm>
        </p:spPr>
        <p:txBody>
          <a:bodyPr/>
          <a:lstStyle/>
          <a:p>
            <a:r>
              <a:rPr lang="zh-CN" altLang="en-US" dirty="0"/>
              <a:t>单细胞表观组学的技术概览 </a:t>
            </a:r>
            <a:r>
              <a:rPr lang="en-US" altLang="zh-CN" dirty="0"/>
              <a:t>– </a:t>
            </a:r>
            <a:r>
              <a:rPr lang="zh-CN" altLang="en-US" dirty="0"/>
              <a:t>组蛋白修饰</a:t>
            </a:r>
          </a:p>
        </p:txBody>
      </p:sp>
      <p:sp>
        <p:nvSpPr>
          <p:cNvPr id="6" name="矩形 5">
            <a:extLst>
              <a:ext uri="{FF2B5EF4-FFF2-40B4-BE49-F238E27FC236}">
                <a16:creationId xmlns:a16="http://schemas.microsoft.com/office/drawing/2014/main" id="{43B9F6F8-509D-4720-B1F8-E18D82434DB8}"/>
              </a:ext>
            </a:extLst>
          </p:cNvPr>
          <p:cNvSpPr/>
          <p:nvPr/>
        </p:nvSpPr>
        <p:spPr>
          <a:xfrm>
            <a:off x="5606702" y="6308079"/>
            <a:ext cx="6096000" cy="461665"/>
          </a:xfrm>
          <a:prstGeom prst="rect">
            <a:avLst/>
          </a:prstGeom>
        </p:spPr>
        <p:txBody>
          <a:bodyPr>
            <a:spAutoFit/>
          </a:bodyPr>
          <a:lstStyle/>
          <a:p>
            <a:r>
              <a:rPr lang="en-US" altLang="zh-CN" sz="1200" dirty="0" err="1">
                <a:solidFill>
                  <a:srgbClr val="222222"/>
                </a:solidFill>
                <a:latin typeface="-apple-system"/>
              </a:rPr>
              <a:t>Preissl</a:t>
            </a:r>
            <a:r>
              <a:rPr lang="en-US" altLang="zh-CN" sz="1200" dirty="0">
                <a:solidFill>
                  <a:srgbClr val="222222"/>
                </a:solidFill>
                <a:latin typeface="-apple-system"/>
              </a:rPr>
              <a:t>, S., </a:t>
            </a:r>
            <a:r>
              <a:rPr lang="en-US" altLang="zh-CN" sz="1200" dirty="0" err="1">
                <a:solidFill>
                  <a:srgbClr val="222222"/>
                </a:solidFill>
                <a:latin typeface="-apple-system"/>
              </a:rPr>
              <a:t>Gaulton</a:t>
            </a:r>
            <a:r>
              <a:rPr lang="en-US" altLang="zh-CN" sz="1200" dirty="0">
                <a:solidFill>
                  <a:srgbClr val="222222"/>
                </a:solidFill>
                <a:latin typeface="-apple-system"/>
              </a:rPr>
              <a:t>, K.J. &amp; Ren, B. Characterizing </a:t>
            </a:r>
            <a:r>
              <a:rPr lang="en-US" altLang="zh-CN" sz="1200" i="1" dirty="0">
                <a:solidFill>
                  <a:srgbClr val="222222"/>
                </a:solidFill>
                <a:latin typeface="-apple-system"/>
              </a:rPr>
              <a:t>cis</a:t>
            </a:r>
            <a:r>
              <a:rPr lang="en-US" altLang="zh-CN" sz="1200" dirty="0">
                <a:solidFill>
                  <a:srgbClr val="222222"/>
                </a:solidFill>
                <a:latin typeface="-apple-system"/>
              </a:rPr>
              <a:t>-regulatory elements using single-cell epigenomics.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21–43 (2023). https://doi.org/10.1038/s41576-022-00509-1</a:t>
            </a:r>
            <a:endParaRPr lang="zh-CN" altLang="en-US" sz="1200" dirty="0"/>
          </a:p>
        </p:txBody>
      </p:sp>
      <p:pic>
        <p:nvPicPr>
          <p:cNvPr id="7" name="图片 6">
            <a:extLst>
              <a:ext uri="{FF2B5EF4-FFF2-40B4-BE49-F238E27FC236}">
                <a16:creationId xmlns:a16="http://schemas.microsoft.com/office/drawing/2014/main" id="{D22A382B-69B1-425B-A024-483F6C27D70B}"/>
              </a:ext>
            </a:extLst>
          </p:cNvPr>
          <p:cNvPicPr>
            <a:picLocks noChangeAspect="1"/>
          </p:cNvPicPr>
          <p:nvPr/>
        </p:nvPicPr>
        <p:blipFill>
          <a:blip r:embed="rId2"/>
          <a:stretch>
            <a:fillRect/>
          </a:stretch>
        </p:blipFill>
        <p:spPr>
          <a:xfrm>
            <a:off x="490237" y="1042669"/>
            <a:ext cx="5605763" cy="5070101"/>
          </a:xfrm>
          <a:prstGeom prst="rect">
            <a:avLst/>
          </a:prstGeom>
        </p:spPr>
      </p:pic>
    </p:spTree>
    <p:extLst>
      <p:ext uri="{BB962C8B-B14F-4D97-AF65-F5344CB8AC3E}">
        <p14:creationId xmlns:p14="http://schemas.microsoft.com/office/powerpoint/2010/main" val="3054068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F803578-0218-48BB-9B8E-EF64AA62C1D5}"/>
              </a:ext>
            </a:extLst>
          </p:cNvPr>
          <p:cNvSpPr>
            <a:spLocks noGrp="1"/>
          </p:cNvSpPr>
          <p:nvPr>
            <p:ph type="sldNum" sz="quarter" idx="12"/>
          </p:nvPr>
        </p:nvSpPr>
        <p:spPr/>
        <p:txBody>
          <a:bodyPr/>
          <a:lstStyle/>
          <a:p>
            <a:fld id="{DF849393-7876-44FF-8BC7-6C3A91957E85}" type="slidenum">
              <a:rPr lang="zh-CN" altLang="en-US" smtClean="0"/>
              <a:t>46</a:t>
            </a:fld>
            <a:endParaRPr lang="zh-CN" altLang="en-US"/>
          </a:p>
        </p:txBody>
      </p:sp>
      <p:sp>
        <p:nvSpPr>
          <p:cNvPr id="5" name="标题 1">
            <a:extLst>
              <a:ext uri="{FF2B5EF4-FFF2-40B4-BE49-F238E27FC236}">
                <a16:creationId xmlns:a16="http://schemas.microsoft.com/office/drawing/2014/main" id="{2F7BE792-CA8C-48D9-8330-D3CA6216A794}"/>
              </a:ext>
            </a:extLst>
          </p:cNvPr>
          <p:cNvSpPr>
            <a:spLocks noGrp="1"/>
          </p:cNvSpPr>
          <p:nvPr>
            <p:ph type="title"/>
          </p:nvPr>
        </p:nvSpPr>
        <p:spPr>
          <a:xfrm>
            <a:off x="199836" y="18255"/>
            <a:ext cx="11992164" cy="1325563"/>
          </a:xfrm>
        </p:spPr>
        <p:txBody>
          <a:bodyPr/>
          <a:lstStyle/>
          <a:p>
            <a:r>
              <a:rPr lang="zh-CN" altLang="en-US" dirty="0"/>
              <a:t>单细胞表观组学的技术概览 </a:t>
            </a:r>
            <a:r>
              <a:rPr lang="en-US" altLang="zh-CN" dirty="0"/>
              <a:t>– </a:t>
            </a:r>
            <a:r>
              <a:rPr lang="zh-CN" altLang="en-US" dirty="0"/>
              <a:t>染色质三维结构</a:t>
            </a:r>
          </a:p>
        </p:txBody>
      </p:sp>
      <p:sp>
        <p:nvSpPr>
          <p:cNvPr id="6" name="矩形 5">
            <a:extLst>
              <a:ext uri="{FF2B5EF4-FFF2-40B4-BE49-F238E27FC236}">
                <a16:creationId xmlns:a16="http://schemas.microsoft.com/office/drawing/2014/main" id="{43B9F6F8-509D-4720-B1F8-E18D82434DB8}"/>
              </a:ext>
            </a:extLst>
          </p:cNvPr>
          <p:cNvSpPr/>
          <p:nvPr/>
        </p:nvSpPr>
        <p:spPr>
          <a:xfrm>
            <a:off x="5606702" y="6308079"/>
            <a:ext cx="6096000" cy="461665"/>
          </a:xfrm>
          <a:prstGeom prst="rect">
            <a:avLst/>
          </a:prstGeom>
        </p:spPr>
        <p:txBody>
          <a:bodyPr>
            <a:spAutoFit/>
          </a:bodyPr>
          <a:lstStyle/>
          <a:p>
            <a:r>
              <a:rPr lang="en-US" altLang="zh-CN" sz="1200" dirty="0" err="1">
                <a:solidFill>
                  <a:srgbClr val="222222"/>
                </a:solidFill>
                <a:latin typeface="-apple-system"/>
              </a:rPr>
              <a:t>Preissl</a:t>
            </a:r>
            <a:r>
              <a:rPr lang="en-US" altLang="zh-CN" sz="1200" dirty="0">
                <a:solidFill>
                  <a:srgbClr val="222222"/>
                </a:solidFill>
                <a:latin typeface="-apple-system"/>
              </a:rPr>
              <a:t>, S., </a:t>
            </a:r>
            <a:r>
              <a:rPr lang="en-US" altLang="zh-CN" sz="1200" dirty="0" err="1">
                <a:solidFill>
                  <a:srgbClr val="222222"/>
                </a:solidFill>
                <a:latin typeface="-apple-system"/>
              </a:rPr>
              <a:t>Gaulton</a:t>
            </a:r>
            <a:r>
              <a:rPr lang="en-US" altLang="zh-CN" sz="1200" dirty="0">
                <a:solidFill>
                  <a:srgbClr val="222222"/>
                </a:solidFill>
                <a:latin typeface="-apple-system"/>
              </a:rPr>
              <a:t>, K.J. &amp; Ren, B. Characterizing </a:t>
            </a:r>
            <a:r>
              <a:rPr lang="en-US" altLang="zh-CN" sz="1200" i="1" dirty="0">
                <a:solidFill>
                  <a:srgbClr val="222222"/>
                </a:solidFill>
                <a:latin typeface="-apple-system"/>
              </a:rPr>
              <a:t>cis</a:t>
            </a:r>
            <a:r>
              <a:rPr lang="en-US" altLang="zh-CN" sz="1200" dirty="0">
                <a:solidFill>
                  <a:srgbClr val="222222"/>
                </a:solidFill>
                <a:latin typeface="-apple-system"/>
              </a:rPr>
              <a:t>-regulatory elements using single-cell epigenomics.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21–43 (2023). https://doi.org/10.1038/s41576-022-00509-1</a:t>
            </a:r>
            <a:endParaRPr lang="zh-CN" altLang="en-US" sz="1200" dirty="0"/>
          </a:p>
        </p:txBody>
      </p:sp>
      <p:pic>
        <p:nvPicPr>
          <p:cNvPr id="8" name="图片 7">
            <a:extLst>
              <a:ext uri="{FF2B5EF4-FFF2-40B4-BE49-F238E27FC236}">
                <a16:creationId xmlns:a16="http://schemas.microsoft.com/office/drawing/2014/main" id="{0E36D102-891F-4C88-91E7-0D324A50346F}"/>
              </a:ext>
            </a:extLst>
          </p:cNvPr>
          <p:cNvPicPr>
            <a:picLocks noChangeAspect="1"/>
          </p:cNvPicPr>
          <p:nvPr/>
        </p:nvPicPr>
        <p:blipFill>
          <a:blip r:embed="rId2"/>
          <a:stretch>
            <a:fillRect/>
          </a:stretch>
        </p:blipFill>
        <p:spPr>
          <a:xfrm>
            <a:off x="497309" y="1343818"/>
            <a:ext cx="7298014" cy="4453300"/>
          </a:xfrm>
          <a:prstGeom prst="rect">
            <a:avLst/>
          </a:prstGeom>
        </p:spPr>
      </p:pic>
    </p:spTree>
    <p:extLst>
      <p:ext uri="{BB962C8B-B14F-4D97-AF65-F5344CB8AC3E}">
        <p14:creationId xmlns:p14="http://schemas.microsoft.com/office/powerpoint/2010/main" val="1492349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605BC84-A627-4C52-BA33-F85D86E0497E}" type="slidenum">
              <a:rPr lang="zh-CN" altLang="en-US" smtClean="0"/>
              <a:t>47</a:t>
            </a:fld>
            <a:endParaRPr lang="zh-CN" altLang="en-US"/>
          </a:p>
        </p:txBody>
      </p:sp>
      <p:sp>
        <p:nvSpPr>
          <p:cNvPr id="29" name="标题 1">
            <a:extLst>
              <a:ext uri="{FF2B5EF4-FFF2-40B4-BE49-F238E27FC236}">
                <a16:creationId xmlns:a16="http://schemas.microsoft.com/office/drawing/2014/main" id="{3181C605-3976-40FC-8949-C631D5BD1DA2}"/>
              </a:ext>
            </a:extLst>
          </p:cNvPr>
          <p:cNvSpPr txBox="1">
            <a:spLocks/>
          </p:cNvSpPr>
          <p:nvPr/>
        </p:nvSpPr>
        <p:spPr>
          <a:xfrm>
            <a:off x="244024" y="115888"/>
            <a:ext cx="11205025"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kumimoji="1" lang="zh-CN" altLang="en-US" sz="4000" dirty="0">
                <a:latin typeface="微软雅黑"/>
                <a:ea typeface="微软雅黑"/>
                <a:cs typeface="微软雅黑"/>
              </a:rPr>
              <a:t>总结：</a:t>
            </a:r>
            <a:r>
              <a:rPr lang="zh-CN" altLang="en-US" sz="4000" dirty="0"/>
              <a:t>基因转录调控的多组学技术原理</a:t>
            </a:r>
          </a:p>
        </p:txBody>
      </p:sp>
      <p:graphicFrame>
        <p:nvGraphicFramePr>
          <p:cNvPr id="19" name="表格 18">
            <a:extLst>
              <a:ext uri="{FF2B5EF4-FFF2-40B4-BE49-F238E27FC236}">
                <a16:creationId xmlns:a16="http://schemas.microsoft.com/office/drawing/2014/main" id="{96C457E2-42D5-4134-8572-A73AE5205C27}"/>
              </a:ext>
            </a:extLst>
          </p:cNvPr>
          <p:cNvGraphicFramePr>
            <a:graphicFrameLocks noGrp="1"/>
          </p:cNvGraphicFramePr>
          <p:nvPr>
            <p:extLst>
              <p:ext uri="{D42A27DB-BD31-4B8C-83A1-F6EECF244321}">
                <p14:modId xmlns:p14="http://schemas.microsoft.com/office/powerpoint/2010/main" val="3165013864"/>
              </p:ext>
            </p:extLst>
          </p:nvPr>
        </p:nvGraphicFramePr>
        <p:xfrm>
          <a:off x="2916141" y="1714185"/>
          <a:ext cx="7897448" cy="3181532"/>
        </p:xfrm>
        <a:graphic>
          <a:graphicData uri="http://schemas.openxmlformats.org/drawingml/2006/table">
            <a:tbl>
              <a:tblPr bandRow="1">
                <a:tableStyleId>{5940675A-B579-460E-94D1-54222C63F5DA}</a:tableStyleId>
              </a:tblPr>
              <a:tblGrid>
                <a:gridCol w="4669025">
                  <a:extLst>
                    <a:ext uri="{9D8B030D-6E8A-4147-A177-3AD203B41FA5}">
                      <a16:colId xmlns:a16="http://schemas.microsoft.com/office/drawing/2014/main" val="3842311162"/>
                    </a:ext>
                  </a:extLst>
                </a:gridCol>
                <a:gridCol w="3228423">
                  <a:extLst>
                    <a:ext uri="{9D8B030D-6E8A-4147-A177-3AD203B41FA5}">
                      <a16:colId xmlns:a16="http://schemas.microsoft.com/office/drawing/2014/main" val="4120462411"/>
                    </a:ext>
                  </a:extLst>
                </a:gridCol>
              </a:tblGrid>
              <a:tr h="1590766">
                <a:tc>
                  <a:txBody>
                    <a:bodyPr/>
                    <a:lstStyle/>
                    <a:p>
                      <a:endParaRPr lang="zh-CN" altLang="en-US" dirty="0"/>
                    </a:p>
                  </a:txBody>
                  <a:tcPr/>
                </a:tc>
                <a:tc rowSpan="2">
                  <a:txBody>
                    <a:bodyPr/>
                    <a:lstStyle/>
                    <a:p>
                      <a:endParaRPr lang="zh-CN" altLang="en-US" dirty="0"/>
                    </a:p>
                  </a:txBody>
                  <a:tcPr/>
                </a:tc>
                <a:extLst>
                  <a:ext uri="{0D108BD9-81ED-4DB2-BD59-A6C34878D82A}">
                    <a16:rowId xmlns:a16="http://schemas.microsoft.com/office/drawing/2014/main" val="3655332713"/>
                  </a:ext>
                </a:extLst>
              </a:tr>
              <a:tr h="1590766">
                <a:tc>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513607949"/>
                  </a:ext>
                </a:extLst>
              </a:tr>
            </a:tbl>
          </a:graphicData>
        </a:graphic>
      </p:graphicFrame>
      <p:sp>
        <p:nvSpPr>
          <p:cNvPr id="20" name="矩形: 圆角 19">
            <a:extLst>
              <a:ext uri="{FF2B5EF4-FFF2-40B4-BE49-F238E27FC236}">
                <a16:creationId xmlns:a16="http://schemas.microsoft.com/office/drawing/2014/main" id="{FB8ABD97-3BAB-43FE-9350-75F4FA2C60B9}"/>
              </a:ext>
            </a:extLst>
          </p:cNvPr>
          <p:cNvSpPr/>
          <p:nvPr/>
        </p:nvSpPr>
        <p:spPr>
          <a:xfrm>
            <a:off x="4346290" y="2095290"/>
            <a:ext cx="1836615" cy="41830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1600" dirty="0"/>
              <a:t>RNA-Seq</a:t>
            </a:r>
            <a:endParaRPr lang="zh-CN" altLang="en-US" sz="1600" dirty="0"/>
          </a:p>
        </p:txBody>
      </p:sp>
      <p:sp>
        <p:nvSpPr>
          <p:cNvPr id="24" name="矩形 23">
            <a:extLst>
              <a:ext uri="{FF2B5EF4-FFF2-40B4-BE49-F238E27FC236}">
                <a16:creationId xmlns:a16="http://schemas.microsoft.com/office/drawing/2014/main" id="{F02484E4-C7E7-4C84-A230-79BF623CA8A0}"/>
              </a:ext>
            </a:extLst>
          </p:cNvPr>
          <p:cNvSpPr/>
          <p:nvPr/>
        </p:nvSpPr>
        <p:spPr>
          <a:xfrm>
            <a:off x="1469360" y="2304442"/>
            <a:ext cx="80021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转录</a:t>
            </a:r>
          </a:p>
        </p:txBody>
      </p:sp>
      <p:sp>
        <p:nvSpPr>
          <p:cNvPr id="25" name="矩形 24">
            <a:extLst>
              <a:ext uri="{FF2B5EF4-FFF2-40B4-BE49-F238E27FC236}">
                <a16:creationId xmlns:a16="http://schemas.microsoft.com/office/drawing/2014/main" id="{778474A9-D72A-4CF5-9726-05ECCE854FE7}"/>
              </a:ext>
            </a:extLst>
          </p:cNvPr>
          <p:cNvSpPr/>
          <p:nvPr/>
        </p:nvSpPr>
        <p:spPr>
          <a:xfrm>
            <a:off x="1469360" y="3879167"/>
            <a:ext cx="80021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调控</a:t>
            </a:r>
          </a:p>
        </p:txBody>
      </p:sp>
      <p:sp>
        <p:nvSpPr>
          <p:cNvPr id="26" name="矩形 25">
            <a:extLst>
              <a:ext uri="{FF2B5EF4-FFF2-40B4-BE49-F238E27FC236}">
                <a16:creationId xmlns:a16="http://schemas.microsoft.com/office/drawing/2014/main" id="{598C8D6C-14F8-4F2D-A8A5-308EB7E3183F}"/>
              </a:ext>
            </a:extLst>
          </p:cNvPr>
          <p:cNvSpPr/>
          <p:nvPr/>
        </p:nvSpPr>
        <p:spPr>
          <a:xfrm>
            <a:off x="4435845" y="1004888"/>
            <a:ext cx="1657505"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Bulk Level</a:t>
            </a:r>
            <a:endParaRPr lang="zh-CN" altLang="en-US" sz="2400"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827CEBA8-2F97-44DA-873E-AF7B963EFDB9}"/>
              </a:ext>
            </a:extLst>
          </p:cNvPr>
          <p:cNvSpPr/>
          <p:nvPr/>
        </p:nvSpPr>
        <p:spPr>
          <a:xfrm>
            <a:off x="7819743" y="1004888"/>
            <a:ext cx="2563202"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Single Cell Level</a:t>
            </a:r>
            <a:endParaRPr lang="zh-CN" altLang="en-US" sz="2400" dirty="0">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7191401A-B9B9-4CF8-8850-FF4AF6F7CF58}"/>
              </a:ext>
            </a:extLst>
          </p:cNvPr>
          <p:cNvPicPr>
            <a:picLocks noChangeAspect="1"/>
          </p:cNvPicPr>
          <p:nvPr/>
        </p:nvPicPr>
        <p:blipFill>
          <a:blip r:embed="rId3"/>
          <a:stretch>
            <a:fillRect/>
          </a:stretch>
        </p:blipFill>
        <p:spPr>
          <a:xfrm>
            <a:off x="2902849" y="5304798"/>
            <a:ext cx="897544" cy="1125279"/>
          </a:xfrm>
          <a:prstGeom prst="rect">
            <a:avLst/>
          </a:prstGeom>
        </p:spPr>
      </p:pic>
      <p:sp>
        <p:nvSpPr>
          <p:cNvPr id="31" name="矩形 30">
            <a:extLst>
              <a:ext uri="{FF2B5EF4-FFF2-40B4-BE49-F238E27FC236}">
                <a16:creationId xmlns:a16="http://schemas.microsoft.com/office/drawing/2014/main" id="{C7B0F1BA-3CE3-4E94-A5D7-3E878274CC3F}"/>
              </a:ext>
            </a:extLst>
          </p:cNvPr>
          <p:cNvSpPr/>
          <p:nvPr/>
        </p:nvSpPr>
        <p:spPr>
          <a:xfrm>
            <a:off x="4166339" y="5249039"/>
            <a:ext cx="5425326"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buFont typeface="Arial" panose="020B0604020202020204" pitchFamily="34" charset="0"/>
              <a:buChar char="•"/>
            </a:pPr>
            <a:r>
              <a:rPr kumimoji="1" lang="zh-CN" altLang="en-US" dirty="0">
                <a:latin typeface="微软雅黑"/>
                <a:ea typeface="微软雅黑"/>
                <a:cs typeface="微软雅黑"/>
              </a:rPr>
              <a:t>如何将组学数据用于研究基因转录调控中 ？</a:t>
            </a:r>
            <a:endParaRPr kumimoji="1" lang="en-US" altLang="zh-CN" dirty="0">
              <a:latin typeface="微软雅黑"/>
              <a:ea typeface="微软雅黑"/>
              <a:cs typeface="微软雅黑"/>
            </a:endParaRPr>
          </a:p>
          <a:p>
            <a:pPr marL="285750" indent="-285750">
              <a:buFont typeface="Arial" panose="020B0604020202020204" pitchFamily="34" charset="0"/>
              <a:buChar char="•"/>
            </a:pPr>
            <a:r>
              <a:rPr kumimoji="1" lang="zh-CN" altLang="en-US" dirty="0">
                <a:latin typeface="微软雅黑"/>
                <a:ea typeface="微软雅黑"/>
                <a:cs typeface="微软雅黑"/>
              </a:rPr>
              <a:t>如何进行转录组数据分析 ？</a:t>
            </a:r>
            <a:endParaRPr kumimoji="1" lang="en-US" altLang="zh-CN" dirty="0">
              <a:latin typeface="微软雅黑"/>
              <a:ea typeface="微软雅黑"/>
              <a:cs typeface="微软雅黑"/>
            </a:endParaRPr>
          </a:p>
          <a:p>
            <a:pPr marL="285750" indent="-285750">
              <a:buFont typeface="Arial" panose="020B0604020202020204" pitchFamily="34" charset="0"/>
              <a:buChar char="•"/>
            </a:pPr>
            <a:r>
              <a:rPr kumimoji="1" lang="zh-CN" altLang="en-US" dirty="0">
                <a:latin typeface="微软雅黑"/>
                <a:ea typeface="微软雅黑"/>
                <a:cs typeface="微软雅黑"/>
              </a:rPr>
              <a:t>如何进行表观组学数据分析 ？</a:t>
            </a:r>
            <a:endParaRPr kumimoji="1" lang="en-US" altLang="zh-CN" dirty="0">
              <a:latin typeface="微软雅黑"/>
              <a:ea typeface="微软雅黑"/>
              <a:cs typeface="微软雅黑"/>
            </a:endParaRPr>
          </a:p>
          <a:p>
            <a:pPr marL="285750" indent="-285750">
              <a:buFont typeface="Arial" panose="020B0604020202020204" pitchFamily="34" charset="0"/>
              <a:buChar char="•"/>
            </a:pPr>
            <a:r>
              <a:rPr kumimoji="1" lang="zh-CN" altLang="en-US" dirty="0">
                <a:latin typeface="微软雅黑"/>
                <a:ea typeface="微软雅黑"/>
                <a:cs typeface="微软雅黑"/>
              </a:rPr>
              <a:t>如何进行单细胞转录组</a:t>
            </a:r>
            <a:r>
              <a:rPr kumimoji="1" lang="en-US" altLang="zh-CN" dirty="0">
                <a:latin typeface="微软雅黑"/>
                <a:ea typeface="微软雅黑"/>
                <a:cs typeface="微软雅黑"/>
              </a:rPr>
              <a:t>/</a:t>
            </a:r>
            <a:r>
              <a:rPr kumimoji="1" lang="zh-CN" altLang="en-US" dirty="0">
                <a:latin typeface="微软雅黑"/>
                <a:ea typeface="微软雅黑"/>
                <a:cs typeface="微软雅黑"/>
              </a:rPr>
              <a:t>表观组学数据分析 ？</a:t>
            </a:r>
            <a:endParaRPr kumimoji="1" lang="en-US" altLang="zh-CN" dirty="0">
              <a:latin typeface="微软雅黑"/>
              <a:ea typeface="微软雅黑"/>
              <a:cs typeface="微软雅黑"/>
            </a:endParaRPr>
          </a:p>
        </p:txBody>
      </p:sp>
      <p:sp>
        <p:nvSpPr>
          <p:cNvPr id="3" name="矩形 2">
            <a:extLst>
              <a:ext uri="{FF2B5EF4-FFF2-40B4-BE49-F238E27FC236}">
                <a16:creationId xmlns:a16="http://schemas.microsoft.com/office/drawing/2014/main" id="{BAE22C86-0025-4629-84E9-9E58B0342B45}"/>
              </a:ext>
            </a:extLst>
          </p:cNvPr>
          <p:cNvSpPr/>
          <p:nvPr/>
        </p:nvSpPr>
        <p:spPr>
          <a:xfrm>
            <a:off x="4058177" y="2594017"/>
            <a:ext cx="2412840" cy="338554"/>
          </a:xfrm>
          <a:prstGeom prst="rect">
            <a:avLst/>
          </a:prstGeom>
        </p:spPr>
        <p:txBody>
          <a:bodyPr wrap="none">
            <a:spAutoFit/>
          </a:bodyPr>
          <a:lstStyle/>
          <a:p>
            <a:r>
              <a:rPr kumimoji="1" lang="zh-CN" altLang="en-US" sz="1600" dirty="0">
                <a:latin typeface="微软雅黑" panose="020B0503020204020204" pitchFamily="34" charset="-122"/>
                <a:ea typeface="微软雅黑" panose="020B0503020204020204" pitchFamily="34" charset="-122"/>
              </a:rPr>
              <a:t>短片段</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长片段</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直接测序</a:t>
            </a:r>
          </a:p>
        </p:txBody>
      </p:sp>
      <p:sp>
        <p:nvSpPr>
          <p:cNvPr id="32" name="矩形 31">
            <a:extLst>
              <a:ext uri="{FF2B5EF4-FFF2-40B4-BE49-F238E27FC236}">
                <a16:creationId xmlns:a16="http://schemas.microsoft.com/office/drawing/2014/main" id="{592AA528-3C7A-4F5E-ABA4-531E345F1384}"/>
              </a:ext>
            </a:extLst>
          </p:cNvPr>
          <p:cNvSpPr/>
          <p:nvPr/>
        </p:nvSpPr>
        <p:spPr>
          <a:xfrm>
            <a:off x="3026709" y="3571390"/>
            <a:ext cx="4475777" cy="1077218"/>
          </a:xfrm>
          <a:prstGeom prst="rect">
            <a:avLst/>
          </a:prstGeom>
        </p:spPr>
        <p:txBody>
          <a:bodyPr wrap="none">
            <a:spAutoFit/>
          </a:bodyPr>
          <a:lstStyle/>
          <a:p>
            <a:pPr marL="285750" indent="-285750">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转录因子测序</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表观修饰测序 </a:t>
            </a:r>
            <a:br>
              <a:rPr kumimoji="1" lang="en-US" altLang="zh-CN" sz="1600" dirty="0">
                <a:latin typeface="微软雅黑" panose="020B0503020204020204" pitchFamily="34" charset="-122"/>
                <a:ea typeface="微软雅黑" panose="020B0503020204020204" pitchFamily="34" charset="-122"/>
              </a:rPr>
            </a:br>
            <a:r>
              <a:rPr kumimoji="1" lang="en-US" altLang="zh-CN" sz="1600" dirty="0">
                <a:latin typeface="微软雅黑" panose="020B0503020204020204" pitchFamily="34" charset="-122"/>
                <a:ea typeface="微软雅黑" panose="020B0503020204020204" pitchFamily="34" charset="-122"/>
              </a:rPr>
              <a:t>(Chip-Seq/CUT&amp;RUN..)</a:t>
            </a:r>
          </a:p>
          <a:p>
            <a:pPr marL="285750" indent="-285750">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染色质可及性测序 </a:t>
            </a:r>
            <a:r>
              <a:rPr kumimoji="1" lang="en-US" altLang="zh-CN" sz="1600" dirty="0">
                <a:latin typeface="微软雅黑" panose="020B0503020204020204" pitchFamily="34" charset="-122"/>
                <a:ea typeface="微软雅黑" panose="020B0503020204020204" pitchFamily="34" charset="-122"/>
              </a:rPr>
              <a:t>(ATAC-Seq/</a:t>
            </a:r>
            <a:r>
              <a:rPr kumimoji="1" lang="en-US" altLang="zh-CN" sz="1600" dirty="0" err="1">
                <a:latin typeface="微软雅黑" panose="020B0503020204020204" pitchFamily="34" charset="-122"/>
                <a:ea typeface="微软雅黑" panose="020B0503020204020204" pitchFamily="34" charset="-122"/>
              </a:rPr>
              <a:t>DNAse</a:t>
            </a:r>
            <a:r>
              <a:rPr kumimoji="1" lang="en-US" altLang="zh-CN" sz="1600" dirty="0">
                <a:latin typeface="微软雅黑" panose="020B0503020204020204" pitchFamily="34" charset="-122"/>
                <a:ea typeface="微软雅黑" panose="020B0503020204020204" pitchFamily="34" charset="-122"/>
              </a:rPr>
              <a:t>-seq)</a:t>
            </a:r>
          </a:p>
          <a:p>
            <a:pPr marL="285750" indent="-285750">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染色质结构测序 </a:t>
            </a:r>
            <a:r>
              <a:rPr kumimoji="1" lang="en-US" altLang="zh-CN" sz="1600" dirty="0">
                <a:latin typeface="微软雅黑" panose="020B0503020204020204" pitchFamily="34" charset="-122"/>
                <a:ea typeface="微软雅黑" panose="020B0503020204020204" pitchFamily="34" charset="-122"/>
              </a:rPr>
              <a:t>(Hi-C)</a:t>
            </a:r>
            <a:endParaRPr kumimoji="1" lang="zh-CN" altLang="en-US" sz="1600"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EB2E79BC-7B25-4CCC-9ECC-3C2867E94D64}"/>
              </a:ext>
            </a:extLst>
          </p:cNvPr>
          <p:cNvSpPr/>
          <p:nvPr/>
        </p:nvSpPr>
        <p:spPr>
          <a:xfrm>
            <a:off x="7592053" y="2099676"/>
            <a:ext cx="3018583" cy="584775"/>
          </a:xfrm>
          <a:prstGeom prst="rect">
            <a:avLst/>
          </a:prstGeom>
        </p:spPr>
        <p:txBody>
          <a:bodyPr wrap="none">
            <a:spAutoFit/>
          </a:bodyPr>
          <a:lstStyle/>
          <a:p>
            <a:pPr algn="ctr"/>
            <a:r>
              <a:rPr kumimoji="1" lang="zh-CN" altLang="en-US" sz="1600" dirty="0">
                <a:latin typeface="微软雅黑" panose="020B0503020204020204" pitchFamily="34" charset="-122"/>
                <a:ea typeface="微软雅黑" panose="020B0503020204020204" pitchFamily="34" charset="-122"/>
              </a:rPr>
              <a:t>两个单细胞实验策略</a:t>
            </a:r>
            <a:endParaRPr kumimoji="1" lang="en-US" altLang="zh-CN" sz="1600" dirty="0">
              <a:latin typeface="微软雅黑" panose="020B0503020204020204" pitchFamily="34" charset="-122"/>
              <a:ea typeface="微软雅黑" panose="020B0503020204020204" pitchFamily="34" charset="-122"/>
            </a:endParaRPr>
          </a:p>
          <a:p>
            <a:pPr algn="ctr"/>
            <a:r>
              <a:rPr kumimoji="1" lang="en-US" altLang="zh-CN" sz="1600" dirty="0">
                <a:latin typeface="微软雅黑" panose="020B0503020204020204" pitchFamily="34" charset="-122"/>
                <a:ea typeface="微软雅黑" panose="020B0503020204020204" pitchFamily="34" charset="-122"/>
              </a:rPr>
              <a:t>Plate-based / Droplet-based </a:t>
            </a:r>
            <a:endParaRPr kumimoji="1" lang="zh-CN" altLang="en-US" sz="1600"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BE125A02-B0E6-4CFD-B72C-5FCA0DD71F94}"/>
              </a:ext>
            </a:extLst>
          </p:cNvPr>
          <p:cNvSpPr/>
          <p:nvPr/>
        </p:nvSpPr>
        <p:spPr>
          <a:xfrm>
            <a:off x="7880497" y="2902694"/>
            <a:ext cx="2441694" cy="338554"/>
          </a:xfrm>
          <a:prstGeom prst="rect">
            <a:avLst/>
          </a:prstGeom>
        </p:spPr>
        <p:txBody>
          <a:bodyPr wrap="none">
            <a:spAutoFit/>
          </a:bodyPr>
          <a:lstStyle/>
          <a:p>
            <a:pPr algn="ctr"/>
            <a:r>
              <a:rPr kumimoji="1" lang="zh-CN" altLang="en-US" sz="1600" dirty="0">
                <a:latin typeface="微软雅黑" panose="020B0503020204020204" pitchFamily="34" charset="-122"/>
                <a:ea typeface="微软雅黑" panose="020B0503020204020204" pitchFamily="34" charset="-122"/>
              </a:rPr>
              <a:t>五个空间转录组实验策略</a:t>
            </a:r>
            <a:endParaRPr kumimoji="1" lang="en-US" altLang="zh-CN" sz="1600" dirty="0">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A0D97D03-553F-46A3-8F3B-3764FA340FA1}"/>
              </a:ext>
            </a:extLst>
          </p:cNvPr>
          <p:cNvSpPr/>
          <p:nvPr/>
        </p:nvSpPr>
        <p:spPr>
          <a:xfrm>
            <a:off x="7742642" y="3817612"/>
            <a:ext cx="2717411" cy="584775"/>
          </a:xfrm>
          <a:prstGeom prst="rect">
            <a:avLst/>
          </a:prstGeom>
        </p:spPr>
        <p:txBody>
          <a:bodyPr wrap="none">
            <a:spAutoFit/>
          </a:bodyPr>
          <a:lstStyle/>
          <a:p>
            <a:pPr algn="ctr"/>
            <a:r>
              <a:rPr kumimoji="1" lang="zh-CN" altLang="en-US" sz="1600" dirty="0">
                <a:latin typeface="微软雅黑" panose="020B0503020204020204" pitchFamily="34" charset="-122"/>
                <a:ea typeface="微软雅黑" panose="020B0503020204020204" pitchFamily="34" charset="-122"/>
              </a:rPr>
              <a:t>多组学的实验策略</a:t>
            </a:r>
            <a:endParaRPr kumimoji="1" lang="en-US" altLang="zh-CN" sz="1600" dirty="0">
              <a:latin typeface="微软雅黑" panose="020B0503020204020204" pitchFamily="34" charset="-122"/>
              <a:ea typeface="微软雅黑" panose="020B0503020204020204" pitchFamily="34" charset="-122"/>
            </a:endParaRPr>
          </a:p>
          <a:p>
            <a:pPr algn="ct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基因组</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表观组</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蛋白质组</a:t>
            </a:r>
            <a:r>
              <a:rPr kumimoji="1" lang="en-US" altLang="zh-CN" sz="1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015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C981E2-E6CE-414B-89B3-4042E20B3455}"/>
              </a:ext>
            </a:extLst>
          </p:cNvPr>
          <p:cNvSpPr>
            <a:spLocks noGrp="1"/>
          </p:cNvSpPr>
          <p:nvPr>
            <p:ph type="sldNum" sz="quarter" idx="12"/>
          </p:nvPr>
        </p:nvSpPr>
        <p:spPr/>
        <p:txBody>
          <a:bodyPr/>
          <a:lstStyle/>
          <a:p>
            <a:fld id="{DF849393-7876-44FF-8BC7-6C3A91957E85}" type="slidenum">
              <a:rPr lang="zh-CN" altLang="en-US" smtClean="0"/>
              <a:t>48</a:t>
            </a:fld>
            <a:endParaRPr lang="zh-CN" altLang="en-US"/>
          </a:p>
        </p:txBody>
      </p:sp>
      <p:sp>
        <p:nvSpPr>
          <p:cNvPr id="7" name="标题 2">
            <a:extLst>
              <a:ext uri="{FF2B5EF4-FFF2-40B4-BE49-F238E27FC236}">
                <a16:creationId xmlns:a16="http://schemas.microsoft.com/office/drawing/2014/main" id="{E1F86A16-0C20-46D9-86B2-091A60B3C6CF}"/>
              </a:ext>
            </a:extLst>
          </p:cNvPr>
          <p:cNvSpPr txBox="1">
            <a:spLocks/>
          </p:cNvSpPr>
          <p:nvPr/>
        </p:nvSpPr>
        <p:spPr>
          <a:xfrm>
            <a:off x="831850" y="1709738"/>
            <a:ext cx="11024088"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第三节：转录组学数据分析原理和软件介绍</a:t>
            </a:r>
          </a:p>
        </p:txBody>
      </p:sp>
    </p:spTree>
    <p:extLst>
      <p:ext uri="{BB962C8B-B14F-4D97-AF65-F5344CB8AC3E}">
        <p14:creationId xmlns:p14="http://schemas.microsoft.com/office/powerpoint/2010/main" val="37970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3D089-ADA7-42C9-A763-9F265AF948BA}"/>
              </a:ext>
            </a:extLst>
          </p:cNvPr>
          <p:cNvSpPr>
            <a:spLocks noGrp="1"/>
          </p:cNvSpPr>
          <p:nvPr>
            <p:ph type="title"/>
          </p:nvPr>
        </p:nvSpPr>
        <p:spPr/>
        <p:txBody>
          <a:bodyPr/>
          <a:lstStyle/>
          <a:p>
            <a:r>
              <a:rPr lang="en-US" altLang="zh-CN" dirty="0"/>
              <a:t>RNA-Seq</a:t>
            </a:r>
            <a:r>
              <a:rPr lang="zh-CN" altLang="en-US" dirty="0"/>
              <a:t>数据分析原则 </a:t>
            </a:r>
            <a:r>
              <a:rPr lang="en-US" altLang="zh-CN" dirty="0"/>
              <a:t>(</a:t>
            </a:r>
            <a:r>
              <a:rPr lang="zh-CN" altLang="en-US" dirty="0"/>
              <a:t>基因表达</a:t>
            </a:r>
            <a:r>
              <a:rPr lang="en-US" altLang="zh-CN" dirty="0"/>
              <a:t>)</a:t>
            </a:r>
            <a:endParaRPr lang="zh-CN" altLang="en-US" dirty="0"/>
          </a:p>
        </p:txBody>
      </p:sp>
      <p:sp>
        <p:nvSpPr>
          <p:cNvPr id="4" name="灯片编号占位符 3">
            <a:extLst>
              <a:ext uri="{FF2B5EF4-FFF2-40B4-BE49-F238E27FC236}">
                <a16:creationId xmlns:a16="http://schemas.microsoft.com/office/drawing/2014/main" id="{A333BF4B-EAEE-4D67-8DB9-CA24FE30788B}"/>
              </a:ext>
            </a:extLst>
          </p:cNvPr>
          <p:cNvSpPr>
            <a:spLocks noGrp="1"/>
          </p:cNvSpPr>
          <p:nvPr>
            <p:ph type="sldNum" sz="quarter" idx="12"/>
          </p:nvPr>
        </p:nvSpPr>
        <p:spPr/>
        <p:txBody>
          <a:bodyPr/>
          <a:lstStyle/>
          <a:p>
            <a:fld id="{DF849393-7876-44FF-8BC7-6C3A91957E85}" type="slidenum">
              <a:rPr lang="zh-CN" altLang="en-US" smtClean="0"/>
              <a:t>49</a:t>
            </a:fld>
            <a:endParaRPr lang="zh-CN" altLang="en-US"/>
          </a:p>
        </p:txBody>
      </p:sp>
      <p:pic>
        <p:nvPicPr>
          <p:cNvPr id="5" name="内容占位符 3">
            <a:extLst>
              <a:ext uri="{FF2B5EF4-FFF2-40B4-BE49-F238E27FC236}">
                <a16:creationId xmlns:a16="http://schemas.microsoft.com/office/drawing/2014/main" id="{78C85DBA-CB13-49AB-992F-9A0BCEC3A197}"/>
              </a:ext>
            </a:extLst>
          </p:cNvPr>
          <p:cNvPicPr>
            <a:picLocks noGrp="1" noChangeAspect="1"/>
          </p:cNvPicPr>
          <p:nvPr>
            <p:ph idx="1"/>
          </p:nvPr>
        </p:nvPicPr>
        <p:blipFill>
          <a:blip r:embed="rId3"/>
          <a:stretch>
            <a:fillRect/>
          </a:stretch>
        </p:blipFill>
        <p:spPr>
          <a:xfrm>
            <a:off x="1564126" y="1070291"/>
            <a:ext cx="8390785" cy="5189519"/>
          </a:xfrm>
          <a:prstGeom prst="rect">
            <a:avLst/>
          </a:prstGeom>
        </p:spPr>
      </p:pic>
      <p:sp>
        <p:nvSpPr>
          <p:cNvPr id="6" name="矩形 5">
            <a:extLst>
              <a:ext uri="{FF2B5EF4-FFF2-40B4-BE49-F238E27FC236}">
                <a16:creationId xmlns:a16="http://schemas.microsoft.com/office/drawing/2014/main" id="{F5B0A4FA-771D-42C5-8847-94B47D98ACFD}"/>
              </a:ext>
            </a:extLst>
          </p:cNvPr>
          <p:cNvSpPr/>
          <p:nvPr/>
        </p:nvSpPr>
        <p:spPr>
          <a:xfrm>
            <a:off x="6386180" y="6356350"/>
            <a:ext cx="6096000" cy="461665"/>
          </a:xfrm>
          <a:prstGeom prst="rect">
            <a:avLst/>
          </a:prstGeom>
        </p:spPr>
        <p:txBody>
          <a:bodyPr>
            <a:spAutoFit/>
          </a:bodyPr>
          <a:lstStyle/>
          <a:p>
            <a:r>
              <a:rPr lang="en-US" altLang="zh-CN" sz="1200" dirty="0">
                <a:solidFill>
                  <a:srgbClr val="333333"/>
                </a:solidFill>
                <a:latin typeface="-apple-system"/>
              </a:rPr>
              <a:t>Conesa, A., Madrigal, P., </a:t>
            </a:r>
            <a:r>
              <a:rPr lang="en-US" altLang="zh-CN" sz="1200" dirty="0" err="1">
                <a:solidFill>
                  <a:srgbClr val="333333"/>
                </a:solidFill>
                <a:latin typeface="-apple-system"/>
              </a:rPr>
              <a:t>Tarazona</a:t>
            </a:r>
            <a:r>
              <a:rPr lang="en-US" altLang="zh-CN" sz="1200" dirty="0">
                <a:solidFill>
                  <a:srgbClr val="333333"/>
                </a:solidFill>
                <a:latin typeface="-apple-system"/>
              </a:rPr>
              <a:t>, S. </a:t>
            </a:r>
            <a:r>
              <a:rPr lang="en-US" altLang="zh-CN" sz="1200" i="1" dirty="0">
                <a:solidFill>
                  <a:srgbClr val="333333"/>
                </a:solidFill>
                <a:latin typeface="-apple-system"/>
              </a:rPr>
              <a:t>et al.</a:t>
            </a:r>
            <a:r>
              <a:rPr lang="en-US" altLang="zh-CN" sz="1200" dirty="0">
                <a:solidFill>
                  <a:srgbClr val="333333"/>
                </a:solidFill>
                <a:latin typeface="-apple-system"/>
              </a:rPr>
              <a:t> A survey of best practices for RNA-seq data analysis. </a:t>
            </a:r>
            <a:r>
              <a:rPr lang="en-US" altLang="zh-CN" sz="1200" i="1" dirty="0">
                <a:solidFill>
                  <a:srgbClr val="333333"/>
                </a:solidFill>
                <a:latin typeface="-apple-system"/>
              </a:rPr>
              <a:t>Genome Biol</a:t>
            </a:r>
            <a:r>
              <a:rPr lang="en-US" altLang="zh-CN" sz="1200" dirty="0">
                <a:solidFill>
                  <a:srgbClr val="333333"/>
                </a:solidFill>
                <a:latin typeface="-apple-system"/>
              </a:rPr>
              <a:t> </a:t>
            </a:r>
            <a:r>
              <a:rPr lang="en-US" altLang="zh-CN" sz="1200" b="1" dirty="0">
                <a:solidFill>
                  <a:srgbClr val="333333"/>
                </a:solidFill>
                <a:latin typeface="-apple-system"/>
              </a:rPr>
              <a:t>17</a:t>
            </a:r>
            <a:r>
              <a:rPr lang="en-US" altLang="zh-CN" sz="1200" dirty="0">
                <a:solidFill>
                  <a:srgbClr val="333333"/>
                </a:solidFill>
                <a:latin typeface="-apple-system"/>
              </a:rPr>
              <a:t>, 13 (2016). https://doi.org/10.1186/s13059-016-0881-8</a:t>
            </a:r>
            <a:endParaRPr lang="zh-CN" altLang="en-US" sz="1200" dirty="0"/>
          </a:p>
        </p:txBody>
      </p:sp>
      <p:sp>
        <p:nvSpPr>
          <p:cNvPr id="7" name="矩形 6">
            <a:extLst>
              <a:ext uri="{FF2B5EF4-FFF2-40B4-BE49-F238E27FC236}">
                <a16:creationId xmlns:a16="http://schemas.microsoft.com/office/drawing/2014/main" id="{FCE6A762-7003-479F-902C-AB0F624D5CF7}"/>
              </a:ext>
            </a:extLst>
          </p:cNvPr>
          <p:cNvSpPr/>
          <p:nvPr/>
        </p:nvSpPr>
        <p:spPr>
          <a:xfrm>
            <a:off x="10582354" y="496370"/>
            <a:ext cx="1043876" cy="400110"/>
          </a:xfrm>
          <a:prstGeom prst="rect">
            <a:avLst/>
          </a:prstGeom>
        </p:spPr>
        <p:txBody>
          <a:bodyPr wrap="none">
            <a:spAutoFit/>
          </a:bodyPr>
          <a:lstStyle/>
          <a:p>
            <a:r>
              <a:rPr lang="en-US" altLang="zh-CN" sz="2000" dirty="0">
                <a:latin typeface="微软雅黑" panose="020B0503020204020204" pitchFamily="34" charset="-122"/>
                <a:ea typeface="微软雅黑" panose="020B0503020204020204" pitchFamily="34" charset="-122"/>
              </a:rPr>
              <a:t>2016</a:t>
            </a:r>
            <a:r>
              <a:rPr lang="zh-CN" altLang="en-US" sz="2000" dirty="0">
                <a:latin typeface="微软雅黑" panose="020B0503020204020204" pitchFamily="34" charset="-122"/>
                <a:ea typeface="微软雅黑" panose="020B0503020204020204" pitchFamily="34" charset="-122"/>
              </a:rPr>
              <a:t>年</a:t>
            </a:r>
          </a:p>
        </p:txBody>
      </p:sp>
    </p:spTree>
    <p:extLst>
      <p:ext uri="{BB962C8B-B14F-4D97-AF65-F5344CB8AC3E}">
        <p14:creationId xmlns:p14="http://schemas.microsoft.com/office/powerpoint/2010/main" val="415594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49FCE-2095-49CB-A7DA-6120DBFD42C6}"/>
              </a:ext>
            </a:extLst>
          </p:cNvPr>
          <p:cNvSpPr>
            <a:spLocks noGrp="1"/>
          </p:cNvSpPr>
          <p:nvPr>
            <p:ph type="title"/>
          </p:nvPr>
        </p:nvSpPr>
        <p:spPr/>
        <p:txBody>
          <a:bodyPr/>
          <a:lstStyle/>
          <a:p>
            <a:r>
              <a:rPr lang="zh-CN" altLang="en-US" dirty="0"/>
              <a:t>什么是基因表达 ？</a:t>
            </a:r>
          </a:p>
        </p:txBody>
      </p:sp>
      <p:sp>
        <p:nvSpPr>
          <p:cNvPr id="4" name="灯片编号占位符 3">
            <a:extLst>
              <a:ext uri="{FF2B5EF4-FFF2-40B4-BE49-F238E27FC236}">
                <a16:creationId xmlns:a16="http://schemas.microsoft.com/office/drawing/2014/main" id="{5BC35E11-4F4E-4FE4-A78C-230F9874125B}"/>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5</a:t>
            </a:fld>
            <a:endParaRPr lang="zh-CN" altLang="en-US"/>
          </a:p>
        </p:txBody>
      </p:sp>
      <p:sp>
        <p:nvSpPr>
          <p:cNvPr id="7" name="矩形 6">
            <a:extLst>
              <a:ext uri="{FF2B5EF4-FFF2-40B4-BE49-F238E27FC236}">
                <a16:creationId xmlns:a16="http://schemas.microsoft.com/office/drawing/2014/main" id="{7DB1EC86-9376-4573-B103-C92FCD065644}"/>
              </a:ext>
            </a:extLst>
          </p:cNvPr>
          <p:cNvSpPr/>
          <p:nvPr/>
        </p:nvSpPr>
        <p:spPr>
          <a:xfrm>
            <a:off x="260131" y="1001691"/>
            <a:ext cx="7346731" cy="553722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基因表达是生物体内将</a:t>
            </a:r>
            <a:r>
              <a:rPr lang="zh-CN" altLang="en-US" sz="2000" b="1" dirty="0">
                <a:latin typeface="微软雅黑" panose="020B0503020204020204" pitchFamily="34" charset="-122"/>
                <a:ea typeface="微软雅黑" panose="020B0503020204020204" pitchFamily="34" charset="-122"/>
              </a:rPr>
              <a:t>基因</a:t>
            </a:r>
            <a:r>
              <a:rPr lang="zh-CN" altLang="en-US" sz="2000" dirty="0">
                <a:latin typeface="微软雅黑" panose="020B0503020204020204" pitchFamily="34" charset="-122"/>
                <a:ea typeface="微软雅黑" panose="020B0503020204020204" pitchFamily="34" charset="-122"/>
              </a:rPr>
              <a:t>中的</a:t>
            </a:r>
            <a:r>
              <a:rPr lang="zh-CN" altLang="en-US" sz="2000" u="sng" dirty="0">
                <a:latin typeface="微软雅黑" panose="020B0503020204020204" pitchFamily="34" charset="-122"/>
                <a:ea typeface="微软雅黑" panose="020B0503020204020204" pitchFamily="34" charset="-122"/>
              </a:rPr>
              <a:t>遗传信息</a:t>
            </a:r>
            <a:r>
              <a:rPr lang="zh-CN" altLang="en-US" sz="2000" dirty="0">
                <a:latin typeface="微软雅黑" panose="020B0503020204020204" pitchFamily="34" charset="-122"/>
                <a:ea typeface="微软雅黑" panose="020B0503020204020204" pitchFamily="34" charset="-122"/>
              </a:rPr>
              <a:t>转化为</a:t>
            </a:r>
            <a:r>
              <a:rPr lang="zh-CN" altLang="en-US" sz="2000" u="sng" dirty="0">
                <a:latin typeface="微软雅黑" panose="020B0503020204020204" pitchFamily="34" charset="-122"/>
                <a:ea typeface="微软雅黑" panose="020B0503020204020204" pitchFamily="34" charset="-122"/>
              </a:rPr>
              <a:t>功能性产物</a:t>
            </a:r>
            <a:r>
              <a:rPr lang="zh-CN" altLang="en-US" sz="2000" dirty="0">
                <a:latin typeface="微软雅黑" panose="020B0503020204020204" pitchFamily="34" charset="-122"/>
                <a:ea typeface="微软雅黑" panose="020B0503020204020204" pitchFamily="34" charset="-122"/>
              </a:rPr>
              <a:t>（通常是</a:t>
            </a:r>
            <a:r>
              <a:rPr lang="zh-CN" altLang="en-US" sz="2000" b="1" dirty="0">
                <a:latin typeface="微软雅黑" panose="020B0503020204020204" pitchFamily="34" charset="-122"/>
                <a:ea typeface="微软雅黑" panose="020B0503020204020204" pitchFamily="34" charset="-122"/>
              </a:rPr>
              <a:t>蛋白质</a:t>
            </a:r>
            <a:r>
              <a:rPr lang="zh-CN" altLang="en-US" sz="2000" dirty="0">
                <a:latin typeface="微软雅黑" panose="020B0503020204020204" pitchFamily="34" charset="-122"/>
                <a:ea typeface="微软雅黑" panose="020B0503020204020204" pitchFamily="34" charset="-122"/>
              </a:rPr>
              <a:t>）的过程</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060607"/>
                </a:solidFill>
                <a:latin typeface="微软雅黑" panose="020B0503020204020204" pitchFamily="34" charset="-122"/>
                <a:ea typeface="微软雅黑" panose="020B0503020204020204" pitchFamily="34" charset="-122"/>
              </a:rPr>
              <a:t>包括：</a:t>
            </a:r>
            <a:endParaRPr lang="en-US" altLang="zh-CN" b="1" dirty="0">
              <a:solidFill>
                <a:srgbClr val="060607"/>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dirty="0">
                <a:solidFill>
                  <a:srgbClr val="060607"/>
                </a:solidFill>
                <a:latin typeface="微软雅黑" panose="020B0503020204020204" pitchFamily="34" charset="-122"/>
                <a:ea typeface="微软雅黑" panose="020B0503020204020204" pitchFamily="34" charset="-122"/>
              </a:rPr>
              <a:t>转录（</a:t>
            </a:r>
            <a:r>
              <a:rPr lang="en-US" altLang="zh-CN" b="1" dirty="0">
                <a:solidFill>
                  <a:srgbClr val="060607"/>
                </a:solidFill>
                <a:latin typeface="微软雅黑" panose="020B0503020204020204" pitchFamily="34" charset="-122"/>
                <a:ea typeface="微软雅黑" panose="020B0503020204020204" pitchFamily="34" charset="-122"/>
              </a:rPr>
              <a:t>Transcription</a:t>
            </a:r>
            <a:r>
              <a:rPr lang="zh-CN" altLang="en-US" b="1"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a:t>
            </a:r>
            <a:r>
              <a:rPr lang="en-US" altLang="zh-CN" dirty="0">
                <a:solidFill>
                  <a:srgbClr val="060607"/>
                </a:solidFill>
                <a:latin typeface="微软雅黑" panose="020B0503020204020204" pitchFamily="34" charset="-122"/>
                <a:ea typeface="微软雅黑" panose="020B0503020204020204" pitchFamily="34" charset="-122"/>
              </a:rPr>
              <a:t>DNA </a:t>
            </a:r>
            <a:r>
              <a:rPr lang="zh-CN" altLang="en-US" dirty="0">
                <a:solidFill>
                  <a:srgbClr val="060607"/>
                </a:solidFill>
                <a:latin typeface="微软雅黑" panose="020B0503020204020204" pitchFamily="34" charset="-122"/>
                <a:ea typeface="微软雅黑" panose="020B0503020204020204" pitchFamily="34" charset="-122"/>
              </a:rPr>
              <a:t>上的遗传信息被复制成信使 </a:t>
            </a:r>
            <a:r>
              <a:rPr lang="en-US" altLang="zh-CN" dirty="0">
                <a:solidFill>
                  <a:srgbClr val="060607"/>
                </a:solidFill>
                <a:latin typeface="微软雅黑" panose="020B0503020204020204" pitchFamily="34" charset="-122"/>
                <a:ea typeface="微软雅黑" panose="020B0503020204020204" pitchFamily="34" charset="-122"/>
              </a:rPr>
              <a:t>RNA</a:t>
            </a:r>
            <a:r>
              <a:rPr lang="zh-CN" altLang="en-US" dirty="0">
                <a:solidFill>
                  <a:srgbClr val="060607"/>
                </a:solidFill>
                <a:latin typeface="微软雅黑" panose="020B0503020204020204" pitchFamily="34" charset="-122"/>
                <a:ea typeface="微软雅黑" panose="020B0503020204020204" pitchFamily="34" charset="-122"/>
              </a:rPr>
              <a:t>（</a:t>
            </a:r>
            <a:r>
              <a:rPr lang="en-US" altLang="zh-CN" dirty="0">
                <a:solidFill>
                  <a:srgbClr val="060607"/>
                </a:solidFill>
                <a:latin typeface="微软雅黑" panose="020B0503020204020204" pitchFamily="34" charset="-122"/>
                <a:ea typeface="微软雅黑" panose="020B0503020204020204" pitchFamily="34" charset="-122"/>
              </a:rPr>
              <a:t>mRNA</a:t>
            </a:r>
            <a:r>
              <a:rPr lang="zh-CN" altLang="en-US" dirty="0">
                <a:solidFill>
                  <a:srgbClr val="060607"/>
                </a:solidFill>
                <a:latin typeface="微软雅黑" panose="020B0503020204020204" pitchFamily="34" charset="-122"/>
                <a:ea typeface="微软雅黑" panose="020B0503020204020204" pitchFamily="34" charset="-122"/>
              </a:rPr>
              <a:t>）</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b="1" dirty="0">
                <a:solidFill>
                  <a:srgbClr val="060607"/>
                </a:solidFill>
                <a:latin typeface="微软雅黑" panose="020B0503020204020204" pitchFamily="34" charset="-122"/>
                <a:ea typeface="微软雅黑" panose="020B0503020204020204" pitchFamily="34" charset="-122"/>
              </a:rPr>
              <a:t>转录后加工（</a:t>
            </a:r>
            <a:r>
              <a:rPr lang="en-US" altLang="zh-CN" b="1" dirty="0">
                <a:solidFill>
                  <a:srgbClr val="060607"/>
                </a:solidFill>
                <a:latin typeface="微软雅黑" panose="020B0503020204020204" pitchFamily="34" charset="-122"/>
                <a:ea typeface="微软雅黑" panose="020B0503020204020204" pitchFamily="34" charset="-122"/>
              </a:rPr>
              <a:t>Post-transcriptional processing</a:t>
            </a:r>
            <a:r>
              <a:rPr lang="zh-CN" altLang="en-US" b="1"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a:t>
            </a:r>
            <a:r>
              <a:rPr lang="en-US" altLang="zh-CN" dirty="0">
                <a:solidFill>
                  <a:srgbClr val="060607"/>
                </a:solidFill>
                <a:latin typeface="微软雅黑" panose="020B0503020204020204" pitchFamily="34" charset="-122"/>
                <a:ea typeface="微软雅黑" panose="020B0503020204020204" pitchFamily="34" charset="-122"/>
              </a:rPr>
              <a:t>5' </a:t>
            </a:r>
            <a:r>
              <a:rPr lang="zh-CN" altLang="en-US" dirty="0">
                <a:solidFill>
                  <a:srgbClr val="060607"/>
                </a:solidFill>
                <a:latin typeface="微软雅黑" panose="020B0503020204020204" pitchFamily="34" charset="-122"/>
                <a:ea typeface="微软雅黑" panose="020B0503020204020204" pitchFamily="34" charset="-122"/>
              </a:rPr>
              <a:t>帽子结构、</a:t>
            </a:r>
            <a:r>
              <a:rPr lang="en-US" altLang="zh-CN" dirty="0">
                <a:solidFill>
                  <a:srgbClr val="060607"/>
                </a:solidFill>
                <a:latin typeface="微软雅黑" panose="020B0503020204020204" pitchFamily="34" charset="-122"/>
                <a:ea typeface="微软雅黑" panose="020B0503020204020204" pitchFamily="34" charset="-122"/>
              </a:rPr>
              <a:t>3' </a:t>
            </a:r>
            <a:r>
              <a:rPr lang="zh-CN" altLang="en-US" dirty="0">
                <a:solidFill>
                  <a:srgbClr val="060607"/>
                </a:solidFill>
                <a:latin typeface="微软雅黑" panose="020B0503020204020204" pitchFamily="34" charset="-122"/>
                <a:ea typeface="微软雅黑" panose="020B0503020204020204" pitchFamily="34" charset="-122"/>
              </a:rPr>
              <a:t>多聚腺苷酸尾巴（</a:t>
            </a:r>
            <a:r>
              <a:rPr lang="en-US" altLang="zh-CN" dirty="0">
                <a:solidFill>
                  <a:srgbClr val="060607"/>
                </a:solidFill>
                <a:latin typeface="微软雅黑" panose="020B0503020204020204" pitchFamily="34" charset="-122"/>
                <a:ea typeface="微软雅黑" panose="020B0503020204020204" pitchFamily="34" charset="-122"/>
              </a:rPr>
              <a:t>Poly-A tail</a:t>
            </a:r>
            <a:r>
              <a:rPr lang="zh-CN" altLang="en-US" dirty="0">
                <a:solidFill>
                  <a:srgbClr val="060607"/>
                </a:solidFill>
                <a:latin typeface="微软雅黑" panose="020B0503020204020204" pitchFamily="34" charset="-122"/>
                <a:ea typeface="微软雅黑" panose="020B0503020204020204" pitchFamily="34" charset="-122"/>
              </a:rPr>
              <a:t>），以及剪接掉内含子（非编码区段）并连接外显子（编码区段）。</a:t>
            </a:r>
          </a:p>
          <a:p>
            <a:pPr marL="285750" indent="-285750">
              <a:lnSpc>
                <a:spcPct val="150000"/>
              </a:lnSpc>
              <a:buFont typeface="Arial" panose="020B0604020202020204" pitchFamily="34" charset="0"/>
              <a:buChar char="•"/>
            </a:pPr>
            <a:r>
              <a:rPr lang="zh-CN" altLang="en-US" b="1" dirty="0">
                <a:solidFill>
                  <a:srgbClr val="060607"/>
                </a:solidFill>
                <a:latin typeface="微软雅黑" panose="020B0503020204020204" pitchFamily="34" charset="-122"/>
                <a:ea typeface="微软雅黑" panose="020B0503020204020204" pitchFamily="34" charset="-122"/>
              </a:rPr>
              <a:t>翻译（</a:t>
            </a:r>
            <a:r>
              <a:rPr lang="en-US" altLang="zh-CN" b="1" dirty="0">
                <a:solidFill>
                  <a:srgbClr val="060607"/>
                </a:solidFill>
                <a:latin typeface="微软雅黑" panose="020B0503020204020204" pitchFamily="34" charset="-122"/>
                <a:ea typeface="微软雅黑" panose="020B0503020204020204" pitchFamily="34" charset="-122"/>
              </a:rPr>
              <a:t>Translation</a:t>
            </a:r>
            <a:r>
              <a:rPr lang="zh-CN" altLang="en-US" b="1"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：成熟 </a:t>
            </a:r>
            <a:r>
              <a:rPr lang="en-US" altLang="zh-CN" dirty="0">
                <a:solidFill>
                  <a:srgbClr val="060607"/>
                </a:solidFill>
                <a:latin typeface="微软雅黑" panose="020B0503020204020204" pitchFamily="34" charset="-122"/>
                <a:ea typeface="微软雅黑" panose="020B0503020204020204" pitchFamily="34" charset="-122"/>
              </a:rPr>
              <a:t>mRNA </a:t>
            </a:r>
            <a:r>
              <a:rPr lang="zh-CN" altLang="en-US" dirty="0">
                <a:solidFill>
                  <a:srgbClr val="060607"/>
                </a:solidFill>
                <a:latin typeface="微软雅黑" panose="020B0503020204020204" pitchFamily="34" charset="-122"/>
                <a:ea typeface="微软雅黑" panose="020B0503020204020204" pitchFamily="34" charset="-122"/>
              </a:rPr>
              <a:t>离开细胞核，进入细胞质中的核糖体。由密码子翻译成特定的氨基酸序列，最终形成蛋白质。</a:t>
            </a:r>
          </a:p>
          <a:p>
            <a:pPr marL="285750" indent="-285750">
              <a:lnSpc>
                <a:spcPct val="150000"/>
              </a:lnSpc>
              <a:buFont typeface="Arial" panose="020B0604020202020204" pitchFamily="34" charset="0"/>
              <a:buChar char="•"/>
            </a:pPr>
            <a:r>
              <a:rPr lang="zh-CN" altLang="en-US" b="1" dirty="0">
                <a:solidFill>
                  <a:srgbClr val="060607"/>
                </a:solidFill>
                <a:latin typeface="微软雅黑" panose="020B0503020204020204" pitchFamily="34" charset="-122"/>
                <a:ea typeface="微软雅黑" panose="020B0503020204020204" pitchFamily="34" charset="-122"/>
              </a:rPr>
              <a:t>翻译后加工（</a:t>
            </a:r>
            <a:r>
              <a:rPr lang="en-US" altLang="zh-CN" b="1" dirty="0">
                <a:solidFill>
                  <a:srgbClr val="060607"/>
                </a:solidFill>
                <a:latin typeface="微软雅黑" panose="020B0503020204020204" pitchFamily="34" charset="-122"/>
                <a:ea typeface="微软雅黑" panose="020B0503020204020204" pitchFamily="34" charset="-122"/>
              </a:rPr>
              <a:t>Protein processing</a:t>
            </a:r>
            <a:r>
              <a:rPr lang="zh-CN" altLang="en-US" b="1"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：新合成的蛋白质可能需要进一步的加工，如折叠、修饰（磷酸化、糖基化等）、组装或被运输到细胞的特定部位才能发挥功能。</a:t>
            </a:r>
            <a:endParaRPr lang="zh-CN" altLang="en-US" i="0" dirty="0">
              <a:solidFill>
                <a:srgbClr val="060607"/>
              </a:solidFill>
              <a:effectLst/>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8A1DD8E4-F7FA-42C3-B3D0-28AC1E4A2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875" y="1451420"/>
            <a:ext cx="4334170" cy="3964035"/>
          </a:xfrm>
          <a:prstGeom prst="rect">
            <a:avLst/>
          </a:prstGeom>
        </p:spPr>
      </p:pic>
      <p:sp>
        <p:nvSpPr>
          <p:cNvPr id="12" name="矩形 11">
            <a:extLst>
              <a:ext uri="{FF2B5EF4-FFF2-40B4-BE49-F238E27FC236}">
                <a16:creationId xmlns:a16="http://schemas.microsoft.com/office/drawing/2014/main" id="{8769661D-BD25-424F-BCC2-CD4213EEF798}"/>
              </a:ext>
            </a:extLst>
          </p:cNvPr>
          <p:cNvSpPr/>
          <p:nvPr/>
        </p:nvSpPr>
        <p:spPr>
          <a:xfrm>
            <a:off x="6660931" y="6356350"/>
            <a:ext cx="4999923" cy="276999"/>
          </a:xfrm>
          <a:prstGeom prst="rect">
            <a:avLst/>
          </a:prstGeom>
        </p:spPr>
        <p:txBody>
          <a:bodyPr wrap="square">
            <a:spAutoFit/>
          </a:bodyPr>
          <a:lstStyle/>
          <a:p>
            <a:r>
              <a:rPr lang="en-US" altLang="zh-CN" sz="1200" dirty="0"/>
              <a:t>https://www.nature.com/scitable/topicpage/gene-expression-14121669/</a:t>
            </a:r>
            <a:endParaRPr lang="zh-CN" altLang="en-US" sz="1200" dirty="0"/>
          </a:p>
        </p:txBody>
      </p:sp>
    </p:spTree>
    <p:extLst>
      <p:ext uri="{BB962C8B-B14F-4D97-AF65-F5344CB8AC3E}">
        <p14:creationId xmlns:p14="http://schemas.microsoft.com/office/powerpoint/2010/main" val="171258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E9C7D-72C2-4A26-8BCB-DDB88EC167AE}"/>
              </a:ext>
            </a:extLst>
          </p:cNvPr>
          <p:cNvSpPr>
            <a:spLocks noGrp="1"/>
          </p:cNvSpPr>
          <p:nvPr>
            <p:ph type="title"/>
          </p:nvPr>
        </p:nvSpPr>
        <p:spPr/>
        <p:txBody>
          <a:bodyPr/>
          <a:lstStyle/>
          <a:p>
            <a:r>
              <a:rPr lang="en-US" altLang="zh-CN" dirty="0"/>
              <a:t>RNA-Seq</a:t>
            </a:r>
            <a:r>
              <a:rPr lang="zh-CN" altLang="en-US" dirty="0"/>
              <a:t>数据分析流程 </a:t>
            </a:r>
            <a:r>
              <a:rPr lang="en-US" altLang="zh-CN" dirty="0"/>
              <a:t>(</a:t>
            </a:r>
            <a:r>
              <a:rPr lang="zh-CN" altLang="en-US" dirty="0"/>
              <a:t>基因表达</a:t>
            </a:r>
            <a:r>
              <a:rPr lang="en-US" altLang="zh-CN" dirty="0"/>
              <a:t>)</a:t>
            </a:r>
            <a:endParaRPr lang="zh-CN" altLang="en-US" dirty="0"/>
          </a:p>
        </p:txBody>
      </p:sp>
      <p:sp>
        <p:nvSpPr>
          <p:cNvPr id="4" name="灯片编号占位符 3">
            <a:extLst>
              <a:ext uri="{FF2B5EF4-FFF2-40B4-BE49-F238E27FC236}">
                <a16:creationId xmlns:a16="http://schemas.microsoft.com/office/drawing/2014/main" id="{8E593050-E157-4B05-8B41-23F4D5B949B2}"/>
              </a:ext>
            </a:extLst>
          </p:cNvPr>
          <p:cNvSpPr>
            <a:spLocks noGrp="1"/>
          </p:cNvSpPr>
          <p:nvPr>
            <p:ph type="sldNum" sz="quarter" idx="12"/>
          </p:nvPr>
        </p:nvSpPr>
        <p:spPr/>
        <p:txBody>
          <a:bodyPr/>
          <a:lstStyle/>
          <a:p>
            <a:fld id="{DF849393-7876-44FF-8BC7-6C3A91957E85}" type="slidenum">
              <a:rPr lang="zh-CN" altLang="en-US" smtClean="0"/>
              <a:t>50</a:t>
            </a:fld>
            <a:endParaRPr lang="zh-CN" altLang="en-US"/>
          </a:p>
        </p:txBody>
      </p:sp>
      <p:pic>
        <p:nvPicPr>
          <p:cNvPr id="5" name="图片 4">
            <a:extLst>
              <a:ext uri="{FF2B5EF4-FFF2-40B4-BE49-F238E27FC236}">
                <a16:creationId xmlns:a16="http://schemas.microsoft.com/office/drawing/2014/main" id="{117A6B3B-3C78-48A0-864F-EA026D6AA703}"/>
              </a:ext>
            </a:extLst>
          </p:cNvPr>
          <p:cNvPicPr>
            <a:picLocks noChangeAspect="1"/>
          </p:cNvPicPr>
          <p:nvPr/>
        </p:nvPicPr>
        <p:blipFill>
          <a:blip r:embed="rId3"/>
          <a:stretch>
            <a:fillRect/>
          </a:stretch>
        </p:blipFill>
        <p:spPr>
          <a:xfrm>
            <a:off x="342674" y="1645640"/>
            <a:ext cx="6917782" cy="4110655"/>
          </a:xfrm>
          <a:prstGeom prst="rect">
            <a:avLst/>
          </a:prstGeom>
        </p:spPr>
      </p:pic>
      <p:sp>
        <p:nvSpPr>
          <p:cNvPr id="6" name="矩形 5">
            <a:extLst>
              <a:ext uri="{FF2B5EF4-FFF2-40B4-BE49-F238E27FC236}">
                <a16:creationId xmlns:a16="http://schemas.microsoft.com/office/drawing/2014/main" id="{C2657223-2A45-4149-8A24-D19F95D1A7DD}"/>
              </a:ext>
            </a:extLst>
          </p:cNvPr>
          <p:cNvSpPr/>
          <p:nvPr/>
        </p:nvSpPr>
        <p:spPr>
          <a:xfrm>
            <a:off x="2264229" y="6444476"/>
            <a:ext cx="9585097" cy="276999"/>
          </a:xfrm>
          <a:prstGeom prst="rect">
            <a:avLst/>
          </a:prstGeom>
        </p:spPr>
        <p:txBody>
          <a:bodyPr wrap="square">
            <a:spAutoFit/>
          </a:bodyPr>
          <a:lstStyle/>
          <a:p>
            <a:r>
              <a:rPr lang="en-US" altLang="zh-CN" sz="1200" dirty="0">
                <a:solidFill>
                  <a:srgbClr val="222222"/>
                </a:solidFill>
                <a:latin typeface="Arial" panose="020B0604020202020204" pitchFamily="34" charset="0"/>
              </a:rPr>
              <a:t>Stark, Rory, Marta </a:t>
            </a:r>
            <a:r>
              <a:rPr lang="en-US" altLang="zh-CN" sz="1200" dirty="0" err="1">
                <a:solidFill>
                  <a:srgbClr val="222222"/>
                </a:solidFill>
                <a:latin typeface="Arial" panose="020B0604020202020204" pitchFamily="34" charset="0"/>
              </a:rPr>
              <a:t>Grzelak</a:t>
            </a:r>
            <a:r>
              <a:rPr lang="en-US" altLang="zh-CN" sz="1200" dirty="0">
                <a:solidFill>
                  <a:srgbClr val="222222"/>
                </a:solidFill>
                <a:latin typeface="Arial" panose="020B0604020202020204" pitchFamily="34" charset="0"/>
              </a:rPr>
              <a:t>, and James Hadfield. "RNA sequencing: the teenage years." </a:t>
            </a:r>
            <a:r>
              <a:rPr lang="en-US" altLang="zh-CN" sz="1200" i="1" dirty="0">
                <a:solidFill>
                  <a:srgbClr val="222222"/>
                </a:solidFill>
                <a:latin typeface="Arial" panose="020B0604020202020204" pitchFamily="34" charset="0"/>
              </a:rPr>
              <a:t>Nature Reviews Genetics</a:t>
            </a:r>
            <a:r>
              <a:rPr lang="en-US" altLang="zh-CN" sz="1200" dirty="0">
                <a:solidFill>
                  <a:srgbClr val="222222"/>
                </a:solidFill>
                <a:latin typeface="Arial" panose="020B0604020202020204" pitchFamily="34" charset="0"/>
              </a:rPr>
              <a:t> 20.11 (2019): 631-656.</a:t>
            </a:r>
            <a:endParaRPr lang="zh-CN" altLang="en-US" sz="1200" dirty="0"/>
          </a:p>
        </p:txBody>
      </p:sp>
      <p:sp>
        <p:nvSpPr>
          <p:cNvPr id="7" name="矩形 6">
            <a:extLst>
              <a:ext uri="{FF2B5EF4-FFF2-40B4-BE49-F238E27FC236}">
                <a16:creationId xmlns:a16="http://schemas.microsoft.com/office/drawing/2014/main" id="{E61DC4A4-E1C2-4A38-93CD-F381DEFB5939}"/>
              </a:ext>
            </a:extLst>
          </p:cNvPr>
          <p:cNvSpPr/>
          <p:nvPr/>
        </p:nvSpPr>
        <p:spPr>
          <a:xfrm>
            <a:off x="10582354" y="496370"/>
            <a:ext cx="1043876" cy="400110"/>
          </a:xfrm>
          <a:prstGeom prst="rect">
            <a:avLst/>
          </a:prstGeom>
        </p:spPr>
        <p:txBody>
          <a:bodyPr wrap="none">
            <a:spAutoFit/>
          </a:bodyPr>
          <a:lstStyle/>
          <a:p>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a:t>
            </a:r>
          </a:p>
        </p:txBody>
      </p:sp>
      <p:pic>
        <p:nvPicPr>
          <p:cNvPr id="8" name="图片 7">
            <a:extLst>
              <a:ext uri="{FF2B5EF4-FFF2-40B4-BE49-F238E27FC236}">
                <a16:creationId xmlns:a16="http://schemas.microsoft.com/office/drawing/2014/main" id="{DD3E8CD7-B515-4D53-AEBB-EF26D144804C}"/>
              </a:ext>
            </a:extLst>
          </p:cNvPr>
          <p:cNvPicPr>
            <a:picLocks noChangeAspect="1"/>
          </p:cNvPicPr>
          <p:nvPr/>
        </p:nvPicPr>
        <p:blipFill rotWithShape="1">
          <a:blip r:embed="rId4"/>
          <a:srcRect t="851"/>
          <a:stretch/>
        </p:blipFill>
        <p:spPr>
          <a:xfrm>
            <a:off x="7272548" y="1999632"/>
            <a:ext cx="4464977" cy="2961266"/>
          </a:xfrm>
          <a:prstGeom prst="rect">
            <a:avLst/>
          </a:prstGeom>
        </p:spPr>
      </p:pic>
      <p:graphicFrame>
        <p:nvGraphicFramePr>
          <p:cNvPr id="9" name="表格 8">
            <a:extLst>
              <a:ext uri="{FF2B5EF4-FFF2-40B4-BE49-F238E27FC236}">
                <a16:creationId xmlns:a16="http://schemas.microsoft.com/office/drawing/2014/main" id="{166DBA07-7154-46CD-B3F4-F09FE9087A38}"/>
              </a:ext>
            </a:extLst>
          </p:cNvPr>
          <p:cNvGraphicFramePr>
            <a:graphicFrameLocks noGrp="1"/>
          </p:cNvGraphicFramePr>
          <p:nvPr>
            <p:extLst>
              <p:ext uri="{D42A27DB-BD31-4B8C-83A1-F6EECF244321}">
                <p14:modId xmlns:p14="http://schemas.microsoft.com/office/powerpoint/2010/main" val="2735152131"/>
              </p:ext>
            </p:extLst>
          </p:nvPr>
        </p:nvGraphicFramePr>
        <p:xfrm>
          <a:off x="7383845" y="5397887"/>
          <a:ext cx="4242385" cy="609600"/>
        </p:xfrm>
        <a:graphic>
          <a:graphicData uri="http://schemas.openxmlformats.org/drawingml/2006/table">
            <a:tbl>
              <a:tblPr firstRow="1" bandRow="1">
                <a:tableStyleId>{5940675A-B579-460E-94D1-54222C63F5DA}</a:tableStyleId>
              </a:tblPr>
              <a:tblGrid>
                <a:gridCol w="1686645">
                  <a:extLst>
                    <a:ext uri="{9D8B030D-6E8A-4147-A177-3AD203B41FA5}">
                      <a16:colId xmlns:a16="http://schemas.microsoft.com/office/drawing/2014/main" val="2300774118"/>
                    </a:ext>
                  </a:extLst>
                </a:gridCol>
                <a:gridCol w="2555740">
                  <a:extLst>
                    <a:ext uri="{9D8B030D-6E8A-4147-A177-3AD203B41FA5}">
                      <a16:colId xmlns:a16="http://schemas.microsoft.com/office/drawing/2014/main" val="2248588516"/>
                    </a:ext>
                  </a:extLst>
                </a:gridCol>
              </a:tblGrid>
              <a:tr h="289605">
                <a:tc>
                  <a:txBody>
                    <a:bodyPr/>
                    <a:lstStyle/>
                    <a:p>
                      <a:pPr algn="ctr"/>
                      <a:r>
                        <a:rPr lang="zh-CN" altLang="en-US" sz="1400" b="1" kern="1200" dirty="0">
                          <a:latin typeface="微软雅黑" panose="020B0503020204020204" pitchFamily="34" charset="-122"/>
                          <a:ea typeface="微软雅黑" panose="020B0503020204020204" pitchFamily="34" charset="-122"/>
                        </a:rPr>
                        <a:t>基因组比对</a:t>
                      </a:r>
                      <a:endParaRPr lang="zh-CN" altLang="en-US" sz="1400" b="1"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400" b="1" kern="1200" dirty="0">
                          <a:latin typeface="微软雅黑" panose="020B0503020204020204" pitchFamily="34" charset="-122"/>
                          <a:ea typeface="微软雅黑" panose="020B0503020204020204" pitchFamily="34" charset="-122"/>
                        </a:rPr>
                        <a:t>Genome mapping</a:t>
                      </a:r>
                      <a:endParaRPr lang="zh-CN" altLang="en-US" sz="1400" b="1"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554017862"/>
                  </a:ext>
                </a:extLst>
              </a:tr>
              <a:tr h="289605">
                <a:tc>
                  <a:txBody>
                    <a:bodyPr/>
                    <a:lstStyle/>
                    <a:p>
                      <a:pPr algn="ctr"/>
                      <a:r>
                        <a:rPr lang="zh-CN" altLang="en-US" sz="1400" b="1" kern="1200" dirty="0">
                          <a:latin typeface="微软雅黑" panose="020B0503020204020204" pitchFamily="34" charset="-122"/>
                          <a:ea typeface="微软雅黑" panose="020B0503020204020204" pitchFamily="34" charset="-122"/>
                        </a:rPr>
                        <a:t>转录组比对</a:t>
                      </a:r>
                      <a:endParaRPr lang="zh-CN" altLang="en-US" sz="1400" b="1"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400" b="1" kern="1200" dirty="0">
                          <a:latin typeface="微软雅黑" panose="020B0503020204020204" pitchFamily="34" charset="-122"/>
                          <a:ea typeface="微软雅黑" panose="020B0503020204020204" pitchFamily="34" charset="-122"/>
                        </a:rPr>
                        <a:t>Transcriptome mapping</a:t>
                      </a:r>
                      <a:endParaRPr lang="zh-CN" altLang="en-US" sz="1400" b="1"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3006882642"/>
                  </a:ext>
                </a:extLst>
              </a:tr>
            </a:tbl>
          </a:graphicData>
        </a:graphic>
      </p:graphicFrame>
    </p:spTree>
    <p:extLst>
      <p:ext uri="{BB962C8B-B14F-4D97-AF65-F5344CB8AC3E}">
        <p14:creationId xmlns:p14="http://schemas.microsoft.com/office/powerpoint/2010/main" val="115234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70CB1-792F-41FF-BDF1-E67C39D79E56}"/>
              </a:ext>
            </a:extLst>
          </p:cNvPr>
          <p:cNvSpPr>
            <a:spLocks noGrp="1"/>
          </p:cNvSpPr>
          <p:nvPr>
            <p:ph type="title"/>
          </p:nvPr>
        </p:nvSpPr>
        <p:spPr/>
        <p:txBody>
          <a:bodyPr/>
          <a:lstStyle/>
          <a:p>
            <a:r>
              <a:rPr lang="en-US" altLang="zh-CN" dirty="0"/>
              <a:t>RNA-Seq</a:t>
            </a:r>
            <a:r>
              <a:rPr lang="zh-CN" altLang="en-US" dirty="0"/>
              <a:t>数据分析流程 </a:t>
            </a:r>
            <a:r>
              <a:rPr lang="en-US" altLang="zh-CN" dirty="0"/>
              <a:t>(</a:t>
            </a:r>
            <a:r>
              <a:rPr lang="zh-CN" altLang="en-US" dirty="0"/>
              <a:t>基因表达</a:t>
            </a:r>
            <a:r>
              <a:rPr lang="en-US" altLang="zh-CN" dirty="0"/>
              <a:t>)</a:t>
            </a:r>
            <a:endParaRPr lang="zh-CN" altLang="en-US" dirty="0"/>
          </a:p>
        </p:txBody>
      </p:sp>
      <p:sp>
        <p:nvSpPr>
          <p:cNvPr id="4" name="灯片编号占位符 3">
            <a:extLst>
              <a:ext uri="{FF2B5EF4-FFF2-40B4-BE49-F238E27FC236}">
                <a16:creationId xmlns:a16="http://schemas.microsoft.com/office/drawing/2014/main" id="{7404AF83-7794-4E35-9E26-EE0890E67762}"/>
              </a:ext>
            </a:extLst>
          </p:cNvPr>
          <p:cNvSpPr>
            <a:spLocks noGrp="1"/>
          </p:cNvSpPr>
          <p:nvPr>
            <p:ph type="sldNum" sz="quarter" idx="12"/>
          </p:nvPr>
        </p:nvSpPr>
        <p:spPr/>
        <p:txBody>
          <a:bodyPr/>
          <a:lstStyle/>
          <a:p>
            <a:fld id="{DF849393-7876-44FF-8BC7-6C3A91957E85}" type="slidenum">
              <a:rPr lang="zh-CN" altLang="en-US" smtClean="0"/>
              <a:t>51</a:t>
            </a:fld>
            <a:endParaRPr lang="zh-CN" altLang="en-US"/>
          </a:p>
        </p:txBody>
      </p:sp>
      <p:sp>
        <p:nvSpPr>
          <p:cNvPr id="5" name="矩形 4">
            <a:extLst>
              <a:ext uri="{FF2B5EF4-FFF2-40B4-BE49-F238E27FC236}">
                <a16:creationId xmlns:a16="http://schemas.microsoft.com/office/drawing/2014/main" id="{E393909C-B04F-4928-A531-7D47A62AC63F}"/>
              </a:ext>
            </a:extLst>
          </p:cNvPr>
          <p:cNvSpPr/>
          <p:nvPr/>
        </p:nvSpPr>
        <p:spPr>
          <a:xfrm>
            <a:off x="809536" y="6273136"/>
            <a:ext cx="2802690"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https://nf-co.re/rnaseq/3.12.0/</a:t>
            </a:r>
          </a:p>
        </p:txBody>
      </p:sp>
      <p:pic>
        <p:nvPicPr>
          <p:cNvPr id="7" name="图片 6">
            <a:extLst>
              <a:ext uri="{FF2B5EF4-FFF2-40B4-BE49-F238E27FC236}">
                <a16:creationId xmlns:a16="http://schemas.microsoft.com/office/drawing/2014/main" id="{8E9169DB-1379-4F22-B5A4-FE3C16336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808" y="1319844"/>
            <a:ext cx="10812384" cy="4505954"/>
          </a:xfrm>
          <a:prstGeom prst="rect">
            <a:avLst/>
          </a:prstGeom>
        </p:spPr>
      </p:pic>
      <p:sp>
        <p:nvSpPr>
          <p:cNvPr id="8" name="矩形 7">
            <a:extLst>
              <a:ext uri="{FF2B5EF4-FFF2-40B4-BE49-F238E27FC236}">
                <a16:creationId xmlns:a16="http://schemas.microsoft.com/office/drawing/2014/main" id="{CF434485-A1FC-4171-AB28-7B4BB34D2A70}"/>
              </a:ext>
            </a:extLst>
          </p:cNvPr>
          <p:cNvSpPr/>
          <p:nvPr/>
        </p:nvSpPr>
        <p:spPr>
          <a:xfrm>
            <a:off x="10582354" y="496370"/>
            <a:ext cx="1043876" cy="400110"/>
          </a:xfrm>
          <a:prstGeom prst="rect">
            <a:avLst/>
          </a:prstGeom>
        </p:spPr>
        <p:txBody>
          <a:bodyPr wrap="none">
            <a:spAutoFit/>
          </a:bodyPr>
          <a:lstStyle/>
          <a:p>
            <a:r>
              <a:rPr lang="en-US" altLang="zh-CN" sz="2000" dirty="0">
                <a:latin typeface="微软雅黑" panose="020B0503020204020204" pitchFamily="34" charset="-122"/>
                <a:ea typeface="微软雅黑" panose="020B0503020204020204" pitchFamily="34" charset="-122"/>
              </a:rPr>
              <a:t>2020</a:t>
            </a:r>
            <a:r>
              <a:rPr lang="zh-CN" altLang="en-US" sz="2000" dirty="0">
                <a:latin typeface="微软雅黑" panose="020B0503020204020204" pitchFamily="34" charset="-122"/>
                <a:ea typeface="微软雅黑" panose="020B0503020204020204" pitchFamily="34" charset="-122"/>
              </a:rPr>
              <a:t>年</a:t>
            </a:r>
          </a:p>
        </p:txBody>
      </p:sp>
      <p:sp>
        <p:nvSpPr>
          <p:cNvPr id="9" name="矩形 8">
            <a:extLst>
              <a:ext uri="{FF2B5EF4-FFF2-40B4-BE49-F238E27FC236}">
                <a16:creationId xmlns:a16="http://schemas.microsoft.com/office/drawing/2014/main" id="{8269DF2B-1418-4132-86DE-F1F4B59B2AF7}"/>
              </a:ext>
            </a:extLst>
          </p:cNvPr>
          <p:cNvSpPr/>
          <p:nvPr/>
        </p:nvSpPr>
        <p:spPr>
          <a:xfrm>
            <a:off x="6195918" y="6259810"/>
            <a:ext cx="6096000" cy="461665"/>
          </a:xfrm>
          <a:prstGeom prst="rect">
            <a:avLst/>
          </a:prstGeom>
        </p:spPr>
        <p:txBody>
          <a:bodyPr>
            <a:spAutoFit/>
          </a:bodyPr>
          <a:lstStyle/>
          <a:p>
            <a:r>
              <a:rPr lang="en-US" altLang="zh-CN" sz="1200" dirty="0" err="1">
                <a:solidFill>
                  <a:srgbClr val="222222"/>
                </a:solidFill>
                <a:latin typeface="-apple-system"/>
              </a:rPr>
              <a:t>Ewels</a:t>
            </a:r>
            <a:r>
              <a:rPr lang="en-US" altLang="zh-CN" sz="1200" dirty="0">
                <a:solidFill>
                  <a:srgbClr val="222222"/>
                </a:solidFill>
                <a:latin typeface="-apple-system"/>
              </a:rPr>
              <a:t>, P.A., </a:t>
            </a:r>
            <a:r>
              <a:rPr lang="en-US" altLang="zh-CN" sz="1200" dirty="0" err="1">
                <a:solidFill>
                  <a:srgbClr val="222222"/>
                </a:solidFill>
                <a:latin typeface="-apple-system"/>
              </a:rPr>
              <a:t>Peltzer</a:t>
            </a:r>
            <a:r>
              <a:rPr lang="en-US" altLang="zh-CN" sz="1200" dirty="0">
                <a:solidFill>
                  <a:srgbClr val="222222"/>
                </a:solidFill>
                <a:latin typeface="-apple-system"/>
              </a:rPr>
              <a:t>, A., </a:t>
            </a:r>
            <a:r>
              <a:rPr lang="en-US" altLang="zh-CN" sz="1200" dirty="0" err="1">
                <a:solidFill>
                  <a:srgbClr val="222222"/>
                </a:solidFill>
                <a:latin typeface="-apple-system"/>
              </a:rPr>
              <a:t>Fillinger</a:t>
            </a:r>
            <a:r>
              <a:rPr lang="en-US" altLang="zh-CN" sz="1200" dirty="0">
                <a:solidFill>
                  <a:srgbClr val="222222"/>
                </a:solidFill>
                <a:latin typeface="-apple-system"/>
              </a:rPr>
              <a:t>, S. </a:t>
            </a:r>
            <a:r>
              <a:rPr lang="en-US" altLang="zh-CN" sz="1200" i="1" dirty="0">
                <a:solidFill>
                  <a:srgbClr val="222222"/>
                </a:solidFill>
                <a:latin typeface="-apple-system"/>
              </a:rPr>
              <a:t>et al.</a:t>
            </a:r>
            <a:r>
              <a:rPr lang="en-US" altLang="zh-CN" sz="1200" dirty="0">
                <a:solidFill>
                  <a:srgbClr val="222222"/>
                </a:solidFill>
                <a:latin typeface="-apple-system"/>
              </a:rPr>
              <a:t> The </a:t>
            </a:r>
            <a:r>
              <a:rPr lang="en-US" altLang="zh-CN" sz="1200" dirty="0" err="1">
                <a:solidFill>
                  <a:srgbClr val="222222"/>
                </a:solidFill>
                <a:latin typeface="-apple-system"/>
              </a:rPr>
              <a:t>nf</a:t>
            </a:r>
            <a:r>
              <a:rPr lang="en-US" altLang="zh-CN" sz="1200" dirty="0">
                <a:solidFill>
                  <a:srgbClr val="222222"/>
                </a:solidFill>
                <a:latin typeface="-apple-system"/>
              </a:rPr>
              <a:t>-core framework for community-curated bioinformatics pipelines. </a:t>
            </a:r>
            <a:r>
              <a:rPr lang="en-US" altLang="zh-CN" sz="1200" i="1" dirty="0">
                <a:solidFill>
                  <a:srgbClr val="222222"/>
                </a:solidFill>
                <a:latin typeface="-apple-system"/>
              </a:rPr>
              <a:t>Nat </a:t>
            </a:r>
            <a:r>
              <a:rPr lang="en-US" altLang="zh-CN" sz="1200" i="1" dirty="0" err="1">
                <a:solidFill>
                  <a:srgbClr val="222222"/>
                </a:solidFill>
                <a:latin typeface="-apple-system"/>
              </a:rPr>
              <a:t>Biotechnol</a:t>
            </a:r>
            <a:r>
              <a:rPr lang="en-US" altLang="zh-CN" sz="1200" dirty="0">
                <a:solidFill>
                  <a:srgbClr val="222222"/>
                </a:solidFill>
                <a:latin typeface="-apple-system"/>
              </a:rPr>
              <a:t> </a:t>
            </a:r>
            <a:r>
              <a:rPr lang="en-US" altLang="zh-CN" sz="1200" b="1" dirty="0">
                <a:solidFill>
                  <a:srgbClr val="222222"/>
                </a:solidFill>
                <a:latin typeface="-apple-system"/>
              </a:rPr>
              <a:t>38</a:t>
            </a:r>
            <a:r>
              <a:rPr lang="en-US" altLang="zh-CN" sz="1200" dirty="0">
                <a:solidFill>
                  <a:srgbClr val="222222"/>
                </a:solidFill>
                <a:latin typeface="-apple-system"/>
              </a:rPr>
              <a:t>, 276–278 (2020).</a:t>
            </a:r>
            <a:endParaRPr lang="zh-CN" altLang="en-US" sz="1200" dirty="0"/>
          </a:p>
        </p:txBody>
      </p:sp>
    </p:spTree>
    <p:extLst>
      <p:ext uri="{BB962C8B-B14F-4D97-AF65-F5344CB8AC3E}">
        <p14:creationId xmlns:p14="http://schemas.microsoft.com/office/powerpoint/2010/main" val="784510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24FA5-ACEF-4FB8-8D49-C439DC378660}"/>
              </a:ext>
            </a:extLst>
          </p:cNvPr>
          <p:cNvSpPr>
            <a:spLocks noGrp="1"/>
          </p:cNvSpPr>
          <p:nvPr>
            <p:ph type="title"/>
          </p:nvPr>
        </p:nvSpPr>
        <p:spPr>
          <a:xfrm>
            <a:off x="199836" y="18256"/>
            <a:ext cx="11992164" cy="1183528"/>
          </a:xfrm>
        </p:spPr>
        <p:txBody>
          <a:bodyPr/>
          <a:lstStyle/>
          <a:p>
            <a:r>
              <a:rPr lang="en-US" altLang="zh-CN" dirty="0"/>
              <a:t>RNA-Seq</a:t>
            </a:r>
            <a:r>
              <a:rPr lang="zh-CN" altLang="en-US" dirty="0"/>
              <a:t>数据分析流程 </a:t>
            </a:r>
            <a:r>
              <a:rPr lang="en-US" altLang="zh-CN" dirty="0"/>
              <a:t>(</a:t>
            </a:r>
            <a:r>
              <a:rPr lang="zh-CN" altLang="en-US" dirty="0"/>
              <a:t>遗传诊断</a:t>
            </a:r>
            <a:r>
              <a:rPr lang="en-US" altLang="zh-CN" dirty="0"/>
              <a:t>)</a:t>
            </a:r>
            <a:endParaRPr lang="zh-CN" altLang="en-US" dirty="0"/>
          </a:p>
        </p:txBody>
      </p:sp>
      <p:sp>
        <p:nvSpPr>
          <p:cNvPr id="4" name="灯片编号占位符 3">
            <a:extLst>
              <a:ext uri="{FF2B5EF4-FFF2-40B4-BE49-F238E27FC236}">
                <a16:creationId xmlns:a16="http://schemas.microsoft.com/office/drawing/2014/main" id="{9BE82AF6-BF18-4AF9-97BE-737AC14ADBAD}"/>
              </a:ext>
            </a:extLst>
          </p:cNvPr>
          <p:cNvSpPr>
            <a:spLocks noGrp="1"/>
          </p:cNvSpPr>
          <p:nvPr>
            <p:ph type="sldNum" sz="quarter" idx="12"/>
          </p:nvPr>
        </p:nvSpPr>
        <p:spPr/>
        <p:txBody>
          <a:bodyPr/>
          <a:lstStyle/>
          <a:p>
            <a:fld id="{DF849393-7876-44FF-8BC7-6C3A91957E85}" type="slidenum">
              <a:rPr lang="zh-CN" altLang="en-US" smtClean="0"/>
              <a:t>52</a:t>
            </a:fld>
            <a:endParaRPr lang="zh-CN" altLang="en-US"/>
          </a:p>
        </p:txBody>
      </p:sp>
      <p:pic>
        <p:nvPicPr>
          <p:cNvPr id="5" name="Picture 3">
            <a:extLst>
              <a:ext uri="{FF2B5EF4-FFF2-40B4-BE49-F238E27FC236}">
                <a16:creationId xmlns:a16="http://schemas.microsoft.com/office/drawing/2014/main" id="{88827591-3A93-4425-955F-0DD85799C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898" y="1077557"/>
            <a:ext cx="8130028" cy="5127377"/>
          </a:xfrm>
          <a:prstGeom prst="rect">
            <a:avLst/>
          </a:prstGeom>
        </p:spPr>
      </p:pic>
      <p:sp>
        <p:nvSpPr>
          <p:cNvPr id="7" name="Rectangle 4">
            <a:extLst>
              <a:ext uri="{FF2B5EF4-FFF2-40B4-BE49-F238E27FC236}">
                <a16:creationId xmlns:a16="http://schemas.microsoft.com/office/drawing/2014/main" id="{AA112EF6-B832-4A70-B302-4B84C6EF2C35}"/>
              </a:ext>
            </a:extLst>
          </p:cNvPr>
          <p:cNvSpPr/>
          <p:nvPr/>
        </p:nvSpPr>
        <p:spPr>
          <a:xfrm>
            <a:off x="5207727" y="6323468"/>
            <a:ext cx="6749142" cy="461665"/>
          </a:xfrm>
          <a:prstGeom prst="rect">
            <a:avLst/>
          </a:prstGeom>
        </p:spPr>
        <p:txBody>
          <a:bodyPr wrap="square">
            <a:spAutoFit/>
          </a:bodyPr>
          <a:lstStyle/>
          <a:p>
            <a:r>
              <a:rPr lang="en-US" altLang="zh-CN" sz="1200" dirty="0" err="1">
                <a:latin typeface="-apple-system"/>
              </a:rPr>
              <a:t>Yépez</a:t>
            </a:r>
            <a:r>
              <a:rPr lang="en-US" altLang="zh-CN" sz="1200" dirty="0">
                <a:latin typeface="-apple-system"/>
              </a:rPr>
              <a:t>, V.A., </a:t>
            </a:r>
            <a:r>
              <a:rPr lang="en-US" altLang="zh-CN" sz="1200" dirty="0" err="1">
                <a:latin typeface="-apple-system"/>
              </a:rPr>
              <a:t>Gusic</a:t>
            </a:r>
            <a:r>
              <a:rPr lang="en-US" altLang="zh-CN" sz="1200" dirty="0">
                <a:latin typeface="-apple-system"/>
              </a:rPr>
              <a:t>, M., </a:t>
            </a:r>
            <a:r>
              <a:rPr lang="en-US" altLang="zh-CN" sz="1200" dirty="0" err="1">
                <a:latin typeface="-apple-system"/>
              </a:rPr>
              <a:t>Kopajtich</a:t>
            </a:r>
            <a:r>
              <a:rPr lang="en-US" altLang="zh-CN" sz="1200" dirty="0">
                <a:latin typeface="-apple-system"/>
              </a:rPr>
              <a:t>, R. </a:t>
            </a:r>
            <a:r>
              <a:rPr lang="en-US" altLang="zh-CN" sz="1200" i="1" dirty="0">
                <a:latin typeface="-apple-system"/>
              </a:rPr>
              <a:t>et al.</a:t>
            </a:r>
            <a:r>
              <a:rPr lang="en-US" altLang="zh-CN" sz="1200" dirty="0">
                <a:latin typeface="-apple-system"/>
              </a:rPr>
              <a:t> Clinical implementation of RNA sequencing for Mendelian disease diagnostics. </a:t>
            </a:r>
            <a:r>
              <a:rPr lang="en-US" altLang="zh-CN" sz="1200" i="1" dirty="0">
                <a:latin typeface="-apple-system"/>
              </a:rPr>
              <a:t>Genome Med</a:t>
            </a:r>
            <a:r>
              <a:rPr lang="en-US" altLang="zh-CN" sz="1200" dirty="0">
                <a:latin typeface="-apple-system"/>
              </a:rPr>
              <a:t> </a:t>
            </a:r>
            <a:r>
              <a:rPr lang="en-US" altLang="zh-CN" sz="1200" b="1" dirty="0">
                <a:latin typeface="-apple-system"/>
              </a:rPr>
              <a:t>14</a:t>
            </a:r>
            <a:r>
              <a:rPr lang="en-US" altLang="zh-CN" sz="1200" dirty="0">
                <a:latin typeface="-apple-system"/>
              </a:rPr>
              <a:t>, 38 (2022). https://doi.org/10.1186/s13073-022-01019-9</a:t>
            </a:r>
            <a:endParaRPr lang="zh-CN" altLang="en-US" sz="1000" dirty="0">
              <a:latin typeface="-apple-system"/>
              <a:cs typeface="Arial" panose="020B0604020202020204" pitchFamily="34" charset="0"/>
            </a:endParaRPr>
          </a:p>
        </p:txBody>
      </p:sp>
      <p:sp>
        <p:nvSpPr>
          <p:cNvPr id="8" name="矩形 7">
            <a:extLst>
              <a:ext uri="{FF2B5EF4-FFF2-40B4-BE49-F238E27FC236}">
                <a16:creationId xmlns:a16="http://schemas.microsoft.com/office/drawing/2014/main" id="{E97C821D-3AF5-4E59-9EA5-E47F938E1A28}"/>
              </a:ext>
            </a:extLst>
          </p:cNvPr>
          <p:cNvSpPr/>
          <p:nvPr/>
        </p:nvSpPr>
        <p:spPr>
          <a:xfrm>
            <a:off x="10582354" y="496370"/>
            <a:ext cx="1043876" cy="400110"/>
          </a:xfrm>
          <a:prstGeom prst="rect">
            <a:avLst/>
          </a:prstGeom>
        </p:spPr>
        <p:txBody>
          <a:bodyPr wrap="none">
            <a:spAutoFit/>
          </a:bodyPr>
          <a:lstStyle/>
          <a:p>
            <a:r>
              <a:rPr lang="en-US" altLang="zh-CN" sz="2000" dirty="0">
                <a:latin typeface="微软雅黑" panose="020B0503020204020204" pitchFamily="34" charset="-122"/>
                <a:ea typeface="微软雅黑" panose="020B0503020204020204" pitchFamily="34" charset="-122"/>
              </a:rPr>
              <a:t>2022</a:t>
            </a:r>
            <a:r>
              <a:rPr lang="zh-CN" altLang="en-US" sz="2000" dirty="0">
                <a:latin typeface="微软雅黑" panose="020B0503020204020204" pitchFamily="34" charset="-122"/>
                <a:ea typeface="微软雅黑" panose="020B0503020204020204" pitchFamily="34" charset="-122"/>
              </a:rPr>
              <a:t>年</a:t>
            </a:r>
          </a:p>
        </p:txBody>
      </p:sp>
      <p:sp>
        <p:nvSpPr>
          <p:cNvPr id="9" name="矩形 8">
            <a:extLst>
              <a:ext uri="{FF2B5EF4-FFF2-40B4-BE49-F238E27FC236}">
                <a16:creationId xmlns:a16="http://schemas.microsoft.com/office/drawing/2014/main" id="{5FCCDE25-2399-46BC-9200-A0436B8CA365}"/>
              </a:ext>
            </a:extLst>
          </p:cNvPr>
          <p:cNvSpPr/>
          <p:nvPr/>
        </p:nvSpPr>
        <p:spPr>
          <a:xfrm>
            <a:off x="7319323" y="5897157"/>
            <a:ext cx="3889206" cy="307777"/>
          </a:xfrm>
          <a:prstGeom prst="rect">
            <a:avLst/>
          </a:prstGeom>
        </p:spPr>
        <p:txBody>
          <a:bodyPr wrap="none">
            <a:spAutoFit/>
          </a:bodyPr>
          <a:lstStyle/>
          <a:p>
            <a:r>
              <a:rPr lang="zh-CN" altLang="en-US" sz="1400" dirty="0">
                <a:latin typeface="-apple-system"/>
              </a:rPr>
              <a:t>https://gagneurlab-drop.readthedocs.io/en/latest/</a:t>
            </a:r>
          </a:p>
        </p:txBody>
      </p:sp>
      <p:sp>
        <p:nvSpPr>
          <p:cNvPr id="10" name="矩形 9">
            <a:extLst>
              <a:ext uri="{FF2B5EF4-FFF2-40B4-BE49-F238E27FC236}">
                <a16:creationId xmlns:a16="http://schemas.microsoft.com/office/drawing/2014/main" id="{F30CC512-4FB9-4E91-AB66-FB98DB8DDAC3}"/>
              </a:ext>
            </a:extLst>
          </p:cNvPr>
          <p:cNvSpPr/>
          <p:nvPr/>
        </p:nvSpPr>
        <p:spPr>
          <a:xfrm>
            <a:off x="4732677" y="2883137"/>
            <a:ext cx="1938090" cy="11835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034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1FF33-01A8-4280-B594-5D58E2037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99" y="1584960"/>
            <a:ext cx="10640602" cy="4369525"/>
          </a:xfrm>
          <a:prstGeom prst="rect">
            <a:avLst/>
          </a:prstGeom>
        </p:spPr>
      </p:pic>
      <p:sp>
        <p:nvSpPr>
          <p:cNvPr id="6" name="Rectangle 4">
            <a:extLst>
              <a:ext uri="{FF2B5EF4-FFF2-40B4-BE49-F238E27FC236}">
                <a16:creationId xmlns:a16="http://schemas.microsoft.com/office/drawing/2014/main" id="{AC32CDF3-1119-43FB-BAEC-7C7069CDF1DF}"/>
              </a:ext>
            </a:extLst>
          </p:cNvPr>
          <p:cNvSpPr/>
          <p:nvPr/>
        </p:nvSpPr>
        <p:spPr>
          <a:xfrm>
            <a:off x="5207727" y="6323468"/>
            <a:ext cx="6749142" cy="461665"/>
          </a:xfrm>
          <a:prstGeom prst="rect">
            <a:avLst/>
          </a:prstGeom>
        </p:spPr>
        <p:txBody>
          <a:bodyPr wrap="square">
            <a:spAutoFit/>
          </a:bodyPr>
          <a:lstStyle/>
          <a:p>
            <a:r>
              <a:rPr lang="en-US" altLang="zh-CN" sz="1200" dirty="0" err="1">
                <a:latin typeface="-apple-system"/>
              </a:rPr>
              <a:t>Yépez</a:t>
            </a:r>
            <a:r>
              <a:rPr lang="en-US" altLang="zh-CN" sz="1200" dirty="0">
                <a:latin typeface="-apple-system"/>
              </a:rPr>
              <a:t>, V.A., </a:t>
            </a:r>
            <a:r>
              <a:rPr lang="en-US" altLang="zh-CN" sz="1200" dirty="0" err="1">
                <a:latin typeface="-apple-system"/>
              </a:rPr>
              <a:t>Gusic</a:t>
            </a:r>
            <a:r>
              <a:rPr lang="en-US" altLang="zh-CN" sz="1200" dirty="0">
                <a:latin typeface="-apple-system"/>
              </a:rPr>
              <a:t>, M., </a:t>
            </a:r>
            <a:r>
              <a:rPr lang="en-US" altLang="zh-CN" sz="1200" dirty="0" err="1">
                <a:latin typeface="-apple-system"/>
              </a:rPr>
              <a:t>Kopajtich</a:t>
            </a:r>
            <a:r>
              <a:rPr lang="en-US" altLang="zh-CN" sz="1200" dirty="0">
                <a:latin typeface="-apple-system"/>
              </a:rPr>
              <a:t>, R. </a:t>
            </a:r>
            <a:r>
              <a:rPr lang="en-US" altLang="zh-CN" sz="1200" i="1" dirty="0">
                <a:latin typeface="-apple-system"/>
              </a:rPr>
              <a:t>et al.</a:t>
            </a:r>
            <a:r>
              <a:rPr lang="en-US" altLang="zh-CN" sz="1200" dirty="0">
                <a:latin typeface="-apple-system"/>
              </a:rPr>
              <a:t> Clinical implementation of RNA sequencing for Mendelian disease diagnostics. </a:t>
            </a:r>
            <a:r>
              <a:rPr lang="en-US" altLang="zh-CN" sz="1200" i="1" dirty="0">
                <a:latin typeface="-apple-system"/>
              </a:rPr>
              <a:t>Genome Med</a:t>
            </a:r>
            <a:r>
              <a:rPr lang="en-US" altLang="zh-CN" sz="1200" dirty="0">
                <a:latin typeface="-apple-system"/>
              </a:rPr>
              <a:t> </a:t>
            </a:r>
            <a:r>
              <a:rPr lang="en-US" altLang="zh-CN" sz="1200" b="1" dirty="0">
                <a:latin typeface="-apple-system"/>
              </a:rPr>
              <a:t>14</a:t>
            </a:r>
            <a:r>
              <a:rPr lang="en-US" altLang="zh-CN" sz="1200" dirty="0">
                <a:latin typeface="-apple-system"/>
              </a:rPr>
              <a:t>, 38 (2022). https://doi.org/10.1186/s13073-022-01019-9</a:t>
            </a:r>
            <a:endParaRPr lang="zh-CN" altLang="en-US" sz="1000" dirty="0">
              <a:latin typeface="-apple-system"/>
              <a:cs typeface="Arial" panose="020B0604020202020204" pitchFamily="34" charset="0"/>
            </a:endParaRPr>
          </a:p>
        </p:txBody>
      </p:sp>
      <p:sp>
        <p:nvSpPr>
          <p:cNvPr id="7" name="标题 1">
            <a:extLst>
              <a:ext uri="{FF2B5EF4-FFF2-40B4-BE49-F238E27FC236}">
                <a16:creationId xmlns:a16="http://schemas.microsoft.com/office/drawing/2014/main" id="{93C0DD6D-42EA-4C4C-8399-C64D17A0C30F}"/>
              </a:ext>
            </a:extLst>
          </p:cNvPr>
          <p:cNvSpPr txBox="1">
            <a:spLocks/>
          </p:cNvSpPr>
          <p:nvPr/>
        </p:nvSpPr>
        <p:spPr>
          <a:xfrm>
            <a:off x="199836" y="304800"/>
            <a:ext cx="11992164" cy="8969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RNA-Seq</a:t>
            </a:r>
            <a:r>
              <a:rPr lang="zh-CN" altLang="en-US" dirty="0"/>
              <a:t>数据分析流程 </a:t>
            </a:r>
            <a:r>
              <a:rPr lang="en-US" altLang="zh-CN" dirty="0"/>
              <a:t>(</a:t>
            </a:r>
            <a:r>
              <a:rPr lang="zh-CN" altLang="en-US" dirty="0"/>
              <a:t>遗传诊断</a:t>
            </a:r>
            <a:r>
              <a:rPr lang="en-US" altLang="zh-CN" dirty="0"/>
              <a:t>)</a:t>
            </a:r>
            <a:endParaRPr lang="zh-CN" altLang="en-US" dirty="0"/>
          </a:p>
        </p:txBody>
      </p:sp>
    </p:spTree>
    <p:extLst>
      <p:ext uri="{BB962C8B-B14F-4D97-AF65-F5344CB8AC3E}">
        <p14:creationId xmlns:p14="http://schemas.microsoft.com/office/powerpoint/2010/main" val="3684338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002D4E9-BC63-431B-8634-B1E783804D70}"/>
              </a:ext>
            </a:extLst>
          </p:cNvPr>
          <p:cNvSpPr>
            <a:spLocks noGrp="1"/>
          </p:cNvSpPr>
          <p:nvPr>
            <p:ph type="sldNum" sz="quarter" idx="12"/>
          </p:nvPr>
        </p:nvSpPr>
        <p:spPr/>
        <p:txBody>
          <a:bodyPr/>
          <a:lstStyle/>
          <a:p>
            <a:fld id="{DF849393-7876-44FF-8BC7-6C3A91957E85}" type="slidenum">
              <a:rPr lang="zh-CN" altLang="en-US" smtClean="0"/>
              <a:t>54</a:t>
            </a:fld>
            <a:endParaRPr lang="zh-CN" altLang="en-US"/>
          </a:p>
        </p:txBody>
      </p:sp>
      <p:pic>
        <p:nvPicPr>
          <p:cNvPr id="5" name="图片 4">
            <a:extLst>
              <a:ext uri="{FF2B5EF4-FFF2-40B4-BE49-F238E27FC236}">
                <a16:creationId xmlns:a16="http://schemas.microsoft.com/office/drawing/2014/main" id="{FB0DCBBC-CC19-4E27-A100-FDF0B0D3A618}"/>
              </a:ext>
            </a:extLst>
          </p:cNvPr>
          <p:cNvPicPr>
            <a:picLocks noChangeAspect="1"/>
          </p:cNvPicPr>
          <p:nvPr/>
        </p:nvPicPr>
        <p:blipFill>
          <a:blip r:embed="rId2"/>
          <a:stretch>
            <a:fillRect/>
          </a:stretch>
        </p:blipFill>
        <p:spPr>
          <a:xfrm>
            <a:off x="199836" y="1091293"/>
            <a:ext cx="8685714" cy="5447619"/>
          </a:xfrm>
          <a:prstGeom prst="rect">
            <a:avLst/>
          </a:prstGeom>
        </p:spPr>
      </p:pic>
      <p:sp>
        <p:nvSpPr>
          <p:cNvPr id="6" name="标题 1">
            <a:extLst>
              <a:ext uri="{FF2B5EF4-FFF2-40B4-BE49-F238E27FC236}">
                <a16:creationId xmlns:a16="http://schemas.microsoft.com/office/drawing/2014/main" id="{2419ECF8-A6DF-4E9F-BDDA-3AA4DD75A5B9}"/>
              </a:ext>
            </a:extLst>
          </p:cNvPr>
          <p:cNvSpPr txBox="1">
            <a:spLocks/>
          </p:cNvSpPr>
          <p:nvPr/>
        </p:nvSpPr>
        <p:spPr>
          <a:xfrm>
            <a:off x="199836" y="357051"/>
            <a:ext cx="11051638" cy="986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RNA-Seq</a:t>
            </a:r>
            <a:r>
              <a:rPr lang="zh-CN" altLang="en-US" dirty="0"/>
              <a:t>数据基本概念介绍</a:t>
            </a:r>
          </a:p>
        </p:txBody>
      </p:sp>
      <p:graphicFrame>
        <p:nvGraphicFramePr>
          <p:cNvPr id="7" name="表格 6">
            <a:extLst>
              <a:ext uri="{FF2B5EF4-FFF2-40B4-BE49-F238E27FC236}">
                <a16:creationId xmlns:a16="http://schemas.microsoft.com/office/drawing/2014/main" id="{0C85071B-B6DE-4AFC-AA26-0178CE67DD23}"/>
              </a:ext>
            </a:extLst>
          </p:cNvPr>
          <p:cNvGraphicFramePr>
            <a:graphicFrameLocks noGrp="1"/>
          </p:cNvGraphicFramePr>
          <p:nvPr>
            <p:extLst>
              <p:ext uri="{D42A27DB-BD31-4B8C-83A1-F6EECF244321}">
                <p14:modId xmlns:p14="http://schemas.microsoft.com/office/powerpoint/2010/main" val="1743179514"/>
              </p:ext>
            </p:extLst>
          </p:nvPr>
        </p:nvGraphicFramePr>
        <p:xfrm>
          <a:off x="7602583" y="3277870"/>
          <a:ext cx="4242385" cy="3383280"/>
        </p:xfrm>
        <a:graphic>
          <a:graphicData uri="http://schemas.openxmlformats.org/drawingml/2006/table">
            <a:tbl>
              <a:tblPr firstRow="1" bandRow="1">
                <a:tableStyleId>{073A0DAA-6AF3-43AB-8588-CEC1D06C72B9}</a:tableStyleId>
              </a:tblPr>
              <a:tblGrid>
                <a:gridCol w="1686645">
                  <a:extLst>
                    <a:ext uri="{9D8B030D-6E8A-4147-A177-3AD203B41FA5}">
                      <a16:colId xmlns:a16="http://schemas.microsoft.com/office/drawing/2014/main" val="4252568205"/>
                    </a:ext>
                  </a:extLst>
                </a:gridCol>
                <a:gridCol w="2555740">
                  <a:extLst>
                    <a:ext uri="{9D8B030D-6E8A-4147-A177-3AD203B41FA5}">
                      <a16:colId xmlns:a16="http://schemas.microsoft.com/office/drawing/2014/main" val="3170297331"/>
                    </a:ext>
                  </a:extLst>
                </a:gridCol>
              </a:tblGrid>
              <a:tr h="250966">
                <a:tc>
                  <a:txBody>
                    <a:bodyPr/>
                    <a:lstStyle/>
                    <a:p>
                      <a:pPr algn="ctr"/>
                      <a:r>
                        <a:rPr lang="zh-CN" altLang="en-US" sz="1600" dirty="0">
                          <a:latin typeface="微软雅黑" panose="020B0503020204020204" pitchFamily="34" charset="-122"/>
                          <a:ea typeface="微软雅黑" panose="020B0503020204020204" pitchFamily="34" charset="-122"/>
                        </a:rPr>
                        <a:t>中文</a:t>
                      </a:r>
                    </a:p>
                  </a:txBody>
                  <a:tcPr anchor="ctr"/>
                </a:tc>
                <a:tc>
                  <a:txBody>
                    <a:bodyPr/>
                    <a:lstStyle/>
                    <a:p>
                      <a:pPr algn="ctr"/>
                      <a:r>
                        <a:rPr lang="zh-CN" altLang="en-US" sz="1600" dirty="0">
                          <a:latin typeface="微软雅黑" panose="020B0503020204020204" pitchFamily="34" charset="-122"/>
                          <a:ea typeface="微软雅黑" panose="020B0503020204020204" pitchFamily="34" charset="-122"/>
                        </a:rPr>
                        <a:t>英文</a:t>
                      </a:r>
                    </a:p>
                  </a:txBody>
                  <a:tcPr anchor="ctr"/>
                </a:tc>
                <a:extLst>
                  <a:ext uri="{0D108BD9-81ED-4DB2-BD59-A6C34878D82A}">
                    <a16:rowId xmlns:a16="http://schemas.microsoft.com/office/drawing/2014/main" val="2797161683"/>
                  </a:ext>
                </a:extLst>
              </a:tr>
              <a:tr h="228151">
                <a:tc>
                  <a:txBody>
                    <a:bodyPr/>
                    <a:lstStyle/>
                    <a:p>
                      <a:pPr algn="ctr"/>
                      <a:r>
                        <a:rPr lang="zh-CN" altLang="en-US" sz="1400" kern="1200" dirty="0">
                          <a:solidFill>
                            <a:schemeClr val="dk1"/>
                          </a:solidFill>
                          <a:latin typeface="微软雅黑" panose="020B0503020204020204" pitchFamily="34" charset="-122"/>
                          <a:ea typeface="微软雅黑" panose="020B0503020204020204" pitchFamily="34" charset="-122"/>
                          <a:cs typeface="+mn-cs"/>
                        </a:rPr>
                        <a:t>读段</a:t>
                      </a: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Read</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106141039"/>
                  </a:ext>
                </a:extLst>
              </a:tr>
              <a:tr h="228151">
                <a:tc>
                  <a:txBody>
                    <a:bodyPr/>
                    <a:lstStyle/>
                    <a:p>
                      <a:pPr algn="ctr"/>
                      <a:r>
                        <a:rPr lang="zh-CN" altLang="en-US" sz="1400" kern="1200" dirty="0">
                          <a:solidFill>
                            <a:schemeClr val="dk1"/>
                          </a:solidFill>
                          <a:latin typeface="微软雅黑" panose="020B0503020204020204" pitchFamily="34" charset="-122"/>
                          <a:ea typeface="微软雅黑" panose="020B0503020204020204" pitchFamily="34" charset="-122"/>
                          <a:cs typeface="+mn-cs"/>
                        </a:rPr>
                        <a:t>片段</a:t>
                      </a: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Fragment</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25604773"/>
                  </a:ext>
                </a:extLst>
              </a:tr>
              <a:tr h="228151">
                <a:tc>
                  <a:txBody>
                    <a:bodyPr/>
                    <a:lstStyle/>
                    <a:p>
                      <a:pPr algn="ctr"/>
                      <a:r>
                        <a:rPr lang="zh-CN" altLang="en-US" sz="1400" kern="1200" dirty="0">
                          <a:solidFill>
                            <a:schemeClr val="dk1"/>
                          </a:solidFill>
                          <a:latin typeface="微软雅黑" panose="020B0503020204020204" pitchFamily="34" charset="-122"/>
                          <a:ea typeface="微软雅黑" panose="020B0503020204020204" pitchFamily="34" charset="-122"/>
                          <a:cs typeface="+mn-cs"/>
                        </a:rPr>
                        <a:t>比对</a:t>
                      </a: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Mapping</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256279935"/>
                  </a:ext>
                </a:extLst>
              </a:tr>
              <a:tr h="228151">
                <a:tc>
                  <a:txBody>
                    <a:bodyPr/>
                    <a:lstStyle/>
                    <a:p>
                      <a:pPr algn="ctr"/>
                      <a:r>
                        <a:rPr lang="zh-CN" altLang="en-US" sz="1400" kern="1200" dirty="0">
                          <a:solidFill>
                            <a:schemeClr val="dk1"/>
                          </a:solidFill>
                          <a:latin typeface="微软雅黑" panose="020B0503020204020204" pitchFamily="34" charset="-122"/>
                          <a:ea typeface="微软雅黑" panose="020B0503020204020204" pitchFamily="34" charset="-122"/>
                          <a:cs typeface="+mn-cs"/>
                        </a:rPr>
                        <a:t>参考序列</a:t>
                      </a: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Reference Sequence</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570891645"/>
                  </a:ext>
                </a:extLst>
              </a:tr>
              <a:tr h="228151">
                <a:tc>
                  <a:txBody>
                    <a:bodyPr/>
                    <a:lstStyle/>
                    <a:p>
                      <a:pPr algn="ctr"/>
                      <a:r>
                        <a:rPr lang="zh-CN" altLang="en-US" sz="1400" kern="1200" dirty="0">
                          <a:solidFill>
                            <a:schemeClr val="dk1"/>
                          </a:solidFill>
                          <a:latin typeface="微软雅黑" panose="020B0503020204020204" pitchFamily="34" charset="-122"/>
                          <a:ea typeface="微软雅黑" panose="020B0503020204020204" pitchFamily="34" charset="-122"/>
                          <a:cs typeface="+mn-cs"/>
                        </a:rPr>
                        <a:t>基因组比对</a:t>
                      </a: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Genome mapping</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216317547"/>
                  </a:ext>
                </a:extLst>
              </a:tr>
              <a:tr h="228151">
                <a:tc>
                  <a:txBody>
                    <a:bodyPr/>
                    <a:lstStyle/>
                    <a:p>
                      <a:pPr algn="ctr"/>
                      <a:r>
                        <a:rPr lang="zh-CN" altLang="en-US" sz="1400" kern="1200" dirty="0">
                          <a:solidFill>
                            <a:schemeClr val="dk1"/>
                          </a:solidFill>
                          <a:latin typeface="微软雅黑" panose="020B0503020204020204" pitchFamily="34" charset="-122"/>
                          <a:ea typeface="微软雅黑" panose="020B0503020204020204" pitchFamily="34" charset="-122"/>
                          <a:cs typeface="+mn-cs"/>
                        </a:rPr>
                        <a:t>转录组比对</a:t>
                      </a: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Transcriptome mapping</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741657318"/>
                  </a:ext>
                </a:extLst>
              </a:tr>
              <a:tr h="228151">
                <a:tc>
                  <a:txBody>
                    <a:bodyPr/>
                    <a:lstStyle/>
                    <a:p>
                      <a:pPr algn="ctr"/>
                      <a:r>
                        <a:rPr lang="zh-CN" altLang="en-US" sz="1400" kern="1200" dirty="0">
                          <a:solidFill>
                            <a:schemeClr val="dk1"/>
                          </a:solidFill>
                          <a:latin typeface="微软雅黑" panose="020B0503020204020204" pitchFamily="34" charset="-122"/>
                          <a:ea typeface="微软雅黑" panose="020B0503020204020204" pitchFamily="34" charset="-122"/>
                          <a:cs typeface="+mn-cs"/>
                        </a:rPr>
                        <a:t>双端测序</a:t>
                      </a: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Pair end</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3980525236"/>
                  </a:ext>
                </a:extLst>
              </a:tr>
              <a:tr h="228151">
                <a:tc>
                  <a:txBody>
                    <a:bodyPr/>
                    <a:lstStyle/>
                    <a:p>
                      <a:pPr algn="ctr"/>
                      <a:r>
                        <a:rPr lang="zh-CN" altLang="en-US" sz="1400" kern="1200" dirty="0">
                          <a:solidFill>
                            <a:schemeClr val="dk1"/>
                          </a:solidFill>
                          <a:latin typeface="微软雅黑" panose="020B0503020204020204" pitchFamily="34" charset="-122"/>
                          <a:ea typeface="微软雅黑" panose="020B0503020204020204" pitchFamily="34" charset="-122"/>
                          <a:cs typeface="+mn-cs"/>
                        </a:rPr>
                        <a:t>插入片段大小</a:t>
                      </a: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Insert Size/inner distance</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4895483"/>
                  </a:ext>
                </a:extLst>
              </a:tr>
              <a:tr h="228151">
                <a:tc>
                  <a:txBody>
                    <a:bodyPr/>
                    <a:lstStyle/>
                    <a:p>
                      <a:pPr algn="ctr"/>
                      <a:r>
                        <a:rPr lang="zh-CN" altLang="en-US" sz="1400" kern="1200" dirty="0">
                          <a:solidFill>
                            <a:schemeClr val="dk1"/>
                          </a:solidFill>
                          <a:latin typeface="微软雅黑" panose="020B0503020204020204" pitchFamily="34" charset="-122"/>
                          <a:ea typeface="微软雅黑" panose="020B0503020204020204" pitchFamily="34" charset="-122"/>
                          <a:cs typeface="+mn-cs"/>
                        </a:rPr>
                        <a:t>链特异性</a:t>
                      </a: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Strand-specific</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38830812"/>
                  </a:ext>
                </a:extLst>
              </a:tr>
              <a:tr h="228151">
                <a:tc>
                  <a:txBody>
                    <a:bodyPr/>
                    <a:lstStyle/>
                    <a:p>
                      <a:pPr algn="ctr"/>
                      <a:r>
                        <a:rPr lang="zh-CN" altLang="en-US" sz="1400" kern="1200" dirty="0">
                          <a:solidFill>
                            <a:schemeClr val="dk1"/>
                          </a:solidFill>
                          <a:latin typeface="微软雅黑" panose="020B0503020204020204" pitchFamily="34" charset="-122"/>
                          <a:ea typeface="微软雅黑" panose="020B0503020204020204" pitchFamily="34" charset="-122"/>
                          <a:cs typeface="+mn-cs"/>
                        </a:rPr>
                        <a:t>测序深度</a:t>
                      </a: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Sequencing depths</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827384844"/>
                  </a:ext>
                </a:extLst>
              </a:tr>
            </a:tbl>
          </a:graphicData>
        </a:graphic>
      </p:graphicFrame>
    </p:spTree>
    <p:extLst>
      <p:ext uri="{BB962C8B-B14F-4D97-AF65-F5344CB8AC3E}">
        <p14:creationId xmlns:p14="http://schemas.microsoft.com/office/powerpoint/2010/main" val="345071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61015E-A6FC-4C15-9A0F-D937A9B49864}"/>
              </a:ext>
            </a:extLst>
          </p:cNvPr>
          <p:cNvSpPr>
            <a:spLocks noGrp="1"/>
          </p:cNvSpPr>
          <p:nvPr>
            <p:ph type="sldNum" sz="quarter" idx="12"/>
          </p:nvPr>
        </p:nvSpPr>
        <p:spPr/>
        <p:txBody>
          <a:bodyPr/>
          <a:lstStyle/>
          <a:p>
            <a:fld id="{DF849393-7876-44FF-8BC7-6C3A91957E85}" type="slidenum">
              <a:rPr lang="zh-CN" altLang="en-US" smtClean="0"/>
              <a:t>55</a:t>
            </a:fld>
            <a:endParaRPr lang="zh-CN" altLang="en-US"/>
          </a:p>
        </p:txBody>
      </p:sp>
      <p:sp>
        <p:nvSpPr>
          <p:cNvPr id="4" name="标题 1">
            <a:extLst>
              <a:ext uri="{FF2B5EF4-FFF2-40B4-BE49-F238E27FC236}">
                <a16:creationId xmlns:a16="http://schemas.microsoft.com/office/drawing/2014/main" id="{4DA6BD9F-FB16-4F68-AD85-3EE5A018B145}"/>
              </a:ext>
            </a:extLst>
          </p:cNvPr>
          <p:cNvSpPr txBox="1">
            <a:spLocks/>
          </p:cNvSpPr>
          <p:nvPr/>
        </p:nvSpPr>
        <p:spPr>
          <a:xfrm>
            <a:off x="199836" y="357051"/>
            <a:ext cx="11051638" cy="986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RNA-Seq</a:t>
            </a:r>
            <a:r>
              <a:rPr lang="zh-CN" altLang="en-US" dirty="0"/>
              <a:t>数据分析简单流程介绍 </a:t>
            </a:r>
            <a:r>
              <a:rPr lang="en-US" altLang="zh-CN" dirty="0"/>
              <a:t>(</a:t>
            </a:r>
            <a:r>
              <a:rPr lang="zh-CN" altLang="en-US" dirty="0"/>
              <a:t>基因表达</a:t>
            </a:r>
            <a:r>
              <a:rPr lang="en-US" altLang="zh-CN" dirty="0"/>
              <a:t>)</a:t>
            </a:r>
            <a:endParaRPr lang="zh-CN" altLang="en-US" dirty="0"/>
          </a:p>
        </p:txBody>
      </p:sp>
      <p:sp>
        <p:nvSpPr>
          <p:cNvPr id="26" name="矩形: 圆角 25">
            <a:extLst>
              <a:ext uri="{FF2B5EF4-FFF2-40B4-BE49-F238E27FC236}">
                <a16:creationId xmlns:a16="http://schemas.microsoft.com/office/drawing/2014/main" id="{848EFB68-609D-4B2A-BA11-6989C6D809FE}"/>
              </a:ext>
            </a:extLst>
          </p:cNvPr>
          <p:cNvSpPr/>
          <p:nvPr/>
        </p:nvSpPr>
        <p:spPr>
          <a:xfrm>
            <a:off x="3015347" y="1590316"/>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下机数据</a:t>
            </a:r>
          </a:p>
        </p:txBody>
      </p:sp>
      <p:sp>
        <p:nvSpPr>
          <p:cNvPr id="27" name="矩形: 圆角 26">
            <a:extLst>
              <a:ext uri="{FF2B5EF4-FFF2-40B4-BE49-F238E27FC236}">
                <a16:creationId xmlns:a16="http://schemas.microsoft.com/office/drawing/2014/main" id="{0B6B5A0B-25B7-4D50-B1F0-D83E04174798}"/>
              </a:ext>
            </a:extLst>
          </p:cNvPr>
          <p:cNvSpPr/>
          <p:nvPr/>
        </p:nvSpPr>
        <p:spPr>
          <a:xfrm>
            <a:off x="2919552" y="1158020"/>
            <a:ext cx="2002972" cy="38024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数据流</a:t>
            </a:r>
          </a:p>
        </p:txBody>
      </p:sp>
      <p:sp>
        <p:nvSpPr>
          <p:cNvPr id="28" name="矩形: 圆角 27">
            <a:extLst>
              <a:ext uri="{FF2B5EF4-FFF2-40B4-BE49-F238E27FC236}">
                <a16:creationId xmlns:a16="http://schemas.microsoft.com/office/drawing/2014/main" id="{31D4B64E-149B-4B4A-BE73-88D1A4317E99}"/>
              </a:ext>
            </a:extLst>
          </p:cNvPr>
          <p:cNvSpPr/>
          <p:nvPr/>
        </p:nvSpPr>
        <p:spPr>
          <a:xfrm>
            <a:off x="6407338" y="1590316"/>
            <a:ext cx="1811382" cy="3565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FASTQ</a:t>
            </a:r>
            <a:endParaRPr lang="zh-CN" altLang="en-US" dirty="0">
              <a:latin typeface="微软雅黑" panose="020B0503020204020204" pitchFamily="34" charset="-122"/>
              <a:ea typeface="微软雅黑" panose="020B0503020204020204" pitchFamily="34" charset="-122"/>
            </a:endParaRPr>
          </a:p>
        </p:txBody>
      </p:sp>
      <p:sp>
        <p:nvSpPr>
          <p:cNvPr id="29" name="矩形: 圆角 28">
            <a:extLst>
              <a:ext uri="{FF2B5EF4-FFF2-40B4-BE49-F238E27FC236}">
                <a16:creationId xmlns:a16="http://schemas.microsoft.com/office/drawing/2014/main" id="{221FF018-E67C-4C56-9F06-FE415BFB9574}"/>
              </a:ext>
            </a:extLst>
          </p:cNvPr>
          <p:cNvSpPr/>
          <p:nvPr/>
        </p:nvSpPr>
        <p:spPr>
          <a:xfrm>
            <a:off x="6311543" y="1158020"/>
            <a:ext cx="2002972" cy="38024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数据格式</a:t>
            </a:r>
          </a:p>
        </p:txBody>
      </p:sp>
      <p:sp>
        <p:nvSpPr>
          <p:cNvPr id="30" name="矩形: 圆角 29">
            <a:extLst>
              <a:ext uri="{FF2B5EF4-FFF2-40B4-BE49-F238E27FC236}">
                <a16:creationId xmlns:a16="http://schemas.microsoft.com/office/drawing/2014/main" id="{7B5BB45C-779F-45F4-BDB6-5BF246BE6FDC}"/>
              </a:ext>
            </a:extLst>
          </p:cNvPr>
          <p:cNvSpPr/>
          <p:nvPr/>
        </p:nvSpPr>
        <p:spPr>
          <a:xfrm>
            <a:off x="5503116" y="2132746"/>
            <a:ext cx="1811382" cy="3565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FASTA</a:t>
            </a:r>
            <a:endParaRPr lang="zh-CN" altLang="en-US" dirty="0">
              <a:latin typeface="微软雅黑" panose="020B0503020204020204" pitchFamily="34" charset="-122"/>
              <a:ea typeface="微软雅黑" panose="020B0503020204020204" pitchFamily="34" charset="-122"/>
            </a:endParaRPr>
          </a:p>
        </p:txBody>
      </p:sp>
      <p:sp>
        <p:nvSpPr>
          <p:cNvPr id="31" name="矩形: 圆角 30">
            <a:extLst>
              <a:ext uri="{FF2B5EF4-FFF2-40B4-BE49-F238E27FC236}">
                <a16:creationId xmlns:a16="http://schemas.microsoft.com/office/drawing/2014/main" id="{B5E6A8C9-1907-47EE-B3E9-667FE946AC73}"/>
              </a:ext>
            </a:extLst>
          </p:cNvPr>
          <p:cNvSpPr/>
          <p:nvPr/>
        </p:nvSpPr>
        <p:spPr>
          <a:xfrm>
            <a:off x="5503116" y="2674277"/>
            <a:ext cx="1811382" cy="3565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GTF/GFF</a:t>
            </a:r>
            <a:endParaRPr lang="zh-CN" altLang="en-US" dirty="0">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234F8D72-D3E1-4BD9-8836-66383528D207}"/>
              </a:ext>
            </a:extLst>
          </p:cNvPr>
          <p:cNvSpPr/>
          <p:nvPr/>
        </p:nvSpPr>
        <p:spPr>
          <a:xfrm>
            <a:off x="2122723" y="2132746"/>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参考序列</a:t>
            </a:r>
          </a:p>
        </p:txBody>
      </p:sp>
      <p:sp>
        <p:nvSpPr>
          <p:cNvPr id="33" name="矩形: 圆角 32">
            <a:extLst>
              <a:ext uri="{FF2B5EF4-FFF2-40B4-BE49-F238E27FC236}">
                <a16:creationId xmlns:a16="http://schemas.microsoft.com/office/drawing/2014/main" id="{2A7F419C-054E-4984-AD18-4DB14FBEDD9F}"/>
              </a:ext>
            </a:extLst>
          </p:cNvPr>
          <p:cNvSpPr/>
          <p:nvPr/>
        </p:nvSpPr>
        <p:spPr>
          <a:xfrm>
            <a:off x="2122723" y="2674277"/>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基因注释</a:t>
            </a:r>
          </a:p>
        </p:txBody>
      </p:sp>
      <p:sp>
        <p:nvSpPr>
          <p:cNvPr id="34" name="矩形: 圆角 33">
            <a:extLst>
              <a:ext uri="{FF2B5EF4-FFF2-40B4-BE49-F238E27FC236}">
                <a16:creationId xmlns:a16="http://schemas.microsoft.com/office/drawing/2014/main" id="{36F1BCF8-2585-45ED-95F9-A35A2A4FF090}"/>
              </a:ext>
            </a:extLst>
          </p:cNvPr>
          <p:cNvSpPr/>
          <p:nvPr/>
        </p:nvSpPr>
        <p:spPr>
          <a:xfrm>
            <a:off x="6407338" y="3188470"/>
            <a:ext cx="1811382" cy="3565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SAM</a:t>
            </a:r>
            <a:endParaRPr lang="zh-CN" altLang="en-US"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C5F40F12-B8F6-4A42-9B58-B027FA1BBC86}"/>
              </a:ext>
            </a:extLst>
          </p:cNvPr>
          <p:cNvSpPr/>
          <p:nvPr/>
        </p:nvSpPr>
        <p:spPr>
          <a:xfrm>
            <a:off x="553712" y="2244510"/>
            <a:ext cx="1311514" cy="646331"/>
          </a:xfrm>
          <a:prstGeom prst="rect">
            <a:avLst/>
          </a:prstGeom>
        </p:spPr>
        <p:txBody>
          <a:bodyPr wrap="none">
            <a:spAutoFit/>
          </a:bodyPr>
          <a:lstStyle/>
          <a:p>
            <a:pPr algn="ctr"/>
            <a:r>
              <a:rPr lang="en-US" altLang="zh-CN" dirty="0">
                <a:latin typeface="微软雅黑" panose="020B0503020204020204" pitchFamily="34" charset="-122"/>
                <a:ea typeface="微软雅黑" panose="020B0503020204020204" pitchFamily="34" charset="-122"/>
              </a:rPr>
              <a:t>GENCODE</a:t>
            </a:r>
          </a:p>
          <a:p>
            <a:pPr algn="ct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人和小鼠</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6" name="矩形: 圆角 35">
            <a:extLst>
              <a:ext uri="{FF2B5EF4-FFF2-40B4-BE49-F238E27FC236}">
                <a16:creationId xmlns:a16="http://schemas.microsoft.com/office/drawing/2014/main" id="{57E6C1FB-83F1-472A-B361-DCD0490B1BEA}"/>
              </a:ext>
            </a:extLst>
          </p:cNvPr>
          <p:cNvSpPr/>
          <p:nvPr/>
        </p:nvSpPr>
        <p:spPr>
          <a:xfrm>
            <a:off x="6407338" y="3857759"/>
            <a:ext cx="1811382" cy="3565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BAM (BAI) </a:t>
            </a:r>
            <a:endParaRPr lang="zh-CN" altLang="en-US" dirty="0">
              <a:latin typeface="微软雅黑" panose="020B0503020204020204" pitchFamily="34" charset="-122"/>
              <a:ea typeface="微软雅黑" panose="020B0503020204020204" pitchFamily="34" charset="-122"/>
            </a:endParaRPr>
          </a:p>
        </p:txBody>
      </p:sp>
      <p:sp>
        <p:nvSpPr>
          <p:cNvPr id="37" name="矩形: 圆角 36">
            <a:extLst>
              <a:ext uri="{FF2B5EF4-FFF2-40B4-BE49-F238E27FC236}">
                <a16:creationId xmlns:a16="http://schemas.microsoft.com/office/drawing/2014/main" id="{B0FAD953-B73A-416D-A35F-165A558AFB12}"/>
              </a:ext>
            </a:extLst>
          </p:cNvPr>
          <p:cNvSpPr/>
          <p:nvPr/>
        </p:nvSpPr>
        <p:spPr>
          <a:xfrm>
            <a:off x="6407338" y="4406846"/>
            <a:ext cx="1811382" cy="51046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Expression Matrix</a:t>
            </a:r>
            <a:endParaRPr lang="zh-CN" altLang="en-US"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5CDB91A5-4C8B-4C49-A044-846D436CCE4B}"/>
              </a:ext>
            </a:extLst>
          </p:cNvPr>
          <p:cNvSpPr/>
          <p:nvPr/>
        </p:nvSpPr>
        <p:spPr>
          <a:xfrm>
            <a:off x="6407338" y="5085594"/>
            <a:ext cx="1811382" cy="65043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txt/csv/excel…</a:t>
            </a:r>
            <a:endParaRPr lang="zh-CN" altLang="en-US" dirty="0">
              <a:latin typeface="微软雅黑" panose="020B0503020204020204" pitchFamily="34" charset="-122"/>
              <a:ea typeface="微软雅黑" panose="020B0503020204020204" pitchFamily="34" charset="-122"/>
            </a:endParaRPr>
          </a:p>
        </p:txBody>
      </p:sp>
      <p:sp>
        <p:nvSpPr>
          <p:cNvPr id="39" name="矩形: 圆角 38">
            <a:extLst>
              <a:ext uri="{FF2B5EF4-FFF2-40B4-BE49-F238E27FC236}">
                <a16:creationId xmlns:a16="http://schemas.microsoft.com/office/drawing/2014/main" id="{D038D9C5-C5E4-4C0E-AD3D-8E51591EEB9E}"/>
              </a:ext>
            </a:extLst>
          </p:cNvPr>
          <p:cNvSpPr/>
          <p:nvPr/>
        </p:nvSpPr>
        <p:spPr>
          <a:xfrm>
            <a:off x="3028414" y="3188470"/>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比对数据</a:t>
            </a:r>
          </a:p>
        </p:txBody>
      </p:sp>
      <p:sp>
        <p:nvSpPr>
          <p:cNvPr id="40" name="矩形: 圆角 39">
            <a:extLst>
              <a:ext uri="{FF2B5EF4-FFF2-40B4-BE49-F238E27FC236}">
                <a16:creationId xmlns:a16="http://schemas.microsoft.com/office/drawing/2014/main" id="{F370CE0F-C7FE-445A-9361-22116AFAD758}"/>
              </a:ext>
            </a:extLst>
          </p:cNvPr>
          <p:cNvSpPr/>
          <p:nvPr/>
        </p:nvSpPr>
        <p:spPr>
          <a:xfrm>
            <a:off x="3028414" y="3744838"/>
            <a:ext cx="1811382" cy="58240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二进制</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比对数据</a:t>
            </a:r>
          </a:p>
        </p:txBody>
      </p:sp>
      <p:sp>
        <p:nvSpPr>
          <p:cNvPr id="41" name="矩形: 圆角 40">
            <a:extLst>
              <a:ext uri="{FF2B5EF4-FFF2-40B4-BE49-F238E27FC236}">
                <a16:creationId xmlns:a16="http://schemas.microsoft.com/office/drawing/2014/main" id="{B2CEA57B-2B96-4957-93E6-FCD55067D799}"/>
              </a:ext>
            </a:extLst>
          </p:cNvPr>
          <p:cNvSpPr/>
          <p:nvPr/>
        </p:nvSpPr>
        <p:spPr>
          <a:xfrm>
            <a:off x="3028414" y="4483797"/>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表达矩阵</a:t>
            </a:r>
          </a:p>
        </p:txBody>
      </p:sp>
      <p:sp>
        <p:nvSpPr>
          <p:cNvPr id="42" name="矩形: 圆角 41">
            <a:extLst>
              <a:ext uri="{FF2B5EF4-FFF2-40B4-BE49-F238E27FC236}">
                <a16:creationId xmlns:a16="http://schemas.microsoft.com/office/drawing/2014/main" id="{889DB569-D763-4173-ACFA-29233ADEAA98}"/>
              </a:ext>
            </a:extLst>
          </p:cNvPr>
          <p:cNvSpPr/>
          <p:nvPr/>
        </p:nvSpPr>
        <p:spPr>
          <a:xfrm>
            <a:off x="3015347" y="5232528"/>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差异表达结果</a:t>
            </a:r>
          </a:p>
        </p:txBody>
      </p:sp>
      <p:cxnSp>
        <p:nvCxnSpPr>
          <p:cNvPr id="44" name="直接箭头连接符 43">
            <a:extLst>
              <a:ext uri="{FF2B5EF4-FFF2-40B4-BE49-F238E27FC236}">
                <a16:creationId xmlns:a16="http://schemas.microsoft.com/office/drawing/2014/main" id="{7E821A61-09E3-458A-9FAF-7C55F789A80C}"/>
              </a:ext>
            </a:extLst>
          </p:cNvPr>
          <p:cNvCxnSpPr>
            <a:stCxn id="26" idx="3"/>
            <a:endCxn id="28" idx="1"/>
          </p:cNvCxnSpPr>
          <p:nvPr/>
        </p:nvCxnSpPr>
        <p:spPr>
          <a:xfrm>
            <a:off x="4826729" y="1768599"/>
            <a:ext cx="158060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5DCD1AEA-F677-4352-ADBD-150CEB715BAA}"/>
              </a:ext>
            </a:extLst>
          </p:cNvPr>
          <p:cNvCxnSpPr>
            <a:cxnSpLocks/>
            <a:stCxn id="32" idx="3"/>
            <a:endCxn id="30" idx="1"/>
          </p:cNvCxnSpPr>
          <p:nvPr/>
        </p:nvCxnSpPr>
        <p:spPr>
          <a:xfrm>
            <a:off x="3934105" y="2311029"/>
            <a:ext cx="156901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a:extLst>
              <a:ext uri="{FF2B5EF4-FFF2-40B4-BE49-F238E27FC236}">
                <a16:creationId xmlns:a16="http://schemas.microsoft.com/office/drawing/2014/main" id="{A1ADB1D5-A454-4DE5-83B5-B889B30F8D2E}"/>
              </a:ext>
            </a:extLst>
          </p:cNvPr>
          <p:cNvCxnSpPr>
            <a:cxnSpLocks/>
            <a:stCxn id="33" idx="3"/>
            <a:endCxn id="31" idx="1"/>
          </p:cNvCxnSpPr>
          <p:nvPr/>
        </p:nvCxnSpPr>
        <p:spPr>
          <a:xfrm>
            <a:off x="3934105" y="2852560"/>
            <a:ext cx="156901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49373E5A-8181-49B0-9A56-786217202FD7}"/>
              </a:ext>
            </a:extLst>
          </p:cNvPr>
          <p:cNvCxnSpPr>
            <a:cxnSpLocks/>
            <a:stCxn id="39" idx="3"/>
            <a:endCxn id="34" idx="1"/>
          </p:cNvCxnSpPr>
          <p:nvPr/>
        </p:nvCxnSpPr>
        <p:spPr>
          <a:xfrm>
            <a:off x="4839796" y="3366753"/>
            <a:ext cx="156754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A2D3EBC1-9DBC-4302-83B6-9E9159B40DF6}"/>
              </a:ext>
            </a:extLst>
          </p:cNvPr>
          <p:cNvCxnSpPr>
            <a:cxnSpLocks/>
            <a:stCxn id="40" idx="3"/>
            <a:endCxn id="36" idx="1"/>
          </p:cNvCxnSpPr>
          <p:nvPr/>
        </p:nvCxnSpPr>
        <p:spPr>
          <a:xfrm>
            <a:off x="4839796" y="4036042"/>
            <a:ext cx="156754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B3E9C8E3-BD12-4C90-80B2-26725EB489E9}"/>
              </a:ext>
            </a:extLst>
          </p:cNvPr>
          <p:cNvCxnSpPr>
            <a:cxnSpLocks/>
            <a:stCxn id="41" idx="3"/>
            <a:endCxn id="37" idx="1"/>
          </p:cNvCxnSpPr>
          <p:nvPr/>
        </p:nvCxnSpPr>
        <p:spPr>
          <a:xfrm>
            <a:off x="4839796" y="4662080"/>
            <a:ext cx="156754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312AA2E1-FEFC-4E54-992F-791B9E8D4A3F}"/>
              </a:ext>
            </a:extLst>
          </p:cNvPr>
          <p:cNvCxnSpPr>
            <a:cxnSpLocks/>
            <a:stCxn id="42" idx="3"/>
            <a:endCxn id="38" idx="1"/>
          </p:cNvCxnSpPr>
          <p:nvPr/>
        </p:nvCxnSpPr>
        <p:spPr>
          <a:xfrm>
            <a:off x="4826729" y="5410811"/>
            <a:ext cx="158060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连接符: 曲线 63">
            <a:extLst>
              <a:ext uri="{FF2B5EF4-FFF2-40B4-BE49-F238E27FC236}">
                <a16:creationId xmlns:a16="http://schemas.microsoft.com/office/drawing/2014/main" id="{BBEEE58D-28CA-41E5-9D83-230FCBB72A1E}"/>
              </a:ext>
            </a:extLst>
          </p:cNvPr>
          <p:cNvCxnSpPr>
            <a:stCxn id="28" idx="3"/>
            <a:endCxn id="34" idx="3"/>
          </p:cNvCxnSpPr>
          <p:nvPr/>
        </p:nvCxnSpPr>
        <p:spPr>
          <a:xfrm>
            <a:off x="8218720" y="1768599"/>
            <a:ext cx="12700" cy="1598154"/>
          </a:xfrm>
          <a:prstGeom prst="curvedConnector3">
            <a:avLst>
              <a:gd name="adj1" fmla="val 3651425"/>
            </a:avLst>
          </a:prstGeom>
          <a:ln w="28575">
            <a:tailEnd type="triangle"/>
          </a:ln>
        </p:spPr>
        <p:style>
          <a:lnRef idx="1">
            <a:schemeClr val="dk1"/>
          </a:lnRef>
          <a:fillRef idx="0">
            <a:schemeClr val="dk1"/>
          </a:fillRef>
          <a:effectRef idx="0">
            <a:schemeClr val="dk1"/>
          </a:effectRef>
          <a:fontRef idx="minor">
            <a:schemeClr val="tx1"/>
          </a:fontRef>
        </p:style>
      </p:cxnSp>
      <p:sp>
        <p:nvSpPr>
          <p:cNvPr id="66" name="箭头: 下 65">
            <a:extLst>
              <a:ext uri="{FF2B5EF4-FFF2-40B4-BE49-F238E27FC236}">
                <a16:creationId xmlns:a16="http://schemas.microsoft.com/office/drawing/2014/main" id="{0315093F-9AEA-406C-9EC0-0BA5F2C06DAD}"/>
              </a:ext>
            </a:extLst>
          </p:cNvPr>
          <p:cNvSpPr/>
          <p:nvPr/>
        </p:nvSpPr>
        <p:spPr>
          <a:xfrm>
            <a:off x="7083721" y="5848843"/>
            <a:ext cx="461554" cy="17417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9190F783-6E16-4575-88A4-847FF1A86E02}"/>
              </a:ext>
            </a:extLst>
          </p:cNvPr>
          <p:cNvSpPr/>
          <p:nvPr/>
        </p:nvSpPr>
        <p:spPr>
          <a:xfrm>
            <a:off x="3947942" y="6093096"/>
            <a:ext cx="6774676" cy="369332"/>
          </a:xfrm>
          <a:prstGeom prst="rect">
            <a:avLst/>
          </a:prstGeom>
        </p:spPr>
        <p:txBody>
          <a:bodyPr wrap="non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下游分析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火山图</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热图</a:t>
            </a:r>
            <a:r>
              <a:rPr lang="en-US" altLang="zh-CN" b="1" dirty="0">
                <a:solidFill>
                  <a:srgbClr val="FF0000"/>
                </a:solidFill>
                <a:latin typeface="微软雅黑" panose="020B0503020204020204" pitchFamily="34" charset="-122"/>
                <a:ea typeface="微软雅黑" panose="020B0503020204020204" pitchFamily="34" charset="-122"/>
              </a:rPr>
              <a:t>/PCA/</a:t>
            </a:r>
            <a:r>
              <a:rPr lang="zh-CN" altLang="en-US" b="1" dirty="0">
                <a:solidFill>
                  <a:srgbClr val="FF0000"/>
                </a:solidFill>
                <a:latin typeface="微软雅黑" panose="020B0503020204020204" pitchFamily="34" charset="-122"/>
                <a:ea typeface="微软雅黑" panose="020B0503020204020204" pitchFamily="34" charset="-122"/>
              </a:rPr>
              <a:t>功能富集分析图</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气泡图</a:t>
            </a:r>
            <a:r>
              <a:rPr lang="en-US" altLang="zh-CN" b="1" dirty="0">
                <a:solidFill>
                  <a:srgbClr val="FF0000"/>
                </a:solidFill>
                <a:latin typeface="微软雅黑" panose="020B0503020204020204" pitchFamily="34" charset="-122"/>
                <a:ea typeface="微软雅黑" panose="020B0503020204020204" pitchFamily="34" charset="-122"/>
              </a:rPr>
              <a:t>/GSEA/…)</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68" name="连接符: 曲线 67">
            <a:extLst>
              <a:ext uri="{FF2B5EF4-FFF2-40B4-BE49-F238E27FC236}">
                <a16:creationId xmlns:a16="http://schemas.microsoft.com/office/drawing/2014/main" id="{4FC9B462-2151-4FAD-9486-59AA2CD7CDDD}"/>
              </a:ext>
            </a:extLst>
          </p:cNvPr>
          <p:cNvCxnSpPr>
            <a:cxnSpLocks/>
            <a:stCxn id="34" idx="3"/>
            <a:endCxn id="36" idx="3"/>
          </p:cNvCxnSpPr>
          <p:nvPr/>
        </p:nvCxnSpPr>
        <p:spPr>
          <a:xfrm>
            <a:off x="8218720" y="3366753"/>
            <a:ext cx="12700" cy="669289"/>
          </a:xfrm>
          <a:prstGeom prst="curvedConnector3">
            <a:avLst>
              <a:gd name="adj1" fmla="val 3308575"/>
            </a:avLst>
          </a:prstGeom>
          <a:ln w="28575">
            <a:tailEnd type="triangle"/>
          </a:ln>
        </p:spPr>
        <p:style>
          <a:lnRef idx="1">
            <a:schemeClr val="dk1"/>
          </a:lnRef>
          <a:fillRef idx="0">
            <a:schemeClr val="dk1"/>
          </a:fillRef>
          <a:effectRef idx="0">
            <a:schemeClr val="dk1"/>
          </a:effectRef>
          <a:fontRef idx="minor">
            <a:schemeClr val="tx1"/>
          </a:fontRef>
        </p:style>
      </p:cxnSp>
      <p:cxnSp>
        <p:nvCxnSpPr>
          <p:cNvPr id="71" name="连接符: 曲线 70">
            <a:extLst>
              <a:ext uri="{FF2B5EF4-FFF2-40B4-BE49-F238E27FC236}">
                <a16:creationId xmlns:a16="http://schemas.microsoft.com/office/drawing/2014/main" id="{8B4F5D49-4AE7-426A-A9DD-E6B4C4D3E90B}"/>
              </a:ext>
            </a:extLst>
          </p:cNvPr>
          <p:cNvCxnSpPr>
            <a:cxnSpLocks/>
            <a:stCxn id="36" idx="3"/>
            <a:endCxn id="37" idx="3"/>
          </p:cNvCxnSpPr>
          <p:nvPr/>
        </p:nvCxnSpPr>
        <p:spPr>
          <a:xfrm>
            <a:off x="8218720" y="4036042"/>
            <a:ext cx="12700" cy="626038"/>
          </a:xfrm>
          <a:prstGeom prst="curvedConnector3">
            <a:avLst>
              <a:gd name="adj1" fmla="val 3102858"/>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连接符: 曲线 75">
            <a:extLst>
              <a:ext uri="{FF2B5EF4-FFF2-40B4-BE49-F238E27FC236}">
                <a16:creationId xmlns:a16="http://schemas.microsoft.com/office/drawing/2014/main" id="{23772047-9FFC-428C-B7FC-3D81C1D8B5A7}"/>
              </a:ext>
            </a:extLst>
          </p:cNvPr>
          <p:cNvCxnSpPr>
            <a:cxnSpLocks/>
            <a:stCxn id="37" idx="3"/>
            <a:endCxn id="38" idx="3"/>
          </p:cNvCxnSpPr>
          <p:nvPr/>
        </p:nvCxnSpPr>
        <p:spPr>
          <a:xfrm>
            <a:off x="8218720" y="4662080"/>
            <a:ext cx="12700" cy="748731"/>
          </a:xfrm>
          <a:prstGeom prst="curvedConnector3">
            <a:avLst>
              <a:gd name="adj1" fmla="val 3034283"/>
            </a:avLst>
          </a:prstGeom>
          <a:ln w="28575">
            <a:tailEnd type="triangle"/>
          </a:ln>
        </p:spPr>
        <p:style>
          <a:lnRef idx="1">
            <a:schemeClr val="dk1"/>
          </a:lnRef>
          <a:fillRef idx="0">
            <a:schemeClr val="dk1"/>
          </a:fillRef>
          <a:effectRef idx="0">
            <a:schemeClr val="dk1"/>
          </a:effectRef>
          <a:fontRef idx="minor">
            <a:schemeClr val="tx1"/>
          </a:fontRef>
        </p:style>
      </p:cxnSp>
      <p:cxnSp>
        <p:nvCxnSpPr>
          <p:cNvPr id="80" name="连接符: 曲线 79">
            <a:extLst>
              <a:ext uri="{FF2B5EF4-FFF2-40B4-BE49-F238E27FC236}">
                <a16:creationId xmlns:a16="http://schemas.microsoft.com/office/drawing/2014/main" id="{E40B6045-046C-4420-B47D-74480885F7A0}"/>
              </a:ext>
            </a:extLst>
          </p:cNvPr>
          <p:cNvCxnSpPr>
            <a:cxnSpLocks/>
            <a:stCxn id="28" idx="3"/>
            <a:endCxn id="37" idx="3"/>
          </p:cNvCxnSpPr>
          <p:nvPr/>
        </p:nvCxnSpPr>
        <p:spPr>
          <a:xfrm>
            <a:off x="8218720" y="1768599"/>
            <a:ext cx="12700" cy="2893481"/>
          </a:xfrm>
          <a:prstGeom prst="curvedConnector3">
            <a:avLst>
              <a:gd name="adj1" fmla="val 18257142"/>
            </a:avLst>
          </a:prstGeom>
          <a:ln w="28575">
            <a:tailEnd type="triangle"/>
          </a:ln>
        </p:spPr>
        <p:style>
          <a:lnRef idx="1">
            <a:schemeClr val="dk1"/>
          </a:lnRef>
          <a:fillRef idx="0">
            <a:schemeClr val="dk1"/>
          </a:fillRef>
          <a:effectRef idx="0">
            <a:schemeClr val="dk1"/>
          </a:effectRef>
          <a:fontRef idx="minor">
            <a:schemeClr val="tx1"/>
          </a:fontRef>
        </p:style>
      </p:cxnSp>
      <p:sp>
        <p:nvSpPr>
          <p:cNvPr id="84" name="矩形 83">
            <a:extLst>
              <a:ext uri="{FF2B5EF4-FFF2-40B4-BE49-F238E27FC236}">
                <a16:creationId xmlns:a16="http://schemas.microsoft.com/office/drawing/2014/main" id="{8E55D663-FCF7-4B91-867F-AD535FE92D14}"/>
              </a:ext>
            </a:extLst>
          </p:cNvPr>
          <p:cNvSpPr/>
          <p:nvPr/>
        </p:nvSpPr>
        <p:spPr>
          <a:xfrm>
            <a:off x="8690414" y="2561370"/>
            <a:ext cx="717377" cy="338554"/>
          </a:xfrm>
          <a:prstGeom prst="rect">
            <a:avLst/>
          </a:prstGeom>
        </p:spPr>
        <p:txBody>
          <a:bodyPr wrap="none">
            <a:spAutoFit/>
          </a:bodyPr>
          <a:lstStyle/>
          <a:p>
            <a:pPr algn="ctr"/>
            <a:r>
              <a:rPr lang="en-US" altLang="zh-CN" sz="1600" b="1" dirty="0">
                <a:solidFill>
                  <a:srgbClr val="FF0000"/>
                </a:solidFill>
                <a:latin typeface="微软雅黑" panose="020B0503020204020204" pitchFamily="34" charset="-122"/>
                <a:ea typeface="微软雅黑" panose="020B0503020204020204" pitchFamily="34" charset="-122"/>
              </a:rPr>
              <a:t>STAR</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EA54100D-6A53-4AFE-BC25-4D62AC59CC46}"/>
              </a:ext>
            </a:extLst>
          </p:cNvPr>
          <p:cNvSpPr/>
          <p:nvPr/>
        </p:nvSpPr>
        <p:spPr>
          <a:xfrm>
            <a:off x="10544150" y="3041175"/>
            <a:ext cx="1053494" cy="369332"/>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Salmon</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9650B64D-B6C4-4ACD-B780-BDB5D4D05E61}"/>
              </a:ext>
            </a:extLst>
          </p:cNvPr>
          <p:cNvSpPr/>
          <p:nvPr/>
        </p:nvSpPr>
        <p:spPr>
          <a:xfrm>
            <a:off x="8690414" y="3416260"/>
            <a:ext cx="1143968" cy="338554"/>
          </a:xfrm>
          <a:prstGeom prst="rect">
            <a:avLst/>
          </a:prstGeom>
        </p:spPr>
        <p:txBody>
          <a:bodyPr wrap="none">
            <a:spAutoFit/>
          </a:bodyPr>
          <a:lstStyle/>
          <a:p>
            <a:pPr algn="ctr"/>
            <a:r>
              <a:rPr lang="en-US" altLang="zh-CN" sz="1600" b="1" dirty="0" err="1">
                <a:solidFill>
                  <a:srgbClr val="FF0000"/>
                </a:solidFill>
                <a:latin typeface="微软雅黑" panose="020B0503020204020204" pitchFamily="34" charset="-122"/>
                <a:ea typeface="微软雅黑" panose="020B0503020204020204" pitchFamily="34" charset="-122"/>
              </a:rPr>
              <a:t>Samtools</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540CF616-4A65-4BDB-9ADB-A357EE42AA52}"/>
              </a:ext>
            </a:extLst>
          </p:cNvPr>
          <p:cNvSpPr/>
          <p:nvPr/>
        </p:nvSpPr>
        <p:spPr>
          <a:xfrm>
            <a:off x="8690414" y="4959887"/>
            <a:ext cx="1069524" cy="369332"/>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DESeq2</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89" name="矩形 88">
            <a:extLst>
              <a:ext uri="{FF2B5EF4-FFF2-40B4-BE49-F238E27FC236}">
                <a16:creationId xmlns:a16="http://schemas.microsoft.com/office/drawing/2014/main" id="{A53CC94D-452A-4895-BC08-7E009FA7AFE9}"/>
              </a:ext>
            </a:extLst>
          </p:cNvPr>
          <p:cNvSpPr/>
          <p:nvPr/>
        </p:nvSpPr>
        <p:spPr>
          <a:xfrm>
            <a:off x="8690414" y="4120384"/>
            <a:ext cx="1685654" cy="338554"/>
          </a:xfrm>
          <a:prstGeom prst="rect">
            <a:avLst/>
          </a:prstGeom>
        </p:spPr>
        <p:txBody>
          <a:bodyPr wrap="none">
            <a:spAutoFit/>
          </a:bodyPr>
          <a:lstStyle/>
          <a:p>
            <a:pPr algn="ctr"/>
            <a:r>
              <a:rPr lang="en-US" altLang="zh-CN" sz="1600" b="1" dirty="0" err="1">
                <a:solidFill>
                  <a:srgbClr val="FF0000"/>
                </a:solidFill>
                <a:latin typeface="微软雅黑" panose="020B0503020204020204" pitchFamily="34" charset="-122"/>
                <a:ea typeface="微软雅黑" panose="020B0503020204020204" pitchFamily="34" charset="-122"/>
              </a:rPr>
              <a:t>FeatureCounts</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E61B1119-A491-4044-AEF8-DDFCE5267599}"/>
              </a:ext>
            </a:extLst>
          </p:cNvPr>
          <p:cNvSpPr/>
          <p:nvPr/>
        </p:nvSpPr>
        <p:spPr>
          <a:xfrm>
            <a:off x="531367" y="5881524"/>
            <a:ext cx="2667718" cy="646331"/>
          </a:xfrm>
          <a:prstGeom prst="rect">
            <a:avLst/>
          </a:prstGeom>
        </p:spPr>
        <p:txBody>
          <a:bodyPr wrap="none">
            <a:spAutoFit/>
          </a:bodyPr>
          <a:lstStyle/>
          <a:p>
            <a:pPr algn="ctr"/>
            <a:r>
              <a:rPr lang="en-US" altLang="zh-CN" dirty="0" err="1">
                <a:latin typeface="微软雅黑" panose="020B0503020204020204" pitchFamily="34" charset="-122"/>
                <a:ea typeface="微软雅黑" panose="020B0503020204020204" pitchFamily="34" charset="-122"/>
              </a:rPr>
              <a:t>GeneSet</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MSigDB</a:t>
            </a:r>
            <a:r>
              <a:rPr lang="en-US" altLang="zh-CN" dirty="0">
                <a:latin typeface="微软雅黑" panose="020B0503020204020204" pitchFamily="34" charset="-122"/>
                <a:ea typeface="微软雅黑" panose="020B0503020204020204" pitchFamily="34" charset="-122"/>
              </a:rPr>
              <a:t>/KEGG/GO/…)</a:t>
            </a:r>
            <a:endParaRPr lang="zh-CN" altLang="en-US" dirty="0">
              <a:latin typeface="微软雅黑" panose="020B0503020204020204" pitchFamily="34" charset="-122"/>
              <a:ea typeface="微软雅黑" panose="020B0503020204020204" pitchFamily="34" charset="-122"/>
            </a:endParaRPr>
          </a:p>
        </p:txBody>
      </p:sp>
      <p:sp>
        <p:nvSpPr>
          <p:cNvPr id="91" name="箭头: 下 90">
            <a:extLst>
              <a:ext uri="{FF2B5EF4-FFF2-40B4-BE49-F238E27FC236}">
                <a16:creationId xmlns:a16="http://schemas.microsoft.com/office/drawing/2014/main" id="{9BF17125-FAD8-454C-876C-FC0F187EF64F}"/>
              </a:ext>
            </a:extLst>
          </p:cNvPr>
          <p:cNvSpPr/>
          <p:nvPr/>
        </p:nvSpPr>
        <p:spPr>
          <a:xfrm rot="16200000">
            <a:off x="3500741" y="6046532"/>
            <a:ext cx="145545" cy="4624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261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animBg="1"/>
      <p:bldP spid="37" grpId="0" animBg="1"/>
      <p:bldP spid="38" grpId="0" animBg="1"/>
      <p:bldP spid="39" grpId="0" animBg="1"/>
      <p:bldP spid="40" grpId="0" animBg="1"/>
      <p:bldP spid="41" grpId="0" animBg="1"/>
      <p:bldP spid="42" grpId="0" animBg="1"/>
      <p:bldP spid="66" grpId="0" animBg="1"/>
      <p:bldP spid="67" grpId="0"/>
      <p:bldP spid="84" grpId="0"/>
      <p:bldP spid="86" grpId="0"/>
      <p:bldP spid="87" grpId="0"/>
      <p:bldP spid="88" grpId="0"/>
      <p:bldP spid="89" grpId="0"/>
      <p:bldP spid="90" grpId="0"/>
      <p:bldP spid="9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1AB8B89-BF87-4A1E-AF0F-6F6D5BC5D2BC}"/>
              </a:ext>
            </a:extLst>
          </p:cNvPr>
          <p:cNvSpPr>
            <a:spLocks noGrp="1"/>
          </p:cNvSpPr>
          <p:nvPr>
            <p:ph type="sldNum" sz="quarter" idx="12"/>
          </p:nvPr>
        </p:nvSpPr>
        <p:spPr/>
        <p:txBody>
          <a:bodyPr/>
          <a:lstStyle/>
          <a:p>
            <a:fld id="{DF849393-7876-44FF-8BC7-6C3A91957E85}" type="slidenum">
              <a:rPr lang="zh-CN" altLang="en-US" smtClean="0"/>
              <a:t>56</a:t>
            </a:fld>
            <a:endParaRPr lang="zh-CN" altLang="en-US"/>
          </a:p>
        </p:txBody>
      </p:sp>
      <p:sp>
        <p:nvSpPr>
          <p:cNvPr id="3" name="标题 1">
            <a:extLst>
              <a:ext uri="{FF2B5EF4-FFF2-40B4-BE49-F238E27FC236}">
                <a16:creationId xmlns:a16="http://schemas.microsoft.com/office/drawing/2014/main" id="{0AF5D7B5-D290-41DC-B65E-C12F8B1195BF}"/>
              </a:ext>
            </a:extLst>
          </p:cNvPr>
          <p:cNvSpPr txBox="1">
            <a:spLocks/>
          </p:cNvSpPr>
          <p:nvPr/>
        </p:nvSpPr>
        <p:spPr>
          <a:xfrm>
            <a:off x="199836" y="357051"/>
            <a:ext cx="11051638" cy="986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RNA-Seq</a:t>
            </a:r>
            <a:r>
              <a:rPr lang="zh-CN" altLang="en-US" dirty="0"/>
              <a:t>数据分析中的数据格式</a:t>
            </a:r>
            <a:r>
              <a:rPr lang="en-US" altLang="zh-CN" dirty="0"/>
              <a:t>1</a:t>
            </a:r>
            <a:endParaRPr lang="zh-CN" altLang="en-US" dirty="0"/>
          </a:p>
        </p:txBody>
      </p:sp>
      <p:sp>
        <p:nvSpPr>
          <p:cNvPr id="5" name="矩形 4">
            <a:extLst>
              <a:ext uri="{FF2B5EF4-FFF2-40B4-BE49-F238E27FC236}">
                <a16:creationId xmlns:a16="http://schemas.microsoft.com/office/drawing/2014/main" id="{D207D8B7-DB9A-4BEF-8FA1-98FE21D51813}"/>
              </a:ext>
            </a:extLst>
          </p:cNvPr>
          <p:cNvSpPr/>
          <p:nvPr/>
        </p:nvSpPr>
        <p:spPr>
          <a:xfrm>
            <a:off x="3038799" y="1207598"/>
            <a:ext cx="1009059" cy="400110"/>
          </a:xfrm>
          <a:prstGeom prst="rect">
            <a:avLst/>
          </a:prstGeom>
        </p:spPr>
        <p:txBody>
          <a:bodyPr wrap="none">
            <a:spAutoFit/>
          </a:bodyPr>
          <a:lstStyle/>
          <a:p>
            <a:r>
              <a:rPr lang="en-US" altLang="zh-CN" sz="2000" b="1" dirty="0">
                <a:solidFill>
                  <a:schemeClr val="accent1"/>
                </a:solidFill>
                <a:latin typeface="Arial" panose="020B0604020202020204" pitchFamily="34" charset="0"/>
                <a:cs typeface="Arial" panose="020B0604020202020204" pitchFamily="34" charset="0"/>
              </a:rPr>
              <a:t>FASTA</a:t>
            </a:r>
            <a:endParaRPr lang="zh-CN" altLang="en-US" sz="2000" b="1" dirty="0">
              <a:solidFill>
                <a:schemeClr val="accent1"/>
              </a:solidFill>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74FCAD75-A2DF-4E7C-84B3-E658063DDAEE}"/>
              </a:ext>
            </a:extLst>
          </p:cNvPr>
          <p:cNvSpPr/>
          <p:nvPr/>
        </p:nvSpPr>
        <p:spPr>
          <a:xfrm>
            <a:off x="3055288" y="3763777"/>
            <a:ext cx="1040926" cy="400110"/>
          </a:xfrm>
          <a:prstGeom prst="rect">
            <a:avLst/>
          </a:prstGeom>
        </p:spPr>
        <p:txBody>
          <a:bodyPr wrap="none">
            <a:spAutoFit/>
          </a:bodyPr>
          <a:lstStyle/>
          <a:p>
            <a:r>
              <a:rPr lang="en-US" altLang="zh-CN" sz="2000" b="1" dirty="0">
                <a:solidFill>
                  <a:schemeClr val="accent1"/>
                </a:solidFill>
                <a:latin typeface="Arial" panose="020B0604020202020204" pitchFamily="34" charset="0"/>
                <a:cs typeface="Arial" panose="020B0604020202020204" pitchFamily="34" charset="0"/>
              </a:rPr>
              <a:t>FASTQ</a:t>
            </a:r>
            <a:endParaRPr lang="zh-CN" altLang="en-US" sz="2000" b="1" dirty="0">
              <a:solidFill>
                <a:schemeClr val="accent1"/>
              </a:solidFill>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id="{FA355BBB-B9ED-4AEC-B3A6-28B1B3A6297A}"/>
              </a:ext>
            </a:extLst>
          </p:cNvPr>
          <p:cNvSpPr/>
          <p:nvPr/>
        </p:nvSpPr>
        <p:spPr>
          <a:xfrm>
            <a:off x="1745400" y="1514699"/>
            <a:ext cx="3595856"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基于文本的格式来表示核苷酸或蛋白质序列</a:t>
            </a:r>
          </a:p>
        </p:txBody>
      </p:sp>
      <p:sp>
        <p:nvSpPr>
          <p:cNvPr id="26" name="矩形 25">
            <a:extLst>
              <a:ext uri="{FF2B5EF4-FFF2-40B4-BE49-F238E27FC236}">
                <a16:creationId xmlns:a16="http://schemas.microsoft.com/office/drawing/2014/main" id="{20F5F169-A215-44B8-B65C-187E33E7CF2F}"/>
              </a:ext>
            </a:extLst>
          </p:cNvPr>
          <p:cNvSpPr/>
          <p:nvPr/>
        </p:nvSpPr>
        <p:spPr>
          <a:xfrm>
            <a:off x="2523988" y="4090537"/>
            <a:ext cx="2103525" cy="307777"/>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FASTA+</a:t>
            </a:r>
            <a:r>
              <a:rPr lang="zh-CN" altLang="en-US" sz="1400" dirty="0">
                <a:latin typeface="微软雅黑" panose="020B0503020204020204" pitchFamily="34" charset="-122"/>
                <a:ea typeface="微软雅黑" panose="020B0503020204020204" pitchFamily="34" charset="-122"/>
              </a:rPr>
              <a:t>原始序列的质量</a:t>
            </a:r>
          </a:p>
        </p:txBody>
      </p:sp>
      <p:pic>
        <p:nvPicPr>
          <p:cNvPr id="31" name="图片 30">
            <a:extLst>
              <a:ext uri="{FF2B5EF4-FFF2-40B4-BE49-F238E27FC236}">
                <a16:creationId xmlns:a16="http://schemas.microsoft.com/office/drawing/2014/main" id="{004FCF95-64DF-407A-B8DE-D87B5B134334}"/>
              </a:ext>
            </a:extLst>
          </p:cNvPr>
          <p:cNvPicPr>
            <a:picLocks noChangeAspect="1"/>
          </p:cNvPicPr>
          <p:nvPr/>
        </p:nvPicPr>
        <p:blipFill rotWithShape="1">
          <a:blip r:embed="rId2">
            <a:extLst>
              <a:ext uri="{28A0092B-C50C-407E-A947-70E740481C1C}">
                <a14:useLocalDpi xmlns:a14="http://schemas.microsoft.com/office/drawing/2010/main" val="0"/>
              </a:ext>
            </a:extLst>
          </a:blip>
          <a:srcRect r="49799" b="66747"/>
          <a:stretch/>
        </p:blipFill>
        <p:spPr>
          <a:xfrm>
            <a:off x="345291" y="1856314"/>
            <a:ext cx="6396075" cy="1788706"/>
          </a:xfrm>
          <a:prstGeom prst="rect">
            <a:avLst/>
          </a:prstGeom>
        </p:spPr>
      </p:pic>
      <p:pic>
        <p:nvPicPr>
          <p:cNvPr id="33" name="图片 32">
            <a:extLst>
              <a:ext uri="{FF2B5EF4-FFF2-40B4-BE49-F238E27FC236}">
                <a16:creationId xmlns:a16="http://schemas.microsoft.com/office/drawing/2014/main" id="{6FA34119-6BB2-4DB5-8525-DE2868F3B218}"/>
              </a:ext>
            </a:extLst>
          </p:cNvPr>
          <p:cNvPicPr>
            <a:picLocks noChangeAspect="1"/>
          </p:cNvPicPr>
          <p:nvPr/>
        </p:nvPicPr>
        <p:blipFill rotWithShape="1">
          <a:blip r:embed="rId3">
            <a:extLst>
              <a:ext uri="{28A0092B-C50C-407E-A947-70E740481C1C}">
                <a14:useLocalDpi xmlns:a14="http://schemas.microsoft.com/office/drawing/2010/main" val="0"/>
              </a:ext>
            </a:extLst>
          </a:blip>
          <a:srcRect r="47539"/>
          <a:stretch/>
        </p:blipFill>
        <p:spPr>
          <a:xfrm>
            <a:off x="345290" y="4457693"/>
            <a:ext cx="6396075" cy="1510449"/>
          </a:xfrm>
          <a:prstGeom prst="rect">
            <a:avLst/>
          </a:prstGeom>
        </p:spPr>
      </p:pic>
      <p:sp>
        <p:nvSpPr>
          <p:cNvPr id="34" name="矩形 33">
            <a:extLst>
              <a:ext uri="{FF2B5EF4-FFF2-40B4-BE49-F238E27FC236}">
                <a16:creationId xmlns:a16="http://schemas.microsoft.com/office/drawing/2014/main" id="{29F7AA03-7739-43D1-90AB-96D73B29714B}"/>
              </a:ext>
            </a:extLst>
          </p:cNvPr>
          <p:cNvSpPr/>
          <p:nvPr/>
        </p:nvSpPr>
        <p:spPr>
          <a:xfrm>
            <a:off x="6811293" y="4398314"/>
            <a:ext cx="3175869" cy="369332"/>
          </a:xfrm>
          <a:prstGeom prst="rect">
            <a:avLst/>
          </a:prstGeom>
        </p:spPr>
        <p:txBody>
          <a:bodyPr wrap="none">
            <a:spAutoFit/>
          </a:bodyPr>
          <a:lstStyle/>
          <a:p>
            <a:r>
              <a:rPr lang="en-US" altLang="zh-CN" dirty="0">
                <a:solidFill>
                  <a:srgbClr val="202122"/>
                </a:solidFill>
                <a:latin typeface="Arial" panose="020B0604020202020204" pitchFamily="34" charset="0"/>
              </a:rPr>
              <a:t>Line1: @ sequence identifier </a:t>
            </a:r>
            <a:endParaRPr lang="zh-CN" altLang="en-US" dirty="0"/>
          </a:p>
        </p:txBody>
      </p:sp>
      <p:sp>
        <p:nvSpPr>
          <p:cNvPr id="35" name="矩形 34">
            <a:extLst>
              <a:ext uri="{FF2B5EF4-FFF2-40B4-BE49-F238E27FC236}">
                <a16:creationId xmlns:a16="http://schemas.microsoft.com/office/drawing/2014/main" id="{462CC6F0-7B6C-4298-A221-4ACD4F6DC871}"/>
              </a:ext>
            </a:extLst>
          </p:cNvPr>
          <p:cNvSpPr/>
          <p:nvPr/>
        </p:nvSpPr>
        <p:spPr>
          <a:xfrm>
            <a:off x="6811293" y="4686308"/>
            <a:ext cx="3070071" cy="369332"/>
          </a:xfrm>
          <a:prstGeom prst="rect">
            <a:avLst/>
          </a:prstGeom>
        </p:spPr>
        <p:txBody>
          <a:bodyPr wrap="none">
            <a:spAutoFit/>
          </a:bodyPr>
          <a:lstStyle/>
          <a:p>
            <a:r>
              <a:rPr lang="en-US" altLang="zh-CN" dirty="0">
                <a:solidFill>
                  <a:srgbClr val="202122"/>
                </a:solidFill>
                <a:latin typeface="Arial" panose="020B0604020202020204" pitchFamily="34" charset="0"/>
              </a:rPr>
              <a:t>Line2: raw sequence letters</a:t>
            </a:r>
            <a:endParaRPr lang="zh-CN" altLang="en-US" dirty="0"/>
          </a:p>
        </p:txBody>
      </p:sp>
      <p:sp>
        <p:nvSpPr>
          <p:cNvPr id="36" name="矩形 35">
            <a:extLst>
              <a:ext uri="{FF2B5EF4-FFF2-40B4-BE49-F238E27FC236}">
                <a16:creationId xmlns:a16="http://schemas.microsoft.com/office/drawing/2014/main" id="{8129B104-1641-498B-B813-E1A74DDEAF27}"/>
              </a:ext>
            </a:extLst>
          </p:cNvPr>
          <p:cNvSpPr/>
          <p:nvPr/>
        </p:nvSpPr>
        <p:spPr>
          <a:xfrm>
            <a:off x="6811293" y="4974302"/>
            <a:ext cx="4089581" cy="369332"/>
          </a:xfrm>
          <a:prstGeom prst="rect">
            <a:avLst/>
          </a:prstGeom>
        </p:spPr>
        <p:txBody>
          <a:bodyPr wrap="none">
            <a:spAutoFit/>
          </a:bodyPr>
          <a:lstStyle/>
          <a:p>
            <a:r>
              <a:rPr lang="en-US" altLang="zh-CN" dirty="0">
                <a:solidFill>
                  <a:srgbClr val="202122"/>
                </a:solidFill>
                <a:latin typeface="Arial" panose="020B0604020202020204" pitchFamily="34" charset="0"/>
              </a:rPr>
              <a:t>Line3: + sequence identifier (optional)</a:t>
            </a:r>
            <a:endParaRPr lang="zh-CN" altLang="en-US" dirty="0"/>
          </a:p>
        </p:txBody>
      </p:sp>
      <p:sp>
        <p:nvSpPr>
          <p:cNvPr id="37" name="矩形 36">
            <a:extLst>
              <a:ext uri="{FF2B5EF4-FFF2-40B4-BE49-F238E27FC236}">
                <a16:creationId xmlns:a16="http://schemas.microsoft.com/office/drawing/2014/main" id="{13945B70-495B-4F95-91AF-9B7952C3C3AC}"/>
              </a:ext>
            </a:extLst>
          </p:cNvPr>
          <p:cNvSpPr/>
          <p:nvPr/>
        </p:nvSpPr>
        <p:spPr>
          <a:xfrm>
            <a:off x="6811293" y="5262296"/>
            <a:ext cx="5416868" cy="369332"/>
          </a:xfrm>
          <a:prstGeom prst="rect">
            <a:avLst/>
          </a:prstGeom>
        </p:spPr>
        <p:txBody>
          <a:bodyPr wrap="none">
            <a:spAutoFit/>
          </a:bodyPr>
          <a:lstStyle/>
          <a:p>
            <a:r>
              <a:rPr lang="en-US" altLang="zh-CN" dirty="0">
                <a:solidFill>
                  <a:srgbClr val="202122"/>
                </a:solidFill>
                <a:latin typeface="Arial" panose="020B0604020202020204" pitchFamily="34" charset="0"/>
              </a:rPr>
              <a:t>Line4: quality value (ASCII) for Line2 (same length)</a:t>
            </a:r>
            <a:endParaRPr lang="zh-CN" altLang="en-US" dirty="0"/>
          </a:p>
        </p:txBody>
      </p:sp>
      <p:cxnSp>
        <p:nvCxnSpPr>
          <p:cNvPr id="39" name="直接连接符 38">
            <a:extLst>
              <a:ext uri="{FF2B5EF4-FFF2-40B4-BE49-F238E27FC236}">
                <a16:creationId xmlns:a16="http://schemas.microsoft.com/office/drawing/2014/main" id="{90398317-68C9-438B-9AD5-91F923879B0C}"/>
              </a:ext>
            </a:extLst>
          </p:cNvPr>
          <p:cNvCxnSpPr>
            <a:cxnSpLocks/>
          </p:cNvCxnSpPr>
          <p:nvPr/>
        </p:nvCxnSpPr>
        <p:spPr>
          <a:xfrm>
            <a:off x="3038799" y="4548144"/>
            <a:ext cx="37724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13AE381-66E4-4701-B3BE-42AB89D34734}"/>
              </a:ext>
            </a:extLst>
          </p:cNvPr>
          <p:cNvCxnSpPr>
            <a:cxnSpLocks/>
            <a:endCxn id="36" idx="1"/>
          </p:cNvCxnSpPr>
          <p:nvPr/>
        </p:nvCxnSpPr>
        <p:spPr>
          <a:xfrm>
            <a:off x="3055288" y="4870974"/>
            <a:ext cx="3756005" cy="2879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871DFCC-465D-4983-BD37-51251D0A2422}"/>
              </a:ext>
            </a:extLst>
          </p:cNvPr>
          <p:cNvCxnSpPr>
            <a:cxnSpLocks/>
            <a:endCxn id="37" idx="1"/>
          </p:cNvCxnSpPr>
          <p:nvPr/>
        </p:nvCxnSpPr>
        <p:spPr>
          <a:xfrm>
            <a:off x="3175146" y="5067011"/>
            <a:ext cx="3636147" cy="3799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F0B89A33-F5E5-4E40-AC47-2183548B4236}"/>
              </a:ext>
            </a:extLst>
          </p:cNvPr>
          <p:cNvCxnSpPr>
            <a:cxnSpLocks/>
            <a:endCxn id="35" idx="1"/>
          </p:cNvCxnSpPr>
          <p:nvPr/>
        </p:nvCxnSpPr>
        <p:spPr>
          <a:xfrm>
            <a:off x="3055288" y="4725074"/>
            <a:ext cx="3756005" cy="145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0" name="图片 49">
            <a:extLst>
              <a:ext uri="{FF2B5EF4-FFF2-40B4-BE49-F238E27FC236}">
                <a16:creationId xmlns:a16="http://schemas.microsoft.com/office/drawing/2014/main" id="{189D1E11-AA51-45A6-99ED-4116ED649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770" y="2420533"/>
            <a:ext cx="6299219" cy="1898638"/>
          </a:xfrm>
          <a:prstGeom prst="rect">
            <a:avLst/>
          </a:prstGeom>
        </p:spPr>
      </p:pic>
      <p:sp>
        <p:nvSpPr>
          <p:cNvPr id="51" name="矩形 50">
            <a:extLst>
              <a:ext uri="{FF2B5EF4-FFF2-40B4-BE49-F238E27FC236}">
                <a16:creationId xmlns:a16="http://schemas.microsoft.com/office/drawing/2014/main" id="{9C27A096-4C88-47A5-95FE-697146F714C8}"/>
              </a:ext>
            </a:extLst>
          </p:cNvPr>
          <p:cNvSpPr/>
          <p:nvPr/>
        </p:nvSpPr>
        <p:spPr>
          <a:xfrm>
            <a:off x="8074435" y="4187965"/>
            <a:ext cx="3660297" cy="276999"/>
          </a:xfrm>
          <a:prstGeom prst="rect">
            <a:avLst/>
          </a:prstGeom>
        </p:spPr>
        <p:txBody>
          <a:bodyPr wrap="none">
            <a:spAutoFit/>
          </a:bodyPr>
          <a:lstStyle/>
          <a:p>
            <a:r>
              <a:rPr lang="zh-CN" altLang="en-US" sz="1200" dirty="0">
                <a:latin typeface="-apple-system"/>
              </a:rPr>
              <a:t>https://drive5.com/usearch/manual/quality_score.html</a:t>
            </a:r>
          </a:p>
        </p:txBody>
      </p:sp>
      <p:pic>
        <p:nvPicPr>
          <p:cNvPr id="52" name="图片 51">
            <a:extLst>
              <a:ext uri="{FF2B5EF4-FFF2-40B4-BE49-F238E27FC236}">
                <a16:creationId xmlns:a16="http://schemas.microsoft.com/office/drawing/2014/main" id="{2672C609-0D57-4DAC-B67A-16477D2B4F5F}"/>
              </a:ext>
            </a:extLst>
          </p:cNvPr>
          <p:cNvPicPr>
            <a:picLocks noChangeAspect="1"/>
          </p:cNvPicPr>
          <p:nvPr/>
        </p:nvPicPr>
        <p:blipFill>
          <a:blip r:embed="rId5"/>
          <a:stretch>
            <a:fillRect/>
          </a:stretch>
        </p:blipFill>
        <p:spPr>
          <a:xfrm>
            <a:off x="7009806" y="1852214"/>
            <a:ext cx="2202371" cy="449619"/>
          </a:xfrm>
          <a:prstGeom prst="rect">
            <a:avLst/>
          </a:prstGeom>
        </p:spPr>
      </p:pic>
      <p:sp>
        <p:nvSpPr>
          <p:cNvPr id="54" name="矩形 53">
            <a:extLst>
              <a:ext uri="{FF2B5EF4-FFF2-40B4-BE49-F238E27FC236}">
                <a16:creationId xmlns:a16="http://schemas.microsoft.com/office/drawing/2014/main" id="{5A9CA8A1-3D57-449E-A621-EBAA23CABA00}"/>
              </a:ext>
            </a:extLst>
          </p:cNvPr>
          <p:cNvSpPr/>
          <p:nvPr/>
        </p:nvSpPr>
        <p:spPr>
          <a:xfrm>
            <a:off x="1626507" y="6049563"/>
            <a:ext cx="4469493"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文件较大，一般会压缩后存储（.gz, .sra）</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FASTQ: R1/R2 (pair-end)</a:t>
            </a:r>
            <a:endParaRPr lang="zh-CN" altLang="en-US" dirty="0">
              <a:latin typeface="微软雅黑" panose="020B0503020204020204" pitchFamily="34" charset="-122"/>
              <a:ea typeface="微软雅黑" panose="020B0503020204020204" pitchFamily="34" charset="-122"/>
            </a:endParaRPr>
          </a:p>
        </p:txBody>
      </p:sp>
      <p:cxnSp>
        <p:nvCxnSpPr>
          <p:cNvPr id="55" name="直接连接符 54">
            <a:extLst>
              <a:ext uri="{FF2B5EF4-FFF2-40B4-BE49-F238E27FC236}">
                <a16:creationId xmlns:a16="http://schemas.microsoft.com/office/drawing/2014/main" id="{0527D9BF-0848-49C9-ADA7-FCF44462FB79}"/>
              </a:ext>
            </a:extLst>
          </p:cNvPr>
          <p:cNvCxnSpPr>
            <a:cxnSpLocks/>
          </p:cNvCxnSpPr>
          <p:nvPr/>
        </p:nvCxnSpPr>
        <p:spPr>
          <a:xfrm>
            <a:off x="10206446" y="3150418"/>
            <a:ext cx="15611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D27B677C-25B9-457C-8AEF-26B5D26C27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6659" y="1960291"/>
            <a:ext cx="1905266" cy="438211"/>
          </a:xfrm>
          <a:prstGeom prst="rect">
            <a:avLst/>
          </a:prstGeom>
        </p:spPr>
      </p:pic>
      <p:sp>
        <p:nvSpPr>
          <p:cNvPr id="59" name="矩形 58">
            <a:extLst>
              <a:ext uri="{FF2B5EF4-FFF2-40B4-BE49-F238E27FC236}">
                <a16:creationId xmlns:a16="http://schemas.microsoft.com/office/drawing/2014/main" id="{9D40081F-999E-4CAC-8DE9-28B7969B9CE4}"/>
              </a:ext>
            </a:extLst>
          </p:cNvPr>
          <p:cNvSpPr/>
          <p:nvPr/>
        </p:nvSpPr>
        <p:spPr>
          <a:xfrm>
            <a:off x="7140368" y="1158029"/>
            <a:ext cx="4757805" cy="646331"/>
          </a:xfrm>
          <a:prstGeom prst="rect">
            <a:avLst/>
          </a:prstGeom>
        </p:spPr>
        <p:txBody>
          <a:bodyPr wrap="square">
            <a:spAutoFit/>
          </a:bodyPr>
          <a:lstStyle/>
          <a:p>
            <a:r>
              <a:rPr lang="en-US" altLang="zh-CN" i="1" dirty="0">
                <a:solidFill>
                  <a:srgbClr val="202122"/>
                </a:solidFill>
                <a:latin typeface="Arial" panose="020B0604020202020204" pitchFamily="34" charset="0"/>
              </a:rPr>
              <a:t>p</a:t>
            </a:r>
            <a:r>
              <a:rPr lang="en-US" altLang="zh-CN" dirty="0">
                <a:solidFill>
                  <a:srgbClr val="202122"/>
                </a:solidFill>
                <a:latin typeface="Arial" panose="020B0604020202020204" pitchFamily="34" charset="0"/>
              </a:rPr>
              <a:t> (the probability that the corresponding base call is incorrect)</a:t>
            </a:r>
            <a:endParaRPr lang="zh-CN" altLang="en-US" dirty="0"/>
          </a:p>
        </p:txBody>
      </p:sp>
      <p:sp>
        <p:nvSpPr>
          <p:cNvPr id="60" name="矩形 59">
            <a:extLst>
              <a:ext uri="{FF2B5EF4-FFF2-40B4-BE49-F238E27FC236}">
                <a16:creationId xmlns:a16="http://schemas.microsoft.com/office/drawing/2014/main" id="{908DC784-9665-4C59-A140-A51B1120A21E}"/>
              </a:ext>
            </a:extLst>
          </p:cNvPr>
          <p:cNvSpPr/>
          <p:nvPr/>
        </p:nvSpPr>
        <p:spPr>
          <a:xfrm>
            <a:off x="6215873" y="6056020"/>
            <a:ext cx="5682300"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buFont typeface="Arial" panose="020B0604020202020204" pitchFamily="34" charset="0"/>
              <a:buChar char="•"/>
            </a:pPr>
            <a:r>
              <a:rPr lang="en-US" altLang="zh-CN" b="1" dirty="0">
                <a:solidFill>
                  <a:srgbClr val="000000"/>
                </a:solidFill>
                <a:latin typeface="-apple-system"/>
              </a:rPr>
              <a:t>Q20</a:t>
            </a:r>
            <a:r>
              <a:rPr lang="zh-CN" altLang="en-US" dirty="0">
                <a:solidFill>
                  <a:srgbClr val="000000"/>
                </a:solidFill>
                <a:latin typeface="-apple-system"/>
              </a:rPr>
              <a:t>：建议大部分读取应达到</a:t>
            </a:r>
            <a:r>
              <a:rPr lang="en-US" altLang="zh-CN" dirty="0">
                <a:solidFill>
                  <a:srgbClr val="000000"/>
                </a:solidFill>
                <a:latin typeface="-apple-system"/>
              </a:rPr>
              <a:t>Q20</a:t>
            </a:r>
            <a:r>
              <a:rPr lang="zh-CN" altLang="en-US" dirty="0">
                <a:solidFill>
                  <a:srgbClr val="000000"/>
                </a:solidFill>
                <a:latin typeface="-apple-system"/>
              </a:rPr>
              <a:t>，确保高准确性</a:t>
            </a:r>
          </a:p>
          <a:p>
            <a:pPr>
              <a:buFont typeface="Arial" panose="020B0604020202020204" pitchFamily="34" charset="0"/>
              <a:buChar char="•"/>
            </a:pPr>
            <a:r>
              <a:rPr lang="en-US" altLang="zh-CN" b="1" dirty="0">
                <a:solidFill>
                  <a:srgbClr val="000000"/>
                </a:solidFill>
                <a:latin typeface="-apple-system"/>
              </a:rPr>
              <a:t>Q30</a:t>
            </a:r>
            <a:r>
              <a:rPr lang="zh-CN" altLang="en-US" dirty="0">
                <a:solidFill>
                  <a:srgbClr val="000000"/>
                </a:solidFill>
                <a:latin typeface="-apple-system"/>
              </a:rPr>
              <a:t>：对于高质量的</a:t>
            </a:r>
            <a:r>
              <a:rPr lang="en-US" altLang="zh-CN" dirty="0">
                <a:solidFill>
                  <a:srgbClr val="000000"/>
                </a:solidFill>
                <a:latin typeface="-apple-system"/>
              </a:rPr>
              <a:t>RNA-seq</a:t>
            </a:r>
            <a:r>
              <a:rPr lang="zh-CN" altLang="en-US" dirty="0">
                <a:solidFill>
                  <a:srgbClr val="000000"/>
                </a:solidFill>
                <a:latin typeface="-apple-system"/>
              </a:rPr>
              <a:t>数据，</a:t>
            </a:r>
            <a:r>
              <a:rPr lang="en-US" altLang="zh-CN" dirty="0">
                <a:solidFill>
                  <a:srgbClr val="000000"/>
                </a:solidFill>
                <a:latin typeface="-apple-system"/>
              </a:rPr>
              <a:t>Q30</a:t>
            </a:r>
            <a:r>
              <a:rPr lang="zh-CN" altLang="en-US" dirty="0">
                <a:solidFill>
                  <a:srgbClr val="000000"/>
                </a:solidFill>
                <a:latin typeface="-apple-system"/>
              </a:rPr>
              <a:t>是理想的目标</a:t>
            </a:r>
            <a:endParaRPr lang="zh-CN" altLang="en-US" b="0" i="0" dirty="0">
              <a:solidFill>
                <a:srgbClr val="000000"/>
              </a:solidFill>
              <a:effectLst/>
              <a:latin typeface="-apple-system"/>
            </a:endParaRPr>
          </a:p>
        </p:txBody>
      </p:sp>
    </p:spTree>
    <p:extLst>
      <p:ext uri="{BB962C8B-B14F-4D97-AF65-F5344CB8AC3E}">
        <p14:creationId xmlns:p14="http://schemas.microsoft.com/office/powerpoint/2010/main" val="236731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2" grpId="0"/>
      <p:bldP spid="26" grpId="0"/>
      <p:bldP spid="34" grpId="0"/>
      <p:bldP spid="35" grpId="0"/>
      <p:bldP spid="36" grpId="0"/>
      <p:bldP spid="37" grpId="0"/>
      <p:bldP spid="51" grpId="0"/>
      <p:bldP spid="54" grpId="0"/>
      <p:bldP spid="59" grpId="0"/>
      <p:bldP spid="6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1AB8B89-BF87-4A1E-AF0F-6F6D5BC5D2BC}"/>
              </a:ext>
            </a:extLst>
          </p:cNvPr>
          <p:cNvSpPr>
            <a:spLocks noGrp="1"/>
          </p:cNvSpPr>
          <p:nvPr>
            <p:ph type="sldNum" sz="quarter" idx="12"/>
          </p:nvPr>
        </p:nvSpPr>
        <p:spPr/>
        <p:txBody>
          <a:bodyPr/>
          <a:lstStyle/>
          <a:p>
            <a:fld id="{DF849393-7876-44FF-8BC7-6C3A91957E85}" type="slidenum">
              <a:rPr lang="zh-CN" altLang="en-US" smtClean="0"/>
              <a:t>57</a:t>
            </a:fld>
            <a:endParaRPr lang="zh-CN" altLang="en-US"/>
          </a:p>
        </p:txBody>
      </p:sp>
      <p:sp>
        <p:nvSpPr>
          <p:cNvPr id="3" name="标题 1">
            <a:extLst>
              <a:ext uri="{FF2B5EF4-FFF2-40B4-BE49-F238E27FC236}">
                <a16:creationId xmlns:a16="http://schemas.microsoft.com/office/drawing/2014/main" id="{0AF5D7B5-D290-41DC-B65E-C12F8B1195BF}"/>
              </a:ext>
            </a:extLst>
          </p:cNvPr>
          <p:cNvSpPr txBox="1">
            <a:spLocks/>
          </p:cNvSpPr>
          <p:nvPr/>
        </p:nvSpPr>
        <p:spPr>
          <a:xfrm>
            <a:off x="199836" y="357051"/>
            <a:ext cx="11051638" cy="986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RNA-Seq</a:t>
            </a:r>
            <a:r>
              <a:rPr lang="zh-CN" altLang="en-US" dirty="0"/>
              <a:t>数据分析中的数据格式</a:t>
            </a:r>
            <a:r>
              <a:rPr lang="en-US" altLang="zh-CN" dirty="0"/>
              <a:t>2</a:t>
            </a:r>
            <a:endParaRPr lang="zh-CN" altLang="en-US" dirty="0"/>
          </a:p>
        </p:txBody>
      </p:sp>
      <p:sp>
        <p:nvSpPr>
          <p:cNvPr id="9" name="矩形 8">
            <a:extLst>
              <a:ext uri="{FF2B5EF4-FFF2-40B4-BE49-F238E27FC236}">
                <a16:creationId xmlns:a16="http://schemas.microsoft.com/office/drawing/2014/main" id="{76EC2102-AB3F-4668-B6AE-8CFA07B3AD9D}"/>
              </a:ext>
            </a:extLst>
          </p:cNvPr>
          <p:cNvSpPr/>
          <p:nvPr/>
        </p:nvSpPr>
        <p:spPr>
          <a:xfrm>
            <a:off x="500075" y="1224357"/>
            <a:ext cx="4520918" cy="400110"/>
          </a:xfrm>
          <a:prstGeom prst="rect">
            <a:avLst/>
          </a:prstGeom>
        </p:spPr>
        <p:txBody>
          <a:bodyPr wrap="none">
            <a:spAutoFit/>
          </a:bodyPr>
          <a:lstStyle/>
          <a:p>
            <a:r>
              <a:rPr lang="en-US" altLang="zh-CN" sz="2000" b="1" dirty="0">
                <a:solidFill>
                  <a:schemeClr val="accent1"/>
                </a:solidFill>
                <a:latin typeface="Arial" panose="020B0604020202020204" pitchFamily="34" charset="0"/>
                <a:cs typeface="Arial" panose="020B0604020202020204" pitchFamily="34" charset="0"/>
              </a:rPr>
              <a:t>SAM</a:t>
            </a:r>
            <a:r>
              <a:rPr lang="zh-CN" altLang="en-US" sz="2000" b="1" dirty="0">
                <a:solidFill>
                  <a:schemeClr val="accent1"/>
                </a:solidFill>
                <a:latin typeface="Arial" panose="020B0604020202020204" pitchFamily="34" charset="0"/>
                <a:cs typeface="Arial" panose="020B0604020202020204" pitchFamily="34" charset="0"/>
              </a:rPr>
              <a:t>（</a:t>
            </a:r>
            <a:r>
              <a:rPr lang="en-US" altLang="zh-CN" sz="2000" b="1" dirty="0">
                <a:solidFill>
                  <a:schemeClr val="accent1"/>
                </a:solidFill>
                <a:latin typeface="Arial" panose="020B0604020202020204" pitchFamily="34" charset="0"/>
                <a:cs typeface="Arial" panose="020B0604020202020204" pitchFamily="34" charset="0"/>
              </a:rPr>
              <a:t>Sequence Alignment Map </a:t>
            </a:r>
            <a:r>
              <a:rPr lang="zh-CN" altLang="en-US" sz="2000" b="1" dirty="0">
                <a:solidFill>
                  <a:schemeClr val="accent1"/>
                </a:solidFill>
                <a:latin typeface="Arial" panose="020B0604020202020204" pitchFamily="34" charset="0"/>
                <a:cs typeface="Arial" panose="020B0604020202020204" pitchFamily="34" charset="0"/>
              </a:rPr>
              <a:t>）</a:t>
            </a:r>
          </a:p>
        </p:txBody>
      </p:sp>
      <p:sp>
        <p:nvSpPr>
          <p:cNvPr id="11" name="矩形 10">
            <a:extLst>
              <a:ext uri="{FF2B5EF4-FFF2-40B4-BE49-F238E27FC236}">
                <a16:creationId xmlns:a16="http://schemas.microsoft.com/office/drawing/2014/main" id="{C78E823B-13BD-4FFF-AB6C-5D4D70BDD106}"/>
              </a:ext>
            </a:extLst>
          </p:cNvPr>
          <p:cNvSpPr/>
          <p:nvPr/>
        </p:nvSpPr>
        <p:spPr>
          <a:xfrm>
            <a:off x="7790385" y="3982800"/>
            <a:ext cx="3706592" cy="400110"/>
          </a:xfrm>
          <a:prstGeom prst="rect">
            <a:avLst/>
          </a:prstGeom>
        </p:spPr>
        <p:txBody>
          <a:bodyPr wrap="none">
            <a:spAutoFit/>
          </a:bodyPr>
          <a:lstStyle/>
          <a:p>
            <a:r>
              <a:rPr lang="en-US" altLang="zh-CN" sz="2000" b="1" dirty="0">
                <a:solidFill>
                  <a:schemeClr val="accent1"/>
                </a:solidFill>
                <a:latin typeface="Arial" panose="020B0604020202020204" pitchFamily="34" charset="0"/>
                <a:cs typeface="Arial" panose="020B0604020202020204" pitchFamily="34" charset="0"/>
              </a:rPr>
              <a:t>BAM (Binary Alignment Map)</a:t>
            </a:r>
            <a:endParaRPr lang="zh-CN" altLang="en-US" sz="2000" b="1" dirty="0">
              <a:solidFill>
                <a:schemeClr val="accent1"/>
              </a:solidFill>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A1764623-76F4-4102-BD3A-332A97421D10}"/>
              </a:ext>
            </a:extLst>
          </p:cNvPr>
          <p:cNvSpPr/>
          <p:nvPr/>
        </p:nvSpPr>
        <p:spPr>
          <a:xfrm>
            <a:off x="4693573" y="1284366"/>
            <a:ext cx="5288627"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记录每一个读段比对到参考序列后，比对到何处，比对效果如何</a:t>
            </a:r>
          </a:p>
        </p:txBody>
      </p:sp>
      <p:pic>
        <p:nvPicPr>
          <p:cNvPr id="6" name="图片 5">
            <a:extLst>
              <a:ext uri="{FF2B5EF4-FFF2-40B4-BE49-F238E27FC236}">
                <a16:creationId xmlns:a16="http://schemas.microsoft.com/office/drawing/2014/main" id="{E31AB363-3170-4645-A622-2763DDBAD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75" y="2548954"/>
            <a:ext cx="4059299" cy="3305583"/>
          </a:xfrm>
          <a:prstGeom prst="rect">
            <a:avLst/>
          </a:prstGeom>
        </p:spPr>
      </p:pic>
      <p:sp>
        <p:nvSpPr>
          <p:cNvPr id="16" name="矩形 15">
            <a:extLst>
              <a:ext uri="{FF2B5EF4-FFF2-40B4-BE49-F238E27FC236}">
                <a16:creationId xmlns:a16="http://schemas.microsoft.com/office/drawing/2014/main" id="{3B7A1B3A-E7B8-40E5-BBC7-1833D206A541}"/>
              </a:ext>
            </a:extLst>
          </p:cNvPr>
          <p:cNvSpPr/>
          <p:nvPr/>
        </p:nvSpPr>
        <p:spPr>
          <a:xfrm>
            <a:off x="7361544" y="6413698"/>
            <a:ext cx="3740576" cy="307777"/>
          </a:xfrm>
          <a:prstGeom prst="rect">
            <a:avLst/>
          </a:prstGeom>
        </p:spPr>
        <p:txBody>
          <a:bodyPr wrap="none">
            <a:spAutoFit/>
          </a:bodyPr>
          <a:lstStyle/>
          <a:p>
            <a:r>
              <a:rPr lang="zh-CN" altLang="en-US" sz="1400" dirty="0">
                <a:latin typeface="-apple-system"/>
              </a:rPr>
              <a:t>https://en.wikipedia.org/wiki/SAM_(file_format)</a:t>
            </a:r>
          </a:p>
        </p:txBody>
      </p:sp>
      <p:sp>
        <p:nvSpPr>
          <p:cNvPr id="24" name="矩形 23">
            <a:extLst>
              <a:ext uri="{FF2B5EF4-FFF2-40B4-BE49-F238E27FC236}">
                <a16:creationId xmlns:a16="http://schemas.microsoft.com/office/drawing/2014/main" id="{1E5C6974-B55A-448D-99D0-8032D967D7AE}"/>
              </a:ext>
            </a:extLst>
          </p:cNvPr>
          <p:cNvSpPr/>
          <p:nvPr/>
        </p:nvSpPr>
        <p:spPr>
          <a:xfrm>
            <a:off x="8292189" y="4440258"/>
            <a:ext cx="2702984" cy="400110"/>
          </a:xfrm>
          <a:prstGeom prst="rect">
            <a:avLst/>
          </a:prstGeom>
        </p:spPr>
        <p:txBody>
          <a:bodyPr wrap="none">
            <a:spAutoFit/>
          </a:bodyPr>
          <a:lstStyle/>
          <a:p>
            <a:r>
              <a:rPr lang="en-US" altLang="zh-CN" sz="2000" b="1" dirty="0">
                <a:solidFill>
                  <a:schemeClr val="accent1"/>
                </a:solidFill>
                <a:latin typeface="Arial" panose="020B0604020202020204" pitchFamily="34" charset="0"/>
                <a:cs typeface="Arial" panose="020B0604020202020204" pitchFamily="34" charset="0"/>
              </a:rPr>
              <a:t>BAI  (BAM index file)</a:t>
            </a:r>
            <a:endParaRPr lang="zh-CN" altLang="en-US" sz="2000" b="1" dirty="0">
              <a:solidFill>
                <a:schemeClr val="accent1"/>
              </a:solidFill>
              <a:latin typeface="Arial" panose="020B0604020202020204" pitchFamily="34" charset="0"/>
              <a:cs typeface="Arial" panose="020B0604020202020204" pitchFamily="34" charset="0"/>
            </a:endParaRPr>
          </a:p>
        </p:txBody>
      </p:sp>
      <p:pic>
        <p:nvPicPr>
          <p:cNvPr id="29" name="图片 28">
            <a:extLst>
              <a:ext uri="{FF2B5EF4-FFF2-40B4-BE49-F238E27FC236}">
                <a16:creationId xmlns:a16="http://schemas.microsoft.com/office/drawing/2014/main" id="{4DFC5FB9-DE7B-48BA-83BA-D2F5F9B0FA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75" y="1700558"/>
            <a:ext cx="9326277" cy="800212"/>
          </a:xfrm>
          <a:prstGeom prst="rect">
            <a:avLst/>
          </a:prstGeom>
        </p:spPr>
      </p:pic>
      <p:sp>
        <p:nvSpPr>
          <p:cNvPr id="30" name="矩形 29">
            <a:extLst>
              <a:ext uri="{FF2B5EF4-FFF2-40B4-BE49-F238E27FC236}">
                <a16:creationId xmlns:a16="http://schemas.microsoft.com/office/drawing/2014/main" id="{FD1264BB-3A7D-478B-888D-51ABD8105971}"/>
              </a:ext>
            </a:extLst>
          </p:cNvPr>
          <p:cNvSpPr/>
          <p:nvPr/>
        </p:nvSpPr>
        <p:spPr>
          <a:xfrm>
            <a:off x="987237" y="6316283"/>
            <a:ext cx="370633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0-based (BAM) / 1-based (SAM)</a:t>
            </a:r>
            <a:endParaRPr lang="zh-CN" altLang="en-US"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58B5DFFE-4DF0-4B7C-A4EB-0278EEC4B9A7}"/>
              </a:ext>
            </a:extLst>
          </p:cNvPr>
          <p:cNvSpPr/>
          <p:nvPr/>
        </p:nvSpPr>
        <p:spPr>
          <a:xfrm>
            <a:off x="3342593" y="5940909"/>
            <a:ext cx="3911648" cy="276999"/>
          </a:xfrm>
          <a:prstGeom prst="rect">
            <a:avLst/>
          </a:prstGeom>
        </p:spPr>
        <p:txBody>
          <a:bodyPr wrap="none">
            <a:spAutoFit/>
          </a:bodyPr>
          <a:lstStyle/>
          <a:p>
            <a:r>
              <a:rPr lang="zh-CN" altLang="en-US" sz="1200" dirty="0"/>
              <a:t>https://broadinstitute.github.io/picard/explain-flags.html</a:t>
            </a:r>
          </a:p>
        </p:txBody>
      </p:sp>
      <p:pic>
        <p:nvPicPr>
          <p:cNvPr id="33" name="图片 32">
            <a:extLst>
              <a:ext uri="{FF2B5EF4-FFF2-40B4-BE49-F238E27FC236}">
                <a16:creationId xmlns:a16="http://schemas.microsoft.com/office/drawing/2014/main" id="{D5C7CB4F-BAC6-4430-98A2-3BE4C75E2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4157" y="2622121"/>
            <a:ext cx="2490084" cy="3347061"/>
          </a:xfrm>
          <a:prstGeom prst="rect">
            <a:avLst/>
          </a:prstGeom>
        </p:spPr>
      </p:pic>
      <p:sp>
        <p:nvSpPr>
          <p:cNvPr id="34" name="箭头: 右 33">
            <a:extLst>
              <a:ext uri="{FF2B5EF4-FFF2-40B4-BE49-F238E27FC236}">
                <a16:creationId xmlns:a16="http://schemas.microsoft.com/office/drawing/2014/main" id="{AD93BEA4-5AEE-4DDC-954E-83DA92467A73}"/>
              </a:ext>
            </a:extLst>
          </p:cNvPr>
          <p:cNvSpPr/>
          <p:nvPr/>
        </p:nvSpPr>
        <p:spPr>
          <a:xfrm>
            <a:off x="4324811" y="3237064"/>
            <a:ext cx="426720" cy="1045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6A0EF478-C05E-4FAD-9E5D-DC71A4614DA6}"/>
              </a:ext>
            </a:extLst>
          </p:cNvPr>
          <p:cNvSpPr/>
          <p:nvPr/>
        </p:nvSpPr>
        <p:spPr>
          <a:xfrm>
            <a:off x="7483475" y="3608557"/>
            <a:ext cx="1223412" cy="369332"/>
          </a:xfrm>
          <a:prstGeom prst="rect">
            <a:avLst/>
          </a:prstGeom>
        </p:spPr>
        <p:txBody>
          <a:bodyPr wrap="none">
            <a:spAutoFit/>
          </a:bodyPr>
          <a:lstStyle/>
          <a:p>
            <a:r>
              <a:rPr lang="en-US" altLang="zh-CN" b="1" dirty="0" err="1">
                <a:solidFill>
                  <a:srgbClr val="C0504D"/>
                </a:solidFill>
                <a:latin typeface="Arial" panose="020B0604020202020204" pitchFamily="34" charset="0"/>
                <a:cs typeface="Arial" panose="020B0604020202020204" pitchFamily="34" charset="0"/>
              </a:rPr>
              <a:t>Samtools</a:t>
            </a:r>
            <a:endParaRPr lang="zh-CN" altLang="en-US" b="1" dirty="0">
              <a:solidFill>
                <a:srgbClr val="C0504D"/>
              </a:solidFill>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D9ECB849-4E97-4DCD-B38C-F4842FD64A2F}"/>
              </a:ext>
            </a:extLst>
          </p:cNvPr>
          <p:cNvSpPr/>
          <p:nvPr/>
        </p:nvSpPr>
        <p:spPr>
          <a:xfrm>
            <a:off x="7483475" y="2884596"/>
            <a:ext cx="4320413" cy="646331"/>
          </a:xfrm>
          <a:prstGeom prst="rect">
            <a:avLst/>
          </a:prstGeom>
        </p:spPr>
        <p:txBody>
          <a:bodyPr wrap="none">
            <a:spAutoFit/>
          </a:bodyPr>
          <a:lstStyle/>
          <a:p>
            <a:r>
              <a:rPr lang="en-US" altLang="zh-CN" dirty="0">
                <a:solidFill>
                  <a:srgbClr val="202122"/>
                </a:solidFill>
                <a:latin typeface="Arial" panose="020B0604020202020204" pitchFamily="34" charset="0"/>
              </a:rPr>
              <a:t>MAPQ: </a:t>
            </a:r>
          </a:p>
          <a:p>
            <a:r>
              <a:rPr lang="en-US" altLang="zh-CN" dirty="0">
                <a:solidFill>
                  <a:srgbClr val="202122"/>
                </a:solidFill>
                <a:latin typeface="Arial" panose="020B0604020202020204" pitchFamily="34" charset="0"/>
              </a:rPr>
              <a:t>−10 log10 </a:t>
            </a:r>
            <a:r>
              <a:rPr lang="en-US" altLang="zh-CN" dirty="0" err="1">
                <a:solidFill>
                  <a:srgbClr val="202122"/>
                </a:solidFill>
                <a:latin typeface="Arial" panose="020B0604020202020204" pitchFamily="34" charset="0"/>
              </a:rPr>
              <a:t>Pr</a:t>
            </a:r>
            <a:r>
              <a:rPr lang="en-US" altLang="zh-CN" dirty="0">
                <a:solidFill>
                  <a:srgbClr val="202122"/>
                </a:solidFill>
                <a:latin typeface="Arial" panose="020B0604020202020204" pitchFamily="34" charset="0"/>
              </a:rPr>
              <a:t>{mapping position is wrong}</a:t>
            </a:r>
            <a:endParaRPr lang="zh-CN" altLang="en-US" dirty="0"/>
          </a:p>
        </p:txBody>
      </p:sp>
      <p:sp>
        <p:nvSpPr>
          <p:cNvPr id="37" name="矩形 36">
            <a:extLst>
              <a:ext uri="{FF2B5EF4-FFF2-40B4-BE49-F238E27FC236}">
                <a16:creationId xmlns:a16="http://schemas.microsoft.com/office/drawing/2014/main" id="{3401492B-B539-4F00-9AE2-9EEE148AEEF8}"/>
              </a:ext>
            </a:extLst>
          </p:cNvPr>
          <p:cNvSpPr/>
          <p:nvPr/>
        </p:nvSpPr>
        <p:spPr>
          <a:xfrm>
            <a:off x="7483475" y="5157442"/>
            <a:ext cx="4367620"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buFont typeface="Arial" panose="020B0604020202020204" pitchFamily="34" charset="0"/>
              <a:buChar char="•"/>
            </a:pPr>
            <a:r>
              <a:rPr lang="en-US" altLang="zh-CN" b="1" dirty="0">
                <a:solidFill>
                  <a:srgbClr val="000000"/>
                </a:solidFill>
                <a:latin typeface="-apple-system"/>
              </a:rPr>
              <a:t>RNASeq mapping percentage 70~90%</a:t>
            </a:r>
          </a:p>
          <a:p>
            <a:pPr>
              <a:buFont typeface="Arial" panose="020B0604020202020204" pitchFamily="34" charset="0"/>
              <a:buChar char="•"/>
            </a:pPr>
            <a:r>
              <a:rPr lang="en-US" altLang="zh-CN" b="1" i="0" dirty="0">
                <a:solidFill>
                  <a:srgbClr val="000000"/>
                </a:solidFill>
                <a:effectLst/>
                <a:latin typeface="-apple-system"/>
              </a:rPr>
              <a:t>MAPQ </a:t>
            </a:r>
            <a:r>
              <a:rPr lang="zh-CN" altLang="en-US" b="1" i="0" dirty="0">
                <a:solidFill>
                  <a:srgbClr val="000000"/>
                </a:solidFill>
                <a:effectLst/>
                <a:latin typeface="-apple-system"/>
              </a:rPr>
              <a:t>一般</a:t>
            </a:r>
            <a:r>
              <a:rPr lang="en-US" altLang="zh-CN" b="1" i="0" dirty="0">
                <a:solidFill>
                  <a:srgbClr val="000000"/>
                </a:solidFill>
                <a:effectLst/>
                <a:latin typeface="-apple-system"/>
              </a:rPr>
              <a:t>&gt;=20, &gt;=30</a:t>
            </a:r>
            <a:r>
              <a:rPr lang="zh-CN" altLang="en-US" b="1" i="0" dirty="0">
                <a:solidFill>
                  <a:srgbClr val="000000"/>
                </a:solidFill>
                <a:effectLst/>
                <a:latin typeface="-apple-system"/>
              </a:rPr>
              <a:t>最佳</a:t>
            </a:r>
            <a:endParaRPr lang="zh-CN" altLang="en-US" b="0" i="0" dirty="0">
              <a:solidFill>
                <a:srgbClr val="000000"/>
              </a:solidFill>
              <a:effectLst/>
              <a:latin typeface="-apple-system"/>
            </a:endParaRPr>
          </a:p>
        </p:txBody>
      </p:sp>
      <p:sp>
        <p:nvSpPr>
          <p:cNvPr id="38" name="矩形 37">
            <a:extLst>
              <a:ext uri="{FF2B5EF4-FFF2-40B4-BE49-F238E27FC236}">
                <a16:creationId xmlns:a16="http://schemas.microsoft.com/office/drawing/2014/main" id="{231AA833-2086-4ED0-A981-3D8E30253645}"/>
              </a:ext>
            </a:extLst>
          </p:cNvPr>
          <p:cNvSpPr/>
          <p:nvPr/>
        </p:nvSpPr>
        <p:spPr>
          <a:xfrm>
            <a:off x="8602884" y="3646349"/>
            <a:ext cx="3514360" cy="307777"/>
          </a:xfrm>
          <a:prstGeom prst="rect">
            <a:avLst/>
          </a:prstGeom>
        </p:spPr>
        <p:txBody>
          <a:bodyPr wrap="none">
            <a:spAutoFit/>
          </a:bodyPr>
          <a:lstStyle/>
          <a:p>
            <a:pPr algn="ctr"/>
            <a:r>
              <a:rPr lang="en-US" altLang="zh-CN" sz="1400" dirty="0">
                <a:latin typeface="微软雅黑" panose="020B0503020204020204" pitchFamily="34" charset="-122"/>
                <a:ea typeface="微软雅黑" panose="020B0503020204020204" pitchFamily="34" charset="-122"/>
              </a:rPr>
              <a:t>https://github.com/samtools/samtools</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20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9" grpId="0"/>
      <p:bldP spid="24" grpId="0"/>
      <p:bldP spid="30" grpId="0"/>
      <p:bldP spid="34" grpId="0" animBg="1"/>
      <p:bldP spid="35" grpId="0"/>
      <p:bldP spid="36" grpId="0"/>
      <p:bldP spid="37" grpId="0" animBg="1"/>
      <p:bldP spid="3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04F9D0-F509-4978-B095-AFAF0D4D1C5E}"/>
              </a:ext>
            </a:extLst>
          </p:cNvPr>
          <p:cNvSpPr>
            <a:spLocks noGrp="1"/>
          </p:cNvSpPr>
          <p:nvPr>
            <p:ph type="sldNum" sz="quarter" idx="12"/>
          </p:nvPr>
        </p:nvSpPr>
        <p:spPr/>
        <p:txBody>
          <a:bodyPr/>
          <a:lstStyle/>
          <a:p>
            <a:fld id="{DF849393-7876-44FF-8BC7-6C3A91957E85}" type="slidenum">
              <a:rPr lang="zh-CN" altLang="en-US" smtClean="0"/>
              <a:t>58</a:t>
            </a:fld>
            <a:endParaRPr lang="zh-CN" altLang="en-US"/>
          </a:p>
        </p:txBody>
      </p:sp>
      <p:pic>
        <p:nvPicPr>
          <p:cNvPr id="4" name="图片 3">
            <a:extLst>
              <a:ext uri="{FF2B5EF4-FFF2-40B4-BE49-F238E27FC236}">
                <a16:creationId xmlns:a16="http://schemas.microsoft.com/office/drawing/2014/main" id="{DDD2B64B-E180-426B-9F3A-D11B442DFBD2}"/>
              </a:ext>
            </a:extLst>
          </p:cNvPr>
          <p:cNvPicPr>
            <a:picLocks noChangeAspect="1"/>
          </p:cNvPicPr>
          <p:nvPr/>
        </p:nvPicPr>
        <p:blipFill rotWithShape="1">
          <a:blip r:embed="rId3">
            <a:extLst>
              <a:ext uri="{28A0092B-C50C-407E-A947-70E740481C1C}">
                <a14:useLocalDpi xmlns:a14="http://schemas.microsoft.com/office/drawing/2010/main" val="0"/>
              </a:ext>
            </a:extLst>
          </a:blip>
          <a:srcRect b="54603"/>
          <a:stretch/>
        </p:blipFill>
        <p:spPr>
          <a:xfrm>
            <a:off x="574766" y="423908"/>
            <a:ext cx="5751558" cy="1021715"/>
          </a:xfrm>
          <a:prstGeom prst="rect">
            <a:avLst/>
          </a:prstGeom>
        </p:spPr>
      </p:pic>
      <p:graphicFrame>
        <p:nvGraphicFramePr>
          <p:cNvPr id="9" name="表格 8">
            <a:extLst>
              <a:ext uri="{FF2B5EF4-FFF2-40B4-BE49-F238E27FC236}">
                <a16:creationId xmlns:a16="http://schemas.microsoft.com/office/drawing/2014/main" id="{4616E0E4-AC02-4795-A9C8-1DED3FFCF4B6}"/>
              </a:ext>
            </a:extLst>
          </p:cNvPr>
          <p:cNvGraphicFramePr>
            <a:graphicFrameLocks noGrp="1"/>
          </p:cNvGraphicFramePr>
          <p:nvPr>
            <p:extLst>
              <p:ext uri="{D42A27DB-BD31-4B8C-83A1-F6EECF244321}">
                <p14:modId xmlns:p14="http://schemas.microsoft.com/office/powerpoint/2010/main" val="1098534255"/>
              </p:ext>
            </p:extLst>
          </p:nvPr>
        </p:nvGraphicFramePr>
        <p:xfrm>
          <a:off x="574766" y="1627102"/>
          <a:ext cx="11207931" cy="4806994"/>
        </p:xfrm>
        <a:graphic>
          <a:graphicData uri="http://schemas.openxmlformats.org/drawingml/2006/table">
            <a:tbl>
              <a:tblPr>
                <a:tableStyleId>{5940675A-B579-460E-94D1-54222C63F5DA}</a:tableStyleId>
              </a:tblPr>
              <a:tblGrid>
                <a:gridCol w="3462120">
                  <a:extLst>
                    <a:ext uri="{9D8B030D-6E8A-4147-A177-3AD203B41FA5}">
                      <a16:colId xmlns:a16="http://schemas.microsoft.com/office/drawing/2014/main" val="2821275316"/>
                    </a:ext>
                  </a:extLst>
                </a:gridCol>
                <a:gridCol w="1766906">
                  <a:extLst>
                    <a:ext uri="{9D8B030D-6E8A-4147-A177-3AD203B41FA5}">
                      <a16:colId xmlns:a16="http://schemas.microsoft.com/office/drawing/2014/main" val="542254392"/>
                    </a:ext>
                  </a:extLst>
                </a:gridCol>
                <a:gridCol w="3462120">
                  <a:extLst>
                    <a:ext uri="{9D8B030D-6E8A-4147-A177-3AD203B41FA5}">
                      <a16:colId xmlns:a16="http://schemas.microsoft.com/office/drawing/2014/main" val="1034445955"/>
                    </a:ext>
                  </a:extLst>
                </a:gridCol>
                <a:gridCol w="1036328">
                  <a:extLst>
                    <a:ext uri="{9D8B030D-6E8A-4147-A177-3AD203B41FA5}">
                      <a16:colId xmlns:a16="http://schemas.microsoft.com/office/drawing/2014/main" val="723139412"/>
                    </a:ext>
                  </a:extLst>
                </a:gridCol>
                <a:gridCol w="1480457">
                  <a:extLst>
                    <a:ext uri="{9D8B030D-6E8A-4147-A177-3AD203B41FA5}">
                      <a16:colId xmlns:a16="http://schemas.microsoft.com/office/drawing/2014/main" val="3333707151"/>
                    </a:ext>
                  </a:extLst>
                </a:gridCol>
              </a:tblGrid>
              <a:tr h="350688">
                <a:tc>
                  <a:txBody>
                    <a:bodyPr/>
                    <a:lstStyle/>
                    <a:p>
                      <a:pPr algn="ctr" fontAlgn="ctr"/>
                      <a:r>
                        <a:rPr lang="en-US" sz="1050" b="1" u="none" strike="noStrike" dirty="0">
                          <a:effectLst/>
                          <a:latin typeface="微软雅黑" panose="020B0503020204020204" pitchFamily="34" charset="-122"/>
                          <a:ea typeface="微软雅黑" panose="020B0503020204020204" pitchFamily="34" charset="-122"/>
                        </a:rPr>
                        <a:t>Name</a:t>
                      </a:r>
                      <a:endParaRPr lang="en-US" sz="1050" b="1"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50" b="1" u="none" strike="noStrike" dirty="0">
                          <a:effectLst/>
                          <a:latin typeface="微软雅黑" panose="020B0503020204020204" pitchFamily="34" charset="-122"/>
                          <a:ea typeface="微软雅黑" panose="020B0503020204020204" pitchFamily="34" charset="-122"/>
                        </a:rPr>
                        <a:t>Resource Type</a:t>
                      </a:r>
                      <a:endParaRPr lang="en-US" sz="1050" b="1"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50" b="1" u="none" strike="noStrike" dirty="0">
                          <a:effectLst/>
                          <a:latin typeface="微软雅黑" panose="020B0503020204020204" pitchFamily="34" charset="-122"/>
                          <a:ea typeface="微软雅黑" panose="020B0503020204020204" pitchFamily="34" charset="-122"/>
                        </a:rPr>
                        <a:t>Chromosome</a:t>
                      </a:r>
                      <a:endParaRPr lang="en-US" sz="1050" b="1"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50" b="1" u="none" strike="noStrike" dirty="0">
                          <a:effectLst/>
                          <a:latin typeface="微软雅黑" panose="020B0503020204020204" pitchFamily="34" charset="-122"/>
                          <a:ea typeface="微软雅黑" panose="020B0503020204020204" pitchFamily="34" charset="-122"/>
                        </a:rPr>
                        <a:t>0 vs 1 based ?</a:t>
                      </a:r>
                      <a:endParaRPr lang="en-US" sz="1050" b="1"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50" b="1" u="none" strike="noStrike" dirty="0">
                          <a:effectLst/>
                          <a:latin typeface="微软雅黑" panose="020B0503020204020204" pitchFamily="34" charset="-122"/>
                          <a:ea typeface="微软雅黑" panose="020B0503020204020204" pitchFamily="34" charset="-122"/>
                        </a:rPr>
                        <a:t>Space vs Base counted ?</a:t>
                      </a:r>
                      <a:endParaRPr lang="en-US" sz="1050" b="1"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3185176520"/>
                  </a:ext>
                </a:extLst>
              </a:tr>
              <a:tr h="1339111">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UCSC Genome Browser</a:t>
                      </a:r>
                      <a:endParaRPr lang="en-US" sz="1000" b="0" i="0" u="none" strike="noStrike" dirty="0">
                        <a:solidFill>
                          <a:srgbClr val="0563C1"/>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Genome Browser</a:t>
                      </a:r>
                      <a:endParaRPr 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chr1, chr2, .. chrX, chrY, chrM</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Base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1131920720"/>
                  </a:ext>
                </a:extLst>
              </a:tr>
              <a:tr h="176880">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NCBI Map Viewer</a:t>
                      </a:r>
                      <a:endParaRPr lang="en-US" sz="1000" b="0" i="0" u="none" strike="noStrike" dirty="0">
                        <a:solidFill>
                          <a:srgbClr val="0563C1"/>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Genome Browser</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s-ES" sz="1000" u="none" strike="noStrike">
                          <a:effectLst/>
                          <a:latin typeface="微软雅黑" panose="020B0503020204020204" pitchFamily="34" charset="-122"/>
                          <a:ea typeface="微软雅黑" panose="020B0503020204020204" pitchFamily="34" charset="-122"/>
                        </a:rPr>
                        <a:t>1, 2, .. X, Y, MT</a:t>
                      </a:r>
                      <a:endParaRPr lang="es-E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a:t>
                      </a:r>
                      <a:endParaRPr lang="en-US" altLang="zh-CN"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Base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3250358531"/>
                  </a:ext>
                </a:extLst>
              </a:tr>
              <a:tr h="176880">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Ensembl Location Viewer</a:t>
                      </a:r>
                      <a:endParaRPr lang="en-US" sz="1000" b="0" i="0" u="none" strike="noStrike" dirty="0">
                        <a:solidFill>
                          <a:srgbClr val="0563C1"/>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Genome Browser</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s-ES" sz="1000" u="none" strike="noStrike">
                          <a:effectLst/>
                          <a:latin typeface="微软雅黑" panose="020B0503020204020204" pitchFamily="34" charset="-122"/>
                          <a:ea typeface="微软雅黑" panose="020B0503020204020204" pitchFamily="34" charset="-122"/>
                        </a:rPr>
                        <a:t>1, 2, .. X, Y, MT</a:t>
                      </a:r>
                      <a:endParaRPr lang="es-E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a:t>
                      </a:r>
                      <a:endParaRPr lang="en-US" altLang="zh-CN"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Base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2250880019"/>
                  </a:ext>
                </a:extLst>
              </a:tr>
              <a:tr h="176880">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UCSC BLAT</a:t>
                      </a:r>
                      <a:endParaRPr lang="en-US" sz="1000" b="0" i="0" u="none" strike="noStrike" dirty="0">
                        <a:solidFill>
                          <a:srgbClr val="0563C1"/>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Web Tool</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chr1, chr2, .. chrX, chrY, chrM</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a:t>
                      </a:r>
                      <a:endParaRPr lang="en-US" altLang="zh-CN"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Base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2076092319"/>
                  </a:ext>
                </a:extLst>
              </a:tr>
              <a:tr h="176880">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NCBI BLAST</a:t>
                      </a:r>
                      <a:endParaRPr lang="en-US" sz="1000" b="0" i="0" u="none" strike="noStrike" dirty="0">
                        <a:solidFill>
                          <a:srgbClr val="0563C1"/>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Web Tool</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chr1, chr2, .. chrX, chrY, chrMT</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a:t>
                      </a:r>
                      <a:endParaRPr lang="en-US" altLang="zh-CN"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Base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1687736164"/>
                  </a:ext>
                </a:extLst>
              </a:tr>
              <a:tr h="448120">
                <a:tc>
                  <a:txBody>
                    <a:bodyPr/>
                    <a:lstStyle/>
                    <a:p>
                      <a:pPr algn="ctr" fontAlgn="ctr"/>
                      <a:r>
                        <a:rPr lang="en-US" sz="1000" u="none" strike="noStrike" kern="1200" dirty="0">
                          <a:solidFill>
                            <a:schemeClr val="tx1"/>
                          </a:solidFill>
                          <a:effectLst/>
                          <a:latin typeface="微软雅黑" panose="020B0503020204020204" pitchFamily="34" charset="-122"/>
                          <a:ea typeface="微软雅黑" panose="020B0503020204020204" pitchFamily="34" charset="-122"/>
                          <a:cs typeface="+mn-cs"/>
                        </a:rPr>
                        <a:t>UCSC Table Browser</a:t>
                      </a:r>
                    </a:p>
                  </a:txBody>
                  <a:tcPr marL="2693" marR="2693" marT="2693" marB="0" anchor="ctr">
                    <a:solidFill>
                      <a:schemeClr val="bg1"/>
                    </a:solidFill>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Web Tool</a:t>
                      </a:r>
                      <a:endParaRPr 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chr1, chr2, .. chrX, chrY, chrM</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0</a:t>
                      </a:r>
                      <a:endParaRPr lang="en-US" altLang="zh-CN"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Space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695762741"/>
                  </a:ext>
                </a:extLst>
              </a:tr>
              <a:tr h="176880">
                <a:tc>
                  <a:txBody>
                    <a:bodyPr/>
                    <a:lstStyle/>
                    <a:p>
                      <a:pPr algn="ctr" fontAlgn="ctr"/>
                      <a:r>
                        <a:rPr lang="en-US" sz="1000" u="none" strike="noStrike" kern="1200" dirty="0">
                          <a:solidFill>
                            <a:schemeClr val="tx1"/>
                          </a:solidFill>
                          <a:effectLst/>
                          <a:latin typeface="微软雅黑" panose="020B0503020204020204" pitchFamily="34" charset="-122"/>
                          <a:ea typeface="微软雅黑" panose="020B0503020204020204" pitchFamily="34" charset="-122"/>
                          <a:cs typeface="+mn-cs"/>
                        </a:rPr>
                        <a:t>BED Format</a:t>
                      </a:r>
                    </a:p>
                  </a:txBody>
                  <a:tcPr marL="2693" marR="2693" marT="2693" marB="0" anchor="ctr">
                    <a:solidFill>
                      <a:schemeClr val="bg1"/>
                    </a:solidFill>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File Format</a:t>
                      </a:r>
                      <a:endParaRPr 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chr1, chr2, .. chrX, chrY, chrM</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0</a:t>
                      </a:r>
                      <a:endParaRPr lang="en-US" altLang="zh-CN"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Space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2968698521"/>
                  </a:ext>
                </a:extLst>
              </a:tr>
              <a:tr h="176880">
                <a:tc>
                  <a:txBody>
                    <a:bodyPr/>
                    <a:lstStyle/>
                    <a:p>
                      <a:pPr algn="ctr" fontAlgn="ctr"/>
                      <a:r>
                        <a:rPr lang="en-US" sz="1000" u="none" strike="noStrike" kern="1200" dirty="0">
                          <a:solidFill>
                            <a:schemeClr val="accent2"/>
                          </a:solidFill>
                          <a:effectLst/>
                          <a:latin typeface="微软雅黑" panose="020B0503020204020204" pitchFamily="34" charset="-122"/>
                          <a:ea typeface="微软雅黑" panose="020B0503020204020204" pitchFamily="34" charset="-122"/>
                          <a:cs typeface="+mn-cs"/>
                        </a:rPr>
                        <a:t>SAM Format</a:t>
                      </a:r>
                    </a:p>
                  </a:txBody>
                  <a:tcPr marL="2693" marR="2693" marT="2693" marB="0" anchor="c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solidFill>
                            <a:schemeClr val="accent2"/>
                          </a:solidFill>
                          <a:effectLst/>
                          <a:latin typeface="微软雅黑" panose="020B0503020204020204" pitchFamily="34" charset="-122"/>
                          <a:ea typeface="微软雅黑" panose="020B0503020204020204" pitchFamily="34" charset="-122"/>
                        </a:rPr>
                        <a:t>File Format</a:t>
                      </a:r>
                      <a:endParaRPr lang="en-US" altLang="zh-CN" sz="1000" b="0" i="0" u="none" strike="noStrike" dirty="0">
                        <a:solidFill>
                          <a:schemeClr val="accent2"/>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solidFill>
                            <a:schemeClr val="accent2"/>
                          </a:solidFill>
                          <a:effectLst/>
                          <a:latin typeface="微软雅黑" panose="020B0503020204020204" pitchFamily="34" charset="-122"/>
                          <a:ea typeface="微软雅黑" panose="020B0503020204020204" pitchFamily="34" charset="-122"/>
                        </a:rPr>
                        <a:t>Depends on context</a:t>
                      </a:r>
                      <a:endParaRPr lang="en-US" altLang="zh-CN" sz="1000" b="0" i="0" u="none" strike="noStrike" dirty="0">
                        <a:solidFill>
                          <a:schemeClr val="accent2"/>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b="0" i="0" u="none" strike="noStrike" dirty="0">
                          <a:solidFill>
                            <a:schemeClr val="accent2"/>
                          </a:solidFill>
                          <a:effectLst/>
                          <a:latin typeface="微软雅黑" panose="020B0503020204020204" pitchFamily="34" charset="-122"/>
                          <a:ea typeface="微软雅黑" panose="020B0503020204020204" pitchFamily="34" charset="-122"/>
                        </a:rPr>
                        <a:t>1</a:t>
                      </a:r>
                    </a:p>
                  </a:txBody>
                  <a:tcPr marL="2693" marR="2693" marT="2693" marB="0" anchor="ctr">
                    <a:solidFill>
                      <a:schemeClr val="bg1"/>
                    </a:solidFill>
                  </a:tcPr>
                </a:tc>
                <a:tc>
                  <a:txBody>
                    <a:bodyPr/>
                    <a:lstStyle/>
                    <a:p>
                      <a:pPr algn="ctr" fontAlgn="ctr"/>
                      <a:r>
                        <a:rPr lang="en-US" sz="1000" b="0" i="0" u="none" strike="noStrike" dirty="0">
                          <a:solidFill>
                            <a:schemeClr val="accent2"/>
                          </a:solidFill>
                          <a:effectLst/>
                          <a:latin typeface="微软雅黑" panose="020B0503020204020204" pitchFamily="34" charset="-122"/>
                          <a:ea typeface="微软雅黑" panose="020B0503020204020204" pitchFamily="34" charset="-122"/>
                        </a:rPr>
                        <a:t>Base</a:t>
                      </a:r>
                    </a:p>
                  </a:txBody>
                  <a:tcPr marL="2693" marR="2693" marT="2693" marB="0" anchor="ctr">
                    <a:solidFill>
                      <a:schemeClr val="bg1"/>
                    </a:solidFill>
                  </a:tcPr>
                </a:tc>
                <a:extLst>
                  <a:ext uri="{0D108BD9-81ED-4DB2-BD59-A6C34878D82A}">
                    <a16:rowId xmlns:a16="http://schemas.microsoft.com/office/drawing/2014/main" val="376668199"/>
                  </a:ext>
                </a:extLst>
              </a:tr>
              <a:tr h="176880">
                <a:tc>
                  <a:txBody>
                    <a:bodyPr/>
                    <a:lstStyle/>
                    <a:p>
                      <a:pPr algn="ctr" fontAlgn="ctr"/>
                      <a:r>
                        <a:rPr lang="en-US" sz="1000" u="none" strike="noStrike" kern="1200" dirty="0">
                          <a:solidFill>
                            <a:schemeClr val="accent2"/>
                          </a:solidFill>
                          <a:effectLst/>
                          <a:latin typeface="微软雅黑" panose="020B0503020204020204" pitchFamily="34" charset="-122"/>
                          <a:ea typeface="微软雅黑" panose="020B0503020204020204" pitchFamily="34" charset="-122"/>
                          <a:cs typeface="+mn-cs"/>
                        </a:rPr>
                        <a:t>BAM Format</a:t>
                      </a:r>
                    </a:p>
                  </a:txBody>
                  <a:tcPr marL="2693" marR="2693" marT="2693" marB="0" anchor="c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solidFill>
                            <a:schemeClr val="accent2"/>
                          </a:solidFill>
                          <a:effectLst/>
                          <a:latin typeface="微软雅黑" panose="020B0503020204020204" pitchFamily="34" charset="-122"/>
                          <a:ea typeface="微软雅黑" panose="020B0503020204020204" pitchFamily="34" charset="-122"/>
                        </a:rPr>
                        <a:t>File Format</a:t>
                      </a:r>
                      <a:endParaRPr lang="en-US" altLang="zh-CN" sz="1000" b="0" i="0" u="none" strike="noStrike" dirty="0">
                        <a:solidFill>
                          <a:schemeClr val="accent2"/>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solidFill>
                            <a:schemeClr val="accent2"/>
                          </a:solidFill>
                          <a:effectLst/>
                          <a:latin typeface="微软雅黑" panose="020B0503020204020204" pitchFamily="34" charset="-122"/>
                          <a:ea typeface="微软雅黑" panose="020B0503020204020204" pitchFamily="34" charset="-122"/>
                        </a:rPr>
                        <a:t>Depends on context</a:t>
                      </a:r>
                      <a:endParaRPr lang="en-US" altLang="zh-CN" sz="1000" b="0" i="0" u="none" strike="noStrike" dirty="0">
                        <a:solidFill>
                          <a:schemeClr val="accent2"/>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b="0" i="0" u="none" strike="noStrike" dirty="0">
                          <a:solidFill>
                            <a:schemeClr val="accent2"/>
                          </a:solidFill>
                          <a:effectLst/>
                          <a:latin typeface="微软雅黑" panose="020B0503020204020204" pitchFamily="34" charset="-122"/>
                          <a:ea typeface="微软雅黑" panose="020B0503020204020204" pitchFamily="34" charset="-122"/>
                        </a:rPr>
                        <a:t>0</a:t>
                      </a:r>
                    </a:p>
                  </a:txBody>
                  <a:tcPr marL="2693" marR="2693" marT="2693" marB="0" anchor="ctr">
                    <a:solidFill>
                      <a:schemeClr val="bg1"/>
                    </a:solidFill>
                  </a:tcPr>
                </a:tc>
                <a:tc>
                  <a:txBody>
                    <a:bodyPr/>
                    <a:lstStyle/>
                    <a:p>
                      <a:pPr algn="ctr" fontAlgn="ctr"/>
                      <a:r>
                        <a:rPr lang="en-US" sz="1000" b="0" i="0" u="none" strike="noStrike" dirty="0">
                          <a:solidFill>
                            <a:schemeClr val="accent2"/>
                          </a:solidFill>
                          <a:effectLst/>
                          <a:latin typeface="微软雅黑" panose="020B0503020204020204" pitchFamily="34" charset="-122"/>
                          <a:ea typeface="微软雅黑" panose="020B0503020204020204" pitchFamily="34" charset="-122"/>
                        </a:rPr>
                        <a:t>Space</a:t>
                      </a:r>
                    </a:p>
                  </a:txBody>
                  <a:tcPr marL="2693" marR="2693" marT="2693" marB="0" anchor="ctr">
                    <a:solidFill>
                      <a:schemeClr val="bg1"/>
                    </a:solidFill>
                  </a:tcPr>
                </a:tc>
                <a:extLst>
                  <a:ext uri="{0D108BD9-81ED-4DB2-BD59-A6C34878D82A}">
                    <a16:rowId xmlns:a16="http://schemas.microsoft.com/office/drawing/2014/main" val="4178419830"/>
                  </a:ext>
                </a:extLst>
              </a:tr>
              <a:tr h="176880">
                <a:tc>
                  <a:txBody>
                    <a:bodyPr/>
                    <a:lstStyle/>
                    <a:p>
                      <a:pPr algn="ctr" fontAlgn="ctr"/>
                      <a:r>
                        <a:rPr lang="en-US" sz="1000" u="none" strike="noStrike" kern="1200" dirty="0">
                          <a:solidFill>
                            <a:schemeClr val="tx1"/>
                          </a:solidFill>
                          <a:effectLst/>
                          <a:latin typeface="微软雅黑" panose="020B0503020204020204" pitchFamily="34" charset="-122"/>
                          <a:ea typeface="微软雅黑" panose="020B0503020204020204" pitchFamily="34" charset="-122"/>
                          <a:cs typeface="+mn-cs"/>
                        </a:rPr>
                        <a:t>WIG Format</a:t>
                      </a:r>
                    </a:p>
                  </a:txBody>
                  <a:tcPr marL="2693" marR="2693" marT="2693" marB="0" anchor="ctr">
                    <a:solidFill>
                      <a:schemeClr val="bg1"/>
                    </a:solidFill>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File Format</a:t>
                      </a:r>
                      <a:endParaRPr 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chr1, chr2, .. chrX, chrY, chrM</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a:t>
                      </a:r>
                      <a:endParaRPr lang="en-US" altLang="zh-CN"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Base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1157003620"/>
                  </a:ext>
                </a:extLst>
              </a:tr>
              <a:tr h="176880">
                <a:tc>
                  <a:txBody>
                    <a:bodyPr/>
                    <a:lstStyle/>
                    <a:p>
                      <a:pPr algn="ctr" fontAlgn="ctr"/>
                      <a:r>
                        <a:rPr lang="en-US" sz="1000" u="none" strike="noStrike" kern="1200" dirty="0">
                          <a:solidFill>
                            <a:schemeClr val="tx1"/>
                          </a:solidFill>
                          <a:effectLst/>
                          <a:latin typeface="微软雅黑" panose="020B0503020204020204" pitchFamily="34" charset="-122"/>
                          <a:ea typeface="微软雅黑" panose="020B0503020204020204" pitchFamily="34" charset="-122"/>
                          <a:cs typeface="+mn-cs"/>
                        </a:rPr>
                        <a:t>Galaxy Interval Format</a:t>
                      </a: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File Format</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chr1, chr2, .. chrX, chrY, chrM</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0</a:t>
                      </a:r>
                      <a:endParaRPr lang="en-US" altLang="zh-CN"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Space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2543990758"/>
                  </a:ext>
                </a:extLst>
              </a:tr>
              <a:tr h="299621">
                <a:tc>
                  <a:txBody>
                    <a:bodyPr/>
                    <a:lstStyle/>
                    <a:p>
                      <a:pPr algn="ctr" fontAlgn="ctr"/>
                      <a:r>
                        <a:rPr lang="en-US" sz="1000" u="none" strike="noStrike" kern="1200" dirty="0">
                          <a:solidFill>
                            <a:schemeClr val="tx1"/>
                          </a:solidFill>
                          <a:effectLst/>
                          <a:latin typeface="微软雅黑" panose="020B0503020204020204" pitchFamily="34" charset="-122"/>
                          <a:ea typeface="微软雅黑" panose="020B0503020204020204" pitchFamily="34" charset="-122"/>
                          <a:cs typeface="+mn-cs"/>
                        </a:rPr>
                        <a:t>GFF/GTF/GFF3 Format</a:t>
                      </a: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File Format</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Depends on context</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a:t>
                      </a:r>
                      <a:endParaRPr lang="en-US" altLang="zh-CN"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Base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3937760937"/>
                  </a:ext>
                </a:extLst>
              </a:tr>
              <a:tr h="600654">
                <a:tc>
                  <a:txBody>
                    <a:bodyPr/>
                    <a:lstStyle/>
                    <a:p>
                      <a:pPr algn="ctr" fontAlgn="ctr"/>
                      <a:r>
                        <a:rPr lang="en-US" sz="1000" u="none" strike="noStrike" kern="1200" dirty="0">
                          <a:solidFill>
                            <a:schemeClr val="tx1"/>
                          </a:solidFill>
                          <a:effectLst/>
                          <a:latin typeface="微软雅黑" panose="020B0503020204020204" pitchFamily="34" charset="-122"/>
                          <a:ea typeface="微软雅黑" panose="020B0503020204020204" pitchFamily="34" charset="-122"/>
                          <a:cs typeface="+mn-cs"/>
                        </a:rPr>
                        <a:t>VCF Format</a:t>
                      </a:r>
                    </a:p>
                  </a:txBody>
                  <a:tcPr marL="2693" marR="2693" marT="2693" marB="0" anchor="ctr">
                    <a:solidFill>
                      <a:schemeClr val="bg1"/>
                    </a:solidFill>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File Format</a:t>
                      </a:r>
                      <a:endParaRPr 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Depends on context</a:t>
                      </a:r>
                      <a:endParaRPr 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1</a:t>
                      </a:r>
                      <a:endParaRPr lang="en-US" altLang="zh-CN"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Base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1372634605"/>
                  </a:ext>
                </a:extLst>
              </a:tr>
              <a:tr h="176880">
                <a:tc>
                  <a:txBody>
                    <a:bodyPr/>
                    <a:lstStyle/>
                    <a:p>
                      <a:pPr algn="ctr" fontAlgn="ctr"/>
                      <a:r>
                        <a:rPr lang="en-US" sz="1000" u="none" strike="noStrike" kern="1200" dirty="0">
                          <a:solidFill>
                            <a:schemeClr val="tx1"/>
                          </a:solidFill>
                          <a:effectLst/>
                          <a:latin typeface="微软雅黑" panose="020B0503020204020204" pitchFamily="34" charset="-122"/>
                          <a:ea typeface="微软雅黑" panose="020B0503020204020204" pitchFamily="34" charset="-122"/>
                          <a:cs typeface="+mn-cs"/>
                        </a:rPr>
                        <a:t>UCSC Annotation Files</a:t>
                      </a: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Data File</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a:effectLst/>
                          <a:latin typeface="微软雅黑" panose="020B0503020204020204" pitchFamily="34" charset="-122"/>
                          <a:ea typeface="微软雅黑" panose="020B0503020204020204" pitchFamily="34" charset="-122"/>
                        </a:rPr>
                        <a:t>chr1, chr2, .. chrX, chrY, chrM</a:t>
                      </a:r>
                      <a:endParaRPr 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0</a:t>
                      </a:r>
                      <a:endParaRPr lang="en-US" altLang="zh-CN" sz="1000" b="0" i="0" u="none" strike="noStrike">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tc>
                  <a:txBody>
                    <a:bodyPr/>
                    <a:lstStyle/>
                    <a:p>
                      <a:pPr algn="ctr" fontAlgn="ctr"/>
                      <a:r>
                        <a:rPr lang="en-US" sz="1000" u="none" strike="noStrike" dirty="0">
                          <a:effectLst/>
                          <a:latin typeface="微软雅黑" panose="020B0503020204020204" pitchFamily="34" charset="-122"/>
                          <a:ea typeface="微软雅黑" panose="020B0503020204020204" pitchFamily="34" charset="-122"/>
                        </a:rPr>
                        <a:t>Space</a:t>
                      </a:r>
                      <a:endParaRPr 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2693" marR="2693" marT="2693" marB="0" anchor="ctr">
                    <a:solidFill>
                      <a:schemeClr val="bg1"/>
                    </a:solidFill>
                  </a:tcPr>
                </a:tc>
                <a:extLst>
                  <a:ext uri="{0D108BD9-81ED-4DB2-BD59-A6C34878D82A}">
                    <a16:rowId xmlns:a16="http://schemas.microsoft.com/office/drawing/2014/main" val="1790906162"/>
                  </a:ext>
                </a:extLst>
              </a:tr>
            </a:tbl>
          </a:graphicData>
        </a:graphic>
      </p:graphicFrame>
      <p:pic>
        <p:nvPicPr>
          <p:cNvPr id="10" name="图片 9">
            <a:extLst>
              <a:ext uri="{FF2B5EF4-FFF2-40B4-BE49-F238E27FC236}">
                <a16:creationId xmlns:a16="http://schemas.microsoft.com/office/drawing/2014/main" id="{4DB6513F-5062-48BD-8E08-8E7683F9C8E0}"/>
              </a:ext>
            </a:extLst>
          </p:cNvPr>
          <p:cNvPicPr>
            <a:picLocks noChangeAspect="1"/>
          </p:cNvPicPr>
          <p:nvPr/>
        </p:nvPicPr>
        <p:blipFill rotWithShape="1">
          <a:blip r:embed="rId3">
            <a:extLst>
              <a:ext uri="{28A0092B-C50C-407E-A947-70E740481C1C}">
                <a14:useLocalDpi xmlns:a14="http://schemas.microsoft.com/office/drawing/2010/main" val="0"/>
              </a:ext>
            </a:extLst>
          </a:blip>
          <a:srcRect t="47327"/>
          <a:stretch/>
        </p:blipFill>
        <p:spPr>
          <a:xfrm>
            <a:off x="6326324" y="352560"/>
            <a:ext cx="5303285" cy="1093063"/>
          </a:xfrm>
          <a:prstGeom prst="rect">
            <a:avLst/>
          </a:prstGeom>
        </p:spPr>
      </p:pic>
      <p:sp>
        <p:nvSpPr>
          <p:cNvPr id="11" name="矩形 10">
            <a:extLst>
              <a:ext uri="{FF2B5EF4-FFF2-40B4-BE49-F238E27FC236}">
                <a16:creationId xmlns:a16="http://schemas.microsoft.com/office/drawing/2014/main" id="{44155613-1822-4E84-A819-BF164363E8EE}"/>
              </a:ext>
            </a:extLst>
          </p:cNvPr>
          <p:cNvSpPr/>
          <p:nvPr/>
        </p:nvSpPr>
        <p:spPr>
          <a:xfrm>
            <a:off x="681446" y="6538912"/>
            <a:ext cx="6096000" cy="276999"/>
          </a:xfrm>
          <a:prstGeom prst="rect">
            <a:avLst/>
          </a:prstGeom>
        </p:spPr>
        <p:txBody>
          <a:bodyPr>
            <a:spAutoFit/>
          </a:bodyPr>
          <a:lstStyle/>
          <a:p>
            <a:r>
              <a:rPr lang="en-US" altLang="zh-CN" sz="1200" dirty="0">
                <a:latin typeface="-apple-system"/>
              </a:rPr>
              <a:t>http://alternateallele.blogspot.com/2012/03/genome-coordinate-cheat-sheet.html</a:t>
            </a:r>
            <a:endParaRPr lang="zh-CN" altLang="en-US" sz="1200" dirty="0">
              <a:latin typeface="-apple-system"/>
            </a:endParaRPr>
          </a:p>
        </p:txBody>
      </p:sp>
      <p:sp>
        <p:nvSpPr>
          <p:cNvPr id="12" name="矩形 11">
            <a:extLst>
              <a:ext uri="{FF2B5EF4-FFF2-40B4-BE49-F238E27FC236}">
                <a16:creationId xmlns:a16="http://schemas.microsoft.com/office/drawing/2014/main" id="{B353F22B-F4FA-44F5-B6A9-C23A4FB4C72E}"/>
              </a:ext>
            </a:extLst>
          </p:cNvPr>
          <p:cNvSpPr/>
          <p:nvPr/>
        </p:nvSpPr>
        <p:spPr>
          <a:xfrm>
            <a:off x="402677" y="57763"/>
            <a:ext cx="2941254"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0-based / 1-based issue</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2678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1AB8B89-BF87-4A1E-AF0F-6F6D5BC5D2BC}"/>
              </a:ext>
            </a:extLst>
          </p:cNvPr>
          <p:cNvSpPr>
            <a:spLocks noGrp="1"/>
          </p:cNvSpPr>
          <p:nvPr>
            <p:ph type="sldNum" sz="quarter" idx="12"/>
          </p:nvPr>
        </p:nvSpPr>
        <p:spPr/>
        <p:txBody>
          <a:bodyPr/>
          <a:lstStyle/>
          <a:p>
            <a:fld id="{DF849393-7876-44FF-8BC7-6C3A91957E85}" type="slidenum">
              <a:rPr lang="zh-CN" altLang="en-US" smtClean="0"/>
              <a:t>59</a:t>
            </a:fld>
            <a:endParaRPr lang="zh-CN" altLang="en-US"/>
          </a:p>
        </p:txBody>
      </p:sp>
      <p:sp>
        <p:nvSpPr>
          <p:cNvPr id="3" name="标题 1">
            <a:extLst>
              <a:ext uri="{FF2B5EF4-FFF2-40B4-BE49-F238E27FC236}">
                <a16:creationId xmlns:a16="http://schemas.microsoft.com/office/drawing/2014/main" id="{0AF5D7B5-D290-41DC-B65E-C12F8B1195BF}"/>
              </a:ext>
            </a:extLst>
          </p:cNvPr>
          <p:cNvSpPr txBox="1">
            <a:spLocks/>
          </p:cNvSpPr>
          <p:nvPr/>
        </p:nvSpPr>
        <p:spPr>
          <a:xfrm>
            <a:off x="199836" y="357051"/>
            <a:ext cx="11051638" cy="986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RNA-Seq</a:t>
            </a:r>
            <a:r>
              <a:rPr lang="zh-CN" altLang="en-US" dirty="0"/>
              <a:t>数据分析中的数据格式</a:t>
            </a:r>
            <a:r>
              <a:rPr lang="en-US" altLang="zh-CN" dirty="0"/>
              <a:t>3</a:t>
            </a:r>
            <a:endParaRPr lang="zh-CN" altLang="en-US" dirty="0"/>
          </a:p>
        </p:txBody>
      </p:sp>
      <p:sp>
        <p:nvSpPr>
          <p:cNvPr id="13" name="矩形 12">
            <a:extLst>
              <a:ext uri="{FF2B5EF4-FFF2-40B4-BE49-F238E27FC236}">
                <a16:creationId xmlns:a16="http://schemas.microsoft.com/office/drawing/2014/main" id="{E4C3AE12-C504-4DB1-BB98-A4B90DCA3F12}"/>
              </a:ext>
            </a:extLst>
          </p:cNvPr>
          <p:cNvSpPr/>
          <p:nvPr/>
        </p:nvSpPr>
        <p:spPr>
          <a:xfrm>
            <a:off x="2090862" y="1064473"/>
            <a:ext cx="3470822" cy="400110"/>
          </a:xfrm>
          <a:prstGeom prst="rect">
            <a:avLst/>
          </a:prstGeom>
        </p:spPr>
        <p:txBody>
          <a:bodyPr wrap="none">
            <a:spAutoFit/>
          </a:bodyPr>
          <a:lstStyle/>
          <a:p>
            <a:r>
              <a:rPr lang="en-US" altLang="zh-CN" sz="2000" b="1" dirty="0">
                <a:solidFill>
                  <a:schemeClr val="accent1"/>
                </a:solidFill>
                <a:latin typeface="Arial" panose="020B0604020202020204" pitchFamily="34" charset="0"/>
                <a:cs typeface="Arial" panose="020B0604020202020204" pitchFamily="34" charset="0"/>
              </a:rPr>
              <a:t>GTF (Gene transfer format)</a:t>
            </a:r>
            <a:endParaRPr lang="zh-CN" altLang="en-US" sz="2000" b="1" dirty="0">
              <a:solidFill>
                <a:schemeClr val="accent1"/>
              </a:solidFill>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EF0D6DB3-82BE-491E-AC80-0697BFFE2992}"/>
              </a:ext>
            </a:extLst>
          </p:cNvPr>
          <p:cNvSpPr/>
          <p:nvPr/>
        </p:nvSpPr>
        <p:spPr>
          <a:xfrm>
            <a:off x="5713627" y="1064473"/>
            <a:ext cx="3642344" cy="400110"/>
          </a:xfrm>
          <a:prstGeom prst="rect">
            <a:avLst/>
          </a:prstGeom>
        </p:spPr>
        <p:txBody>
          <a:bodyPr wrap="none">
            <a:spAutoFit/>
          </a:bodyPr>
          <a:lstStyle/>
          <a:p>
            <a:r>
              <a:rPr lang="en-US" altLang="zh-CN" sz="2000" b="1" dirty="0">
                <a:solidFill>
                  <a:schemeClr val="accent1"/>
                </a:solidFill>
                <a:latin typeface="Arial" panose="020B0604020202020204" pitchFamily="34" charset="0"/>
                <a:cs typeface="Arial" panose="020B0604020202020204" pitchFamily="34" charset="0"/>
              </a:rPr>
              <a:t>GFF (general feature format)</a:t>
            </a:r>
            <a:endParaRPr lang="zh-CN" altLang="en-US" sz="2000" b="1" dirty="0">
              <a:solidFill>
                <a:schemeClr val="accent1"/>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A219D593-417C-4092-BE02-B5DD9E137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525" y="3689177"/>
            <a:ext cx="4571196" cy="2942626"/>
          </a:xfrm>
          <a:prstGeom prst="rect">
            <a:avLst/>
          </a:prstGeom>
        </p:spPr>
      </p:pic>
      <p:pic>
        <p:nvPicPr>
          <p:cNvPr id="7" name="图片 6">
            <a:extLst>
              <a:ext uri="{FF2B5EF4-FFF2-40B4-BE49-F238E27FC236}">
                <a16:creationId xmlns:a16="http://schemas.microsoft.com/office/drawing/2014/main" id="{4847363D-33A5-41F8-B5F5-47675CDAB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36" y="1502244"/>
            <a:ext cx="11844118" cy="2087945"/>
          </a:xfrm>
          <a:prstGeom prst="rect">
            <a:avLst/>
          </a:prstGeom>
        </p:spPr>
      </p:pic>
      <p:sp>
        <p:nvSpPr>
          <p:cNvPr id="16" name="矩形 15">
            <a:extLst>
              <a:ext uri="{FF2B5EF4-FFF2-40B4-BE49-F238E27FC236}">
                <a16:creationId xmlns:a16="http://schemas.microsoft.com/office/drawing/2014/main" id="{E4157932-E689-4ED8-9BF8-E470E8246B2F}"/>
              </a:ext>
            </a:extLst>
          </p:cNvPr>
          <p:cNvSpPr/>
          <p:nvPr/>
        </p:nvSpPr>
        <p:spPr>
          <a:xfrm>
            <a:off x="5366416" y="4230744"/>
            <a:ext cx="6164991" cy="58477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记录每一个</a:t>
            </a:r>
            <a:r>
              <a:rPr lang="en-US" altLang="zh-CN" sz="1600" dirty="0">
                <a:latin typeface="微软雅黑" panose="020B0503020204020204" pitchFamily="34" charset="-122"/>
                <a:ea typeface="微软雅黑" panose="020B0503020204020204" pitchFamily="34" charset="-122"/>
              </a:rPr>
              <a:t>feature (</a:t>
            </a:r>
            <a:r>
              <a:rPr lang="zh-CN" altLang="en-US" sz="1600" dirty="0">
                <a:latin typeface="微软雅黑" panose="020B0503020204020204" pitchFamily="34" charset="-122"/>
                <a:ea typeface="微软雅黑" panose="020B0503020204020204" pitchFamily="34" charset="-122"/>
              </a:rPr>
              <a:t>比如</a:t>
            </a:r>
            <a:r>
              <a:rPr lang="en-US" altLang="zh-CN" sz="1600" dirty="0">
                <a:latin typeface="微软雅黑" panose="020B0503020204020204" pitchFamily="34" charset="-122"/>
                <a:ea typeface="微软雅黑" panose="020B0503020204020204" pitchFamily="34" charset="-122"/>
              </a:rPr>
              <a:t>gene) </a:t>
            </a:r>
            <a:r>
              <a:rPr lang="zh-CN" altLang="en-US" sz="1600" dirty="0">
                <a:latin typeface="微软雅黑" panose="020B0503020204020204" pitchFamily="34" charset="-122"/>
                <a:ea typeface="微软雅黑" panose="020B0503020204020204" pitchFamily="34" charset="-122"/>
              </a:rPr>
              <a:t>在参考序列（比如全基因组）上的位置、本身</a:t>
            </a:r>
            <a:r>
              <a:rPr lang="en-US" altLang="zh-CN" sz="1600" dirty="0">
                <a:latin typeface="微软雅黑" panose="020B0503020204020204" pitchFamily="34" charset="-122"/>
                <a:ea typeface="微软雅黑" panose="020B0503020204020204" pitchFamily="34" charset="-122"/>
              </a:rPr>
              <a:t>feature</a:t>
            </a:r>
            <a:r>
              <a:rPr lang="zh-CN" altLang="en-US" sz="1600" dirty="0">
                <a:latin typeface="微软雅黑" panose="020B0503020204020204" pitchFamily="34" charset="-122"/>
                <a:ea typeface="微软雅黑" panose="020B0503020204020204" pitchFamily="34" charset="-122"/>
              </a:rPr>
              <a:t>的性质、和其他特征（</a:t>
            </a:r>
            <a:r>
              <a:rPr lang="en-US" altLang="zh-CN" sz="1600" dirty="0">
                <a:latin typeface="微软雅黑" panose="020B0503020204020204" pitchFamily="34" charset="-122"/>
                <a:ea typeface="微软雅黑" panose="020B0503020204020204" pitchFamily="34" charset="-122"/>
              </a:rPr>
              <a:t>alias name</a:t>
            </a:r>
            <a:r>
              <a:rPr lang="zh-CN" altLang="en-US" sz="1600" dirty="0">
                <a:latin typeface="微软雅黑" panose="020B0503020204020204" pitchFamily="34" charset="-122"/>
                <a:ea typeface="微软雅黑" panose="020B0503020204020204" pitchFamily="34" charset="-122"/>
              </a:rPr>
              <a:t>）</a:t>
            </a:r>
          </a:p>
        </p:txBody>
      </p:sp>
      <p:sp>
        <p:nvSpPr>
          <p:cNvPr id="17" name="矩形 16">
            <a:extLst>
              <a:ext uri="{FF2B5EF4-FFF2-40B4-BE49-F238E27FC236}">
                <a16:creationId xmlns:a16="http://schemas.microsoft.com/office/drawing/2014/main" id="{74CD75CB-D563-4D8F-8C7C-85870958F003}"/>
              </a:ext>
            </a:extLst>
          </p:cNvPr>
          <p:cNvSpPr/>
          <p:nvPr/>
        </p:nvSpPr>
        <p:spPr>
          <a:xfrm>
            <a:off x="7561185" y="6400412"/>
            <a:ext cx="3589572" cy="276999"/>
          </a:xfrm>
          <a:prstGeom prst="rect">
            <a:avLst/>
          </a:prstGeom>
        </p:spPr>
        <p:txBody>
          <a:bodyPr wrap="none">
            <a:spAutoFit/>
          </a:bodyPr>
          <a:lstStyle/>
          <a:p>
            <a:r>
              <a:rPr lang="zh-CN" altLang="en-US" sz="1200" dirty="0">
                <a:latin typeface="-apple-system"/>
              </a:rPr>
              <a:t>https://en.wikipedia.org/wiki/General_feature_format</a:t>
            </a:r>
          </a:p>
        </p:txBody>
      </p:sp>
    </p:spTree>
    <p:extLst>
      <p:ext uri="{BB962C8B-B14F-4D97-AF65-F5344CB8AC3E}">
        <p14:creationId xmlns:p14="http://schemas.microsoft.com/office/powerpoint/2010/main" val="72415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49FCE-2095-49CB-A7DA-6120DBFD42C6}"/>
              </a:ext>
            </a:extLst>
          </p:cNvPr>
          <p:cNvSpPr>
            <a:spLocks noGrp="1"/>
          </p:cNvSpPr>
          <p:nvPr>
            <p:ph type="title"/>
          </p:nvPr>
        </p:nvSpPr>
        <p:spPr/>
        <p:txBody>
          <a:bodyPr/>
          <a:lstStyle/>
          <a:p>
            <a:r>
              <a:rPr lang="zh-CN" altLang="en-US" dirty="0"/>
              <a:t>基因表达有物种、时间、空间特异性</a:t>
            </a:r>
          </a:p>
        </p:txBody>
      </p:sp>
      <p:sp>
        <p:nvSpPr>
          <p:cNvPr id="4" name="灯片编号占位符 3">
            <a:extLst>
              <a:ext uri="{FF2B5EF4-FFF2-40B4-BE49-F238E27FC236}">
                <a16:creationId xmlns:a16="http://schemas.microsoft.com/office/drawing/2014/main" id="{5BC35E11-4F4E-4FE4-A78C-230F9874125B}"/>
              </a:ext>
            </a:extLst>
          </p:cNvPr>
          <p:cNvSpPr>
            <a:spLocks noGrp="1"/>
          </p:cNvSpPr>
          <p:nvPr>
            <p:ph type="sldNum" sz="quarter" idx="12"/>
          </p:nvPr>
        </p:nvSpPr>
        <p:spPr/>
        <p:txBody>
          <a:bodyPr/>
          <a:lstStyle/>
          <a:p>
            <a:fld id="{DF849393-7876-44FF-8BC7-6C3A91957E85}" type="slidenum">
              <a:rPr lang="zh-CN" altLang="en-US" smtClean="0"/>
              <a:t>6</a:t>
            </a:fld>
            <a:endParaRPr lang="zh-CN" altLang="en-US"/>
          </a:p>
        </p:txBody>
      </p:sp>
      <p:pic>
        <p:nvPicPr>
          <p:cNvPr id="7" name="图片 6">
            <a:extLst>
              <a:ext uri="{FF2B5EF4-FFF2-40B4-BE49-F238E27FC236}">
                <a16:creationId xmlns:a16="http://schemas.microsoft.com/office/drawing/2014/main" id="{A7A54D36-5D04-4643-85CF-C4D9C9663CEE}"/>
              </a:ext>
            </a:extLst>
          </p:cNvPr>
          <p:cNvPicPr>
            <a:picLocks noChangeAspect="1"/>
          </p:cNvPicPr>
          <p:nvPr/>
        </p:nvPicPr>
        <p:blipFill rotWithShape="1">
          <a:blip r:embed="rId3"/>
          <a:srcRect r="48259"/>
          <a:stretch/>
        </p:blipFill>
        <p:spPr>
          <a:xfrm>
            <a:off x="279735" y="1106218"/>
            <a:ext cx="3231376" cy="3650412"/>
          </a:xfrm>
          <a:prstGeom prst="rect">
            <a:avLst/>
          </a:prstGeom>
        </p:spPr>
      </p:pic>
      <p:sp>
        <p:nvSpPr>
          <p:cNvPr id="10" name="矩形 9">
            <a:extLst>
              <a:ext uri="{FF2B5EF4-FFF2-40B4-BE49-F238E27FC236}">
                <a16:creationId xmlns:a16="http://schemas.microsoft.com/office/drawing/2014/main" id="{66388A88-9D4A-4DD4-BFC2-E823F1013293}"/>
              </a:ext>
            </a:extLst>
          </p:cNvPr>
          <p:cNvSpPr/>
          <p:nvPr/>
        </p:nvSpPr>
        <p:spPr>
          <a:xfrm>
            <a:off x="6327696" y="6378080"/>
            <a:ext cx="6096000" cy="461665"/>
          </a:xfrm>
          <a:prstGeom prst="rect">
            <a:avLst/>
          </a:prstGeom>
        </p:spPr>
        <p:txBody>
          <a:bodyPr>
            <a:spAutoFit/>
          </a:bodyPr>
          <a:lstStyle/>
          <a:p>
            <a:r>
              <a:rPr lang="en-US" altLang="zh-CN" sz="1200" dirty="0">
                <a:solidFill>
                  <a:srgbClr val="222222"/>
                </a:solidFill>
                <a:latin typeface="Arial" panose="020B0604020202020204" pitchFamily="34" charset="0"/>
              </a:rPr>
              <a:t>Cardoso-Moreira, Margarida, et al. "Gene expression across mammalian organ development." </a:t>
            </a:r>
            <a:r>
              <a:rPr lang="en-US" altLang="zh-CN" sz="1200" i="1" dirty="0">
                <a:solidFill>
                  <a:srgbClr val="222222"/>
                </a:solidFill>
                <a:latin typeface="Arial" panose="020B0604020202020204" pitchFamily="34" charset="0"/>
              </a:rPr>
              <a:t>Nature</a:t>
            </a:r>
            <a:r>
              <a:rPr lang="en-US" altLang="zh-CN" sz="1200" dirty="0">
                <a:solidFill>
                  <a:srgbClr val="222222"/>
                </a:solidFill>
                <a:latin typeface="Arial" panose="020B0604020202020204" pitchFamily="34" charset="0"/>
              </a:rPr>
              <a:t> 571.7766 (2019): 505-509.</a:t>
            </a:r>
            <a:endParaRPr lang="zh-CN" altLang="en-US" sz="1200" dirty="0"/>
          </a:p>
        </p:txBody>
      </p:sp>
      <p:sp>
        <p:nvSpPr>
          <p:cNvPr id="11" name="矩形 10">
            <a:extLst>
              <a:ext uri="{FF2B5EF4-FFF2-40B4-BE49-F238E27FC236}">
                <a16:creationId xmlns:a16="http://schemas.microsoft.com/office/drawing/2014/main" id="{52E9D736-14C9-40C9-B064-7ED8D4705FF1}"/>
              </a:ext>
            </a:extLst>
          </p:cNvPr>
          <p:cNvSpPr/>
          <p:nvPr/>
        </p:nvSpPr>
        <p:spPr>
          <a:xfrm>
            <a:off x="648070" y="1589103"/>
            <a:ext cx="2654423" cy="6391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151CD975-DA3A-4422-8FF5-B9A95951DB25}"/>
              </a:ext>
            </a:extLst>
          </p:cNvPr>
          <p:cNvSpPr/>
          <p:nvPr/>
        </p:nvSpPr>
        <p:spPr>
          <a:xfrm>
            <a:off x="648070" y="2228295"/>
            <a:ext cx="426128" cy="25283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28F18A0B-806E-4B5C-AC0E-96E91A142332}"/>
              </a:ext>
            </a:extLst>
          </p:cNvPr>
          <p:cNvSpPr/>
          <p:nvPr/>
        </p:nvSpPr>
        <p:spPr>
          <a:xfrm>
            <a:off x="867285" y="1084841"/>
            <a:ext cx="1107996" cy="369332"/>
          </a:xfrm>
          <a:prstGeom prst="rect">
            <a:avLst/>
          </a:prstGeom>
        </p:spPr>
        <p:txBody>
          <a:bodyPr wrap="none">
            <a:spAutoFit/>
          </a:bodyPr>
          <a:lstStyle/>
          <a:p>
            <a:r>
              <a:rPr lang="zh-CN" altLang="en-US" b="1" dirty="0">
                <a:solidFill>
                  <a:schemeClr val="accent2"/>
                </a:solidFill>
                <a:latin typeface="微软雅黑" panose="020B0503020204020204" pitchFamily="34" charset="-122"/>
                <a:ea typeface="微软雅黑" panose="020B0503020204020204" pitchFamily="34" charset="-122"/>
              </a:rPr>
              <a:t>不同物种</a:t>
            </a:r>
          </a:p>
        </p:txBody>
      </p:sp>
      <p:sp>
        <p:nvSpPr>
          <p:cNvPr id="14" name="矩形 13">
            <a:extLst>
              <a:ext uri="{FF2B5EF4-FFF2-40B4-BE49-F238E27FC236}">
                <a16:creationId xmlns:a16="http://schemas.microsoft.com/office/drawing/2014/main" id="{9415BF0E-DBE0-4CBC-A8F7-30C07AA057B5}"/>
              </a:ext>
            </a:extLst>
          </p:cNvPr>
          <p:cNvSpPr/>
          <p:nvPr/>
        </p:nvSpPr>
        <p:spPr>
          <a:xfrm>
            <a:off x="199835" y="4738099"/>
            <a:ext cx="1610243" cy="369332"/>
          </a:xfrm>
          <a:prstGeom prst="rect">
            <a:avLst/>
          </a:prstGeom>
        </p:spPr>
        <p:txBody>
          <a:bodyPr wrap="square">
            <a:spAutoFit/>
          </a:bodyPr>
          <a:lstStyle/>
          <a:p>
            <a:r>
              <a:rPr lang="zh-CN" altLang="en-US" b="1" dirty="0">
                <a:solidFill>
                  <a:schemeClr val="accent2"/>
                </a:solidFill>
                <a:latin typeface="微软雅黑" panose="020B0503020204020204" pitchFamily="34" charset="-122"/>
                <a:ea typeface="微软雅黑" panose="020B0503020204020204" pitchFamily="34" charset="-122"/>
              </a:rPr>
              <a:t>不同发育阶段</a:t>
            </a:r>
          </a:p>
        </p:txBody>
      </p:sp>
      <p:sp>
        <p:nvSpPr>
          <p:cNvPr id="15" name="矩形 14">
            <a:extLst>
              <a:ext uri="{FF2B5EF4-FFF2-40B4-BE49-F238E27FC236}">
                <a16:creationId xmlns:a16="http://schemas.microsoft.com/office/drawing/2014/main" id="{DB183D8D-4315-4DAC-99CF-00901C11B19A}"/>
              </a:ext>
            </a:extLst>
          </p:cNvPr>
          <p:cNvSpPr/>
          <p:nvPr/>
        </p:nvSpPr>
        <p:spPr>
          <a:xfrm>
            <a:off x="1074198" y="3880256"/>
            <a:ext cx="2334827" cy="6778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662F7B96-829F-4ABD-8866-91DBD9FB80E5}"/>
              </a:ext>
            </a:extLst>
          </p:cNvPr>
          <p:cNvSpPr/>
          <p:nvPr/>
        </p:nvSpPr>
        <p:spPr>
          <a:xfrm>
            <a:off x="2241611" y="4728099"/>
            <a:ext cx="1771096" cy="369332"/>
          </a:xfrm>
          <a:prstGeom prst="rect">
            <a:avLst/>
          </a:prstGeom>
        </p:spPr>
        <p:txBody>
          <a:bodyPr wrap="square">
            <a:spAutoFit/>
          </a:bodyPr>
          <a:lstStyle/>
          <a:p>
            <a:r>
              <a:rPr lang="zh-CN" altLang="en-US" b="1" dirty="0">
                <a:solidFill>
                  <a:schemeClr val="accent2"/>
                </a:solidFill>
                <a:latin typeface="微软雅黑" panose="020B0503020204020204" pitchFamily="34" charset="-122"/>
                <a:ea typeface="微软雅黑" panose="020B0503020204020204" pitchFamily="34" charset="-122"/>
              </a:rPr>
              <a:t>不同组织器官</a:t>
            </a:r>
          </a:p>
        </p:txBody>
      </p:sp>
      <p:cxnSp>
        <p:nvCxnSpPr>
          <p:cNvPr id="18" name="直接连接符 17">
            <a:extLst>
              <a:ext uri="{FF2B5EF4-FFF2-40B4-BE49-F238E27FC236}">
                <a16:creationId xmlns:a16="http://schemas.microsoft.com/office/drawing/2014/main" id="{5E979532-508A-4D59-AE06-F68A097ADC43}"/>
              </a:ext>
            </a:extLst>
          </p:cNvPr>
          <p:cNvCxnSpPr/>
          <p:nvPr/>
        </p:nvCxnSpPr>
        <p:spPr>
          <a:xfrm>
            <a:off x="279735" y="5228947"/>
            <a:ext cx="3395620" cy="0"/>
          </a:xfrm>
          <a:prstGeom prst="line">
            <a:avLst/>
          </a:prstGeom>
        </p:spPr>
        <p:style>
          <a:lnRef idx="1">
            <a:schemeClr val="accent2"/>
          </a:lnRef>
          <a:fillRef idx="0">
            <a:schemeClr val="accent2"/>
          </a:fillRef>
          <a:effectRef idx="0">
            <a:schemeClr val="accent2"/>
          </a:effectRef>
          <a:fontRef idx="minor">
            <a:schemeClr val="tx1"/>
          </a:fontRef>
        </p:style>
      </p:cxnSp>
      <p:sp>
        <p:nvSpPr>
          <p:cNvPr id="19" name="箭头: 下 18">
            <a:extLst>
              <a:ext uri="{FF2B5EF4-FFF2-40B4-BE49-F238E27FC236}">
                <a16:creationId xmlns:a16="http://schemas.microsoft.com/office/drawing/2014/main" id="{6E7155EF-AA2B-41A8-BC7D-85023355715F}"/>
              </a:ext>
            </a:extLst>
          </p:cNvPr>
          <p:cNvSpPr/>
          <p:nvPr/>
        </p:nvSpPr>
        <p:spPr>
          <a:xfrm>
            <a:off x="1660124" y="5228947"/>
            <a:ext cx="581487" cy="16411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26694BD-F944-457D-A1B0-FEDE809EBCB0}"/>
              </a:ext>
            </a:extLst>
          </p:cNvPr>
          <p:cNvSpPr/>
          <p:nvPr/>
        </p:nvSpPr>
        <p:spPr>
          <a:xfrm>
            <a:off x="474954" y="5521427"/>
            <a:ext cx="3000653" cy="923330"/>
          </a:xfrm>
          <a:prstGeom prst="rect">
            <a:avLst/>
          </a:prstGeom>
        </p:spPr>
        <p:txBody>
          <a:bodyPr wrap="square">
            <a:spAutoFit/>
          </a:bodyPr>
          <a:lstStyle/>
          <a:p>
            <a:pPr algn="ctr"/>
            <a:r>
              <a:rPr lang="zh-CN" altLang="en-US" b="1" dirty="0">
                <a:solidFill>
                  <a:schemeClr val="accent2"/>
                </a:solidFill>
                <a:latin typeface="微软雅黑" panose="020B0503020204020204" pitchFamily="34" charset="-122"/>
                <a:ea typeface="微软雅黑" panose="020B0503020204020204" pitchFamily="34" charset="-122"/>
              </a:rPr>
              <a:t>运用</a:t>
            </a:r>
            <a:r>
              <a:rPr lang="en-US" altLang="zh-CN" b="1" dirty="0">
                <a:solidFill>
                  <a:schemeClr val="accent2"/>
                </a:solidFill>
                <a:latin typeface="微软雅黑" panose="020B0503020204020204" pitchFamily="34" charset="-122"/>
                <a:ea typeface="微软雅黑" panose="020B0503020204020204" pitchFamily="34" charset="-122"/>
              </a:rPr>
              <a:t>RNA-seq</a:t>
            </a:r>
          </a:p>
          <a:p>
            <a:pPr algn="ctr"/>
            <a:r>
              <a:rPr lang="zh-CN" altLang="en-US" b="1" dirty="0">
                <a:solidFill>
                  <a:schemeClr val="accent2"/>
                </a:solidFill>
                <a:latin typeface="微软雅黑" panose="020B0503020204020204" pitchFamily="34" charset="-122"/>
                <a:ea typeface="微软雅黑" panose="020B0503020204020204" pitchFamily="34" charset="-122"/>
              </a:rPr>
              <a:t>进行基因</a:t>
            </a:r>
            <a:r>
              <a:rPr lang="en-US" altLang="zh-CN" b="1" dirty="0">
                <a:solidFill>
                  <a:schemeClr val="accent2"/>
                </a:solidFill>
                <a:latin typeface="微软雅黑" panose="020B0503020204020204" pitchFamily="34" charset="-122"/>
                <a:ea typeface="微软雅黑" panose="020B0503020204020204" pitchFamily="34" charset="-122"/>
              </a:rPr>
              <a:t>mRNA</a:t>
            </a:r>
            <a:r>
              <a:rPr lang="zh-CN" altLang="en-US" b="1" dirty="0">
                <a:solidFill>
                  <a:schemeClr val="accent2"/>
                </a:solidFill>
                <a:latin typeface="微软雅黑" panose="020B0503020204020204" pitchFamily="34" charset="-122"/>
                <a:ea typeface="微软雅黑" panose="020B0503020204020204" pitchFamily="34" charset="-122"/>
              </a:rPr>
              <a:t>表达</a:t>
            </a:r>
            <a:endParaRPr lang="en-US" altLang="zh-CN" b="1" dirty="0">
              <a:solidFill>
                <a:schemeClr val="accent2"/>
              </a:solidFill>
              <a:latin typeface="微软雅黑" panose="020B0503020204020204" pitchFamily="34" charset="-122"/>
              <a:ea typeface="微软雅黑" panose="020B0503020204020204" pitchFamily="34" charset="-122"/>
            </a:endParaRPr>
          </a:p>
          <a:p>
            <a:pPr algn="ctr"/>
            <a:r>
              <a:rPr lang="zh-CN" altLang="en-US" b="1" dirty="0">
                <a:solidFill>
                  <a:schemeClr val="accent2"/>
                </a:solidFill>
                <a:latin typeface="微软雅黑" panose="020B0503020204020204" pitchFamily="34" charset="-122"/>
                <a:ea typeface="微软雅黑" panose="020B0503020204020204" pitchFamily="34" charset="-122"/>
              </a:rPr>
              <a:t>水平检测</a:t>
            </a:r>
          </a:p>
        </p:txBody>
      </p:sp>
      <p:pic>
        <p:nvPicPr>
          <p:cNvPr id="23" name="图片 22">
            <a:extLst>
              <a:ext uri="{FF2B5EF4-FFF2-40B4-BE49-F238E27FC236}">
                <a16:creationId xmlns:a16="http://schemas.microsoft.com/office/drawing/2014/main" id="{291B0B83-EB3B-40DA-906A-3FD60D704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1238" y="1564759"/>
            <a:ext cx="3523122" cy="1008527"/>
          </a:xfrm>
          <a:prstGeom prst="rect">
            <a:avLst/>
          </a:prstGeom>
        </p:spPr>
      </p:pic>
      <p:pic>
        <p:nvPicPr>
          <p:cNvPr id="25" name="图片 24">
            <a:extLst>
              <a:ext uri="{FF2B5EF4-FFF2-40B4-BE49-F238E27FC236}">
                <a16:creationId xmlns:a16="http://schemas.microsoft.com/office/drawing/2014/main" id="{E9C7C173-496E-4B38-9223-8E01DE5BA2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082" y="2609495"/>
            <a:ext cx="1676717" cy="281926"/>
          </a:xfrm>
          <a:prstGeom prst="rect">
            <a:avLst/>
          </a:prstGeom>
        </p:spPr>
      </p:pic>
      <p:sp>
        <p:nvSpPr>
          <p:cNvPr id="27" name="矩形 26">
            <a:extLst>
              <a:ext uri="{FF2B5EF4-FFF2-40B4-BE49-F238E27FC236}">
                <a16:creationId xmlns:a16="http://schemas.microsoft.com/office/drawing/2014/main" id="{4BD015D4-1250-423A-B19D-5A323B9B9A1F}"/>
              </a:ext>
            </a:extLst>
          </p:cNvPr>
          <p:cNvSpPr/>
          <p:nvPr/>
        </p:nvSpPr>
        <p:spPr>
          <a:xfrm>
            <a:off x="4413751" y="4645766"/>
            <a:ext cx="3765544"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a:latin typeface="微软雅黑" panose="020B0503020204020204" pitchFamily="34" charset="-122"/>
                <a:ea typeface="微软雅黑" panose="020B0503020204020204" pitchFamily="34" charset="-122"/>
              </a:rPr>
              <a:t>PC1:  </a:t>
            </a:r>
            <a:r>
              <a:rPr lang="zh-CN" altLang="en-US" dirty="0">
                <a:latin typeface="微软雅黑" panose="020B0503020204020204" pitchFamily="34" charset="-122"/>
                <a:ea typeface="微软雅黑" panose="020B0503020204020204" pitchFamily="34" charset="-122"/>
              </a:rPr>
              <a:t>不同胚层起源的组织器官</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PC2:  </a:t>
            </a:r>
            <a:r>
              <a:rPr lang="zh-CN" altLang="en-US" dirty="0">
                <a:latin typeface="微软雅黑" panose="020B0503020204020204" pitchFamily="34" charset="-122"/>
                <a:ea typeface="微软雅黑" panose="020B0503020204020204" pitchFamily="34" charset="-122"/>
              </a:rPr>
              <a:t>发育时期由早到晚</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PC3:  </a:t>
            </a:r>
            <a:r>
              <a:rPr lang="zh-CN" altLang="en-US" dirty="0">
                <a:latin typeface="微软雅黑" panose="020B0503020204020204" pitchFamily="34" charset="-122"/>
                <a:ea typeface="微软雅黑" panose="020B0503020204020204" pitchFamily="34" charset="-122"/>
              </a:rPr>
              <a:t>不同物种</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b="1" dirty="0">
                <a:latin typeface="微软雅黑" panose="020B0503020204020204" pitchFamily="34" charset="-122"/>
                <a:ea typeface="微软雅黑" panose="020B0503020204020204" pitchFamily="34" charset="-122"/>
                <a:sym typeface="Wingdings" panose="05000000000000000000" pitchFamily="2" charset="2"/>
              </a:rPr>
              <a:t>发育早期各个器官的发育程序在不同物种间共享</a:t>
            </a:r>
            <a:endParaRPr lang="zh-CN" altLang="en-US" b="1" dirty="0">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F42FE4A4-8A93-4DA7-91AE-2D90675ADA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1238" y="3099201"/>
            <a:ext cx="3523121" cy="2987862"/>
          </a:xfrm>
          <a:prstGeom prst="rect">
            <a:avLst/>
          </a:prstGeom>
        </p:spPr>
      </p:pic>
      <p:grpSp>
        <p:nvGrpSpPr>
          <p:cNvPr id="5" name="组合 4">
            <a:extLst>
              <a:ext uri="{FF2B5EF4-FFF2-40B4-BE49-F238E27FC236}">
                <a16:creationId xmlns:a16="http://schemas.microsoft.com/office/drawing/2014/main" id="{A1F8A488-8B52-4E6F-A266-65653A2A1425}"/>
              </a:ext>
            </a:extLst>
          </p:cNvPr>
          <p:cNvGrpSpPr/>
          <p:nvPr/>
        </p:nvGrpSpPr>
        <p:grpSpPr>
          <a:xfrm>
            <a:off x="4012707" y="1179287"/>
            <a:ext cx="4224145" cy="3378841"/>
            <a:chOff x="4012707" y="1179287"/>
            <a:chExt cx="4224145" cy="3378841"/>
          </a:xfrm>
        </p:grpSpPr>
        <p:pic>
          <p:nvPicPr>
            <p:cNvPr id="20" name="图片 19">
              <a:extLst>
                <a:ext uri="{FF2B5EF4-FFF2-40B4-BE49-F238E27FC236}">
                  <a16:creationId xmlns:a16="http://schemas.microsoft.com/office/drawing/2014/main" id="{11133A88-8E19-419B-8830-BBDEA4EFE6D2}"/>
                </a:ext>
              </a:extLst>
            </p:cNvPr>
            <p:cNvPicPr>
              <a:picLocks noChangeAspect="1"/>
            </p:cNvPicPr>
            <p:nvPr/>
          </p:nvPicPr>
          <p:blipFill rotWithShape="1">
            <a:blip r:embed="rId3"/>
            <a:srcRect l="48259" t="25338" b="4957"/>
            <a:stretch/>
          </p:blipFill>
          <p:spPr>
            <a:xfrm>
              <a:off x="4026517" y="1179287"/>
              <a:ext cx="4210335" cy="3315385"/>
            </a:xfrm>
            <a:prstGeom prst="rect">
              <a:avLst/>
            </a:prstGeom>
          </p:spPr>
        </p:pic>
        <p:sp>
          <p:nvSpPr>
            <p:cNvPr id="3" name="矩形 2">
              <a:extLst>
                <a:ext uri="{FF2B5EF4-FFF2-40B4-BE49-F238E27FC236}">
                  <a16:creationId xmlns:a16="http://schemas.microsoft.com/office/drawing/2014/main" id="{5A431F9B-770D-41C5-8AEF-861FEF31905C}"/>
                </a:ext>
              </a:extLst>
            </p:cNvPr>
            <p:cNvSpPr/>
            <p:nvPr/>
          </p:nvSpPr>
          <p:spPr>
            <a:xfrm>
              <a:off x="4012707" y="4403324"/>
              <a:ext cx="292963" cy="15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5BDA2654-8EE2-44E6-9C9F-C56A6387DEE1}"/>
              </a:ext>
            </a:extLst>
          </p:cNvPr>
          <p:cNvSpPr/>
          <p:nvPr/>
        </p:nvSpPr>
        <p:spPr>
          <a:xfrm>
            <a:off x="9375696" y="918428"/>
            <a:ext cx="2228495" cy="646331"/>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内胚层：肝脏</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中胚层：心脏</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睾丸</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卵巢</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肾脏</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外胚层：大脑</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小脑</a:t>
            </a: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710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animBg="1"/>
      <p:bldP spid="16" grpId="0"/>
      <p:bldP spid="19" grpId="0" animBg="1"/>
      <p:bldP spid="21" grpId="0"/>
      <p:bldP spid="2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4A6588AE-D6F0-4271-AC92-5440F56C7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123" y="3661446"/>
            <a:ext cx="2821577" cy="859760"/>
          </a:xfrm>
          <a:prstGeom prst="rect">
            <a:avLst/>
          </a:prstGeom>
        </p:spPr>
      </p:pic>
      <p:sp>
        <p:nvSpPr>
          <p:cNvPr id="2" name="灯片编号占位符 1">
            <a:extLst>
              <a:ext uri="{FF2B5EF4-FFF2-40B4-BE49-F238E27FC236}">
                <a16:creationId xmlns:a16="http://schemas.microsoft.com/office/drawing/2014/main" id="{A539CCEB-083E-4693-809E-C24F93BB9094}"/>
              </a:ext>
            </a:extLst>
          </p:cNvPr>
          <p:cNvSpPr>
            <a:spLocks noGrp="1"/>
          </p:cNvSpPr>
          <p:nvPr>
            <p:ph type="sldNum" sz="quarter" idx="12"/>
          </p:nvPr>
        </p:nvSpPr>
        <p:spPr/>
        <p:txBody>
          <a:bodyPr/>
          <a:lstStyle/>
          <a:p>
            <a:fld id="{DF849393-7876-44FF-8BC7-6C3A91957E85}" type="slidenum">
              <a:rPr lang="zh-CN" altLang="en-US" smtClean="0"/>
              <a:t>60</a:t>
            </a:fld>
            <a:endParaRPr lang="zh-CN" altLang="en-US"/>
          </a:p>
        </p:txBody>
      </p:sp>
      <p:sp>
        <p:nvSpPr>
          <p:cNvPr id="3" name="标题 1">
            <a:extLst>
              <a:ext uri="{FF2B5EF4-FFF2-40B4-BE49-F238E27FC236}">
                <a16:creationId xmlns:a16="http://schemas.microsoft.com/office/drawing/2014/main" id="{A4AEAC09-8FB5-4CE9-940C-8697163C66B8}"/>
              </a:ext>
            </a:extLst>
          </p:cNvPr>
          <p:cNvSpPr txBox="1">
            <a:spLocks/>
          </p:cNvSpPr>
          <p:nvPr/>
        </p:nvSpPr>
        <p:spPr>
          <a:xfrm>
            <a:off x="199836" y="244596"/>
            <a:ext cx="11051638" cy="986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RNA-Seq</a:t>
            </a:r>
            <a:r>
              <a:rPr lang="zh-CN" altLang="en-US" dirty="0"/>
              <a:t>数据分析中的数据格式</a:t>
            </a:r>
            <a:r>
              <a:rPr lang="en-US" altLang="zh-CN" dirty="0"/>
              <a:t>4</a:t>
            </a:r>
            <a:endParaRPr lang="zh-CN" altLang="en-US" dirty="0"/>
          </a:p>
        </p:txBody>
      </p:sp>
      <p:sp>
        <p:nvSpPr>
          <p:cNvPr id="4" name="矩形 3">
            <a:extLst>
              <a:ext uri="{FF2B5EF4-FFF2-40B4-BE49-F238E27FC236}">
                <a16:creationId xmlns:a16="http://schemas.microsoft.com/office/drawing/2014/main" id="{C4AAEEB7-7544-4F4F-A3E5-5868C3C199CB}"/>
              </a:ext>
            </a:extLst>
          </p:cNvPr>
          <p:cNvSpPr/>
          <p:nvPr/>
        </p:nvSpPr>
        <p:spPr>
          <a:xfrm>
            <a:off x="1545103" y="1100218"/>
            <a:ext cx="3658374" cy="400110"/>
          </a:xfrm>
          <a:prstGeom prst="rect">
            <a:avLst/>
          </a:prstGeom>
        </p:spPr>
        <p:txBody>
          <a:bodyPr wrap="none">
            <a:spAutoFit/>
          </a:bodyPr>
          <a:lstStyle/>
          <a:p>
            <a:r>
              <a:rPr lang="zh-CN" altLang="en-US" sz="2000" b="1" dirty="0">
                <a:solidFill>
                  <a:schemeClr val="accent1"/>
                </a:solidFill>
                <a:latin typeface="Arial" panose="020B0604020202020204" pitchFamily="34" charset="0"/>
                <a:cs typeface="Arial" panose="020B0604020202020204" pitchFamily="34" charset="0"/>
              </a:rPr>
              <a:t>表达矩阵 </a:t>
            </a:r>
            <a:r>
              <a:rPr lang="en-US" altLang="zh-CN" sz="2000" b="1" dirty="0">
                <a:solidFill>
                  <a:schemeClr val="accent1"/>
                </a:solidFill>
                <a:latin typeface="Arial" panose="020B0604020202020204" pitchFamily="34" charset="0"/>
                <a:cs typeface="Arial" panose="020B0604020202020204" pitchFamily="34" charset="0"/>
              </a:rPr>
              <a:t>(Expression Matrix)</a:t>
            </a:r>
            <a:endParaRPr lang="zh-CN" altLang="en-US" sz="2000" b="1" dirty="0">
              <a:solidFill>
                <a:schemeClr val="accent1"/>
              </a:solidFill>
              <a:latin typeface="Arial" panose="020B0604020202020204" pitchFamily="34" charset="0"/>
              <a:cs typeface="Arial" panose="020B0604020202020204" pitchFamily="34" charset="0"/>
            </a:endParaRPr>
          </a:p>
        </p:txBody>
      </p:sp>
      <p:graphicFrame>
        <p:nvGraphicFramePr>
          <p:cNvPr id="5" name="表格 4">
            <a:extLst>
              <a:ext uri="{FF2B5EF4-FFF2-40B4-BE49-F238E27FC236}">
                <a16:creationId xmlns:a16="http://schemas.microsoft.com/office/drawing/2014/main" id="{F1732485-F291-48AD-9353-7299E70FF0A5}"/>
              </a:ext>
            </a:extLst>
          </p:cNvPr>
          <p:cNvGraphicFramePr>
            <a:graphicFrameLocks noGrp="1"/>
          </p:cNvGraphicFramePr>
          <p:nvPr>
            <p:extLst>
              <p:ext uri="{D42A27DB-BD31-4B8C-83A1-F6EECF244321}">
                <p14:modId xmlns:p14="http://schemas.microsoft.com/office/powerpoint/2010/main" val="2035760322"/>
              </p:ext>
            </p:extLst>
          </p:nvPr>
        </p:nvGraphicFramePr>
        <p:xfrm>
          <a:off x="1072324" y="1573103"/>
          <a:ext cx="4753710" cy="1575452"/>
        </p:xfrm>
        <a:graphic>
          <a:graphicData uri="http://schemas.openxmlformats.org/drawingml/2006/table">
            <a:tbl>
              <a:tblPr firstRow="1" bandRow="1">
                <a:tableStyleId>{073A0DAA-6AF3-43AB-8588-CEC1D06C72B9}</a:tableStyleId>
              </a:tblPr>
              <a:tblGrid>
                <a:gridCol w="950742">
                  <a:extLst>
                    <a:ext uri="{9D8B030D-6E8A-4147-A177-3AD203B41FA5}">
                      <a16:colId xmlns:a16="http://schemas.microsoft.com/office/drawing/2014/main" val="619349199"/>
                    </a:ext>
                  </a:extLst>
                </a:gridCol>
                <a:gridCol w="950742">
                  <a:extLst>
                    <a:ext uri="{9D8B030D-6E8A-4147-A177-3AD203B41FA5}">
                      <a16:colId xmlns:a16="http://schemas.microsoft.com/office/drawing/2014/main" val="4092670493"/>
                    </a:ext>
                  </a:extLst>
                </a:gridCol>
                <a:gridCol w="950742">
                  <a:extLst>
                    <a:ext uri="{9D8B030D-6E8A-4147-A177-3AD203B41FA5}">
                      <a16:colId xmlns:a16="http://schemas.microsoft.com/office/drawing/2014/main" val="2717003457"/>
                    </a:ext>
                  </a:extLst>
                </a:gridCol>
                <a:gridCol w="950742">
                  <a:extLst>
                    <a:ext uri="{9D8B030D-6E8A-4147-A177-3AD203B41FA5}">
                      <a16:colId xmlns:a16="http://schemas.microsoft.com/office/drawing/2014/main" val="4081074963"/>
                    </a:ext>
                  </a:extLst>
                </a:gridCol>
                <a:gridCol w="950742">
                  <a:extLst>
                    <a:ext uri="{9D8B030D-6E8A-4147-A177-3AD203B41FA5}">
                      <a16:colId xmlns:a16="http://schemas.microsoft.com/office/drawing/2014/main" val="2767848891"/>
                    </a:ext>
                  </a:extLst>
                </a:gridCol>
              </a:tblGrid>
              <a:tr h="317663">
                <a:tc>
                  <a:txBody>
                    <a:bodyPr/>
                    <a:lstStyle/>
                    <a:p>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Sample1</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Sample2</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Sample3</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66159500"/>
                  </a:ext>
                </a:extLst>
              </a:tr>
              <a:tr h="317663">
                <a:tc>
                  <a:txBody>
                    <a:bodyPr/>
                    <a:lstStyle/>
                    <a:p>
                      <a:r>
                        <a:rPr lang="en-US" altLang="zh-CN" sz="1400" dirty="0">
                          <a:latin typeface="Arial" panose="020B0604020202020204" pitchFamily="34" charset="0"/>
                          <a:cs typeface="Arial" panose="020B0604020202020204" pitchFamily="34" charset="0"/>
                        </a:rPr>
                        <a:t>Gene1</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Value11</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Value12</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Value13</a:t>
                      </a:r>
                      <a:endParaRPr lang="zh-CN" altLang="en-US" sz="1400" dirty="0">
                        <a:latin typeface="Arial" panose="020B0604020202020204" pitchFamily="34" charset="0"/>
                        <a:cs typeface="Arial" panose="020B0604020202020204" pitchFamily="34" charset="0"/>
                      </a:endParaRPr>
                    </a:p>
                  </a:txBody>
                  <a:tcPr/>
                </a:tc>
                <a:tc>
                  <a:txBody>
                    <a:bodyPr/>
                    <a:lstStyle/>
                    <a:p>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30332770"/>
                  </a:ext>
                </a:extLst>
              </a:tr>
              <a:tr h="317663">
                <a:tc>
                  <a:txBody>
                    <a:bodyPr/>
                    <a:lstStyle/>
                    <a:p>
                      <a:r>
                        <a:rPr lang="en-US" altLang="zh-CN" sz="1400" dirty="0">
                          <a:latin typeface="Arial" panose="020B0604020202020204" pitchFamily="34" charset="0"/>
                          <a:cs typeface="Arial" panose="020B0604020202020204" pitchFamily="34" charset="0"/>
                        </a:rPr>
                        <a:t>Gene2</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Value21</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Value22</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Value23</a:t>
                      </a:r>
                      <a:endParaRPr lang="zh-CN" altLang="en-US" sz="1400" dirty="0">
                        <a:latin typeface="Arial" panose="020B0604020202020204" pitchFamily="34" charset="0"/>
                        <a:cs typeface="Arial" panose="020B0604020202020204" pitchFamily="34" charset="0"/>
                      </a:endParaRPr>
                    </a:p>
                  </a:txBody>
                  <a:tcPr/>
                </a:tc>
                <a:tc>
                  <a:txBody>
                    <a:bodyPr/>
                    <a:lstStyle/>
                    <a:p>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1830209"/>
                  </a:ext>
                </a:extLst>
              </a:tr>
              <a:tr h="317663">
                <a:tc>
                  <a:txBody>
                    <a:bodyPr/>
                    <a:lstStyle/>
                    <a:p>
                      <a:r>
                        <a:rPr lang="en-US" altLang="zh-CN" sz="1400" dirty="0">
                          <a:latin typeface="Arial" panose="020B0604020202020204" pitchFamily="34" charset="0"/>
                          <a:cs typeface="Arial" panose="020B0604020202020204" pitchFamily="34" charset="0"/>
                        </a:rPr>
                        <a:t>Gene3</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Value31</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Value32</a:t>
                      </a:r>
                      <a:endParaRPr lang="zh-CN" altLang="en-US" sz="1400" dirty="0">
                        <a:latin typeface="Arial" panose="020B0604020202020204" pitchFamily="34" charset="0"/>
                        <a:cs typeface="Arial" panose="020B0604020202020204" pitchFamily="34" charset="0"/>
                      </a:endParaRPr>
                    </a:p>
                  </a:txBody>
                  <a:tcPr/>
                </a:tc>
                <a:tc>
                  <a:txBody>
                    <a:bodyPr/>
                    <a:lstStyle/>
                    <a:p>
                      <a:r>
                        <a:rPr lang="en-US" altLang="zh-CN" sz="1400" dirty="0">
                          <a:latin typeface="Arial" panose="020B0604020202020204" pitchFamily="34" charset="0"/>
                          <a:cs typeface="Arial" panose="020B0604020202020204" pitchFamily="34" charset="0"/>
                        </a:rPr>
                        <a:t>Value33</a:t>
                      </a:r>
                      <a:endParaRPr lang="zh-CN" altLang="en-US" sz="1400" dirty="0">
                        <a:latin typeface="Arial" panose="020B0604020202020204" pitchFamily="34" charset="0"/>
                        <a:cs typeface="Arial" panose="020B0604020202020204" pitchFamily="34" charset="0"/>
                      </a:endParaRPr>
                    </a:p>
                  </a:txBody>
                  <a:tcPr/>
                </a:tc>
                <a:tc>
                  <a:txBody>
                    <a:bodyPr/>
                    <a:lstStyle/>
                    <a:p>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8507577"/>
                  </a:ext>
                </a:extLst>
              </a:tr>
              <a:tr h="195535">
                <a:tc>
                  <a:txBody>
                    <a:bodyPr/>
                    <a:lstStyle/>
                    <a:p>
                      <a:r>
                        <a:rPr lang="en-US" altLang="zh-CN" sz="1400" dirty="0">
                          <a:latin typeface="Arial" panose="020B0604020202020204" pitchFamily="34" charset="0"/>
                          <a:cs typeface="Arial" panose="020B0604020202020204" pitchFamily="34" charset="0"/>
                        </a:rPr>
                        <a:t>……</a:t>
                      </a:r>
                      <a:endParaRPr lang="zh-CN" altLang="en-US" sz="1400" dirty="0">
                        <a:latin typeface="Arial" panose="020B0604020202020204" pitchFamily="34" charset="0"/>
                        <a:cs typeface="Arial" panose="020B0604020202020204" pitchFamily="34" charset="0"/>
                      </a:endParaRPr>
                    </a:p>
                  </a:txBody>
                  <a:tcPr/>
                </a:tc>
                <a:tc>
                  <a:txBody>
                    <a:bodyPr/>
                    <a:lstStyle/>
                    <a:p>
                      <a:endParaRPr lang="zh-CN" altLang="en-US" sz="1400">
                        <a:latin typeface="Arial" panose="020B0604020202020204" pitchFamily="34" charset="0"/>
                        <a:cs typeface="Arial" panose="020B0604020202020204" pitchFamily="34" charset="0"/>
                      </a:endParaRPr>
                    </a:p>
                  </a:txBody>
                  <a:tcPr/>
                </a:tc>
                <a:tc>
                  <a:txBody>
                    <a:bodyPr/>
                    <a:lstStyle/>
                    <a:p>
                      <a:endParaRPr lang="zh-CN" altLang="en-US" sz="1400">
                        <a:latin typeface="Arial" panose="020B0604020202020204" pitchFamily="34" charset="0"/>
                        <a:cs typeface="Arial" panose="020B0604020202020204" pitchFamily="34" charset="0"/>
                      </a:endParaRPr>
                    </a:p>
                  </a:txBody>
                  <a:tcPr/>
                </a:tc>
                <a:tc>
                  <a:txBody>
                    <a:bodyPr/>
                    <a:lstStyle/>
                    <a:p>
                      <a:endParaRPr lang="zh-CN" altLang="en-US" sz="1400" dirty="0">
                        <a:latin typeface="Arial" panose="020B0604020202020204" pitchFamily="34" charset="0"/>
                        <a:cs typeface="Arial" panose="020B0604020202020204" pitchFamily="34" charset="0"/>
                      </a:endParaRPr>
                    </a:p>
                  </a:txBody>
                  <a:tcPr/>
                </a:tc>
                <a:tc>
                  <a:txBody>
                    <a:bodyPr/>
                    <a:lstStyle/>
                    <a:p>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77840232"/>
                  </a:ext>
                </a:extLst>
              </a:tr>
            </a:tbl>
          </a:graphicData>
        </a:graphic>
      </p:graphicFrame>
      <p:sp>
        <p:nvSpPr>
          <p:cNvPr id="6" name="矩形 5">
            <a:extLst>
              <a:ext uri="{FF2B5EF4-FFF2-40B4-BE49-F238E27FC236}">
                <a16:creationId xmlns:a16="http://schemas.microsoft.com/office/drawing/2014/main" id="{42FF829F-9733-472C-90FF-F4094CDBE355}"/>
              </a:ext>
            </a:extLst>
          </p:cNvPr>
          <p:cNvSpPr/>
          <p:nvPr/>
        </p:nvSpPr>
        <p:spPr>
          <a:xfrm>
            <a:off x="1047173" y="3183982"/>
            <a:ext cx="2008306" cy="369332"/>
          </a:xfrm>
          <a:prstGeom prst="rect">
            <a:avLst/>
          </a:prstGeom>
        </p:spPr>
        <p:txBody>
          <a:bodyPr wrap="none">
            <a:spAutoFit/>
          </a:bodyPr>
          <a:lstStyle/>
          <a:p>
            <a:pPr algn="ctr"/>
            <a:r>
              <a:rPr lang="en-US" altLang="zh-CN" dirty="0">
                <a:solidFill>
                  <a:schemeClr val="dk1"/>
                </a:solidFill>
                <a:latin typeface="微软雅黑" panose="020B0503020204020204" pitchFamily="34" charset="-122"/>
                <a:ea typeface="微软雅黑" panose="020B0503020204020204" pitchFamily="34" charset="-122"/>
              </a:rPr>
              <a:t>Raw Read Count</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7F82A619-3460-4638-8C70-E3F3FB063358}"/>
              </a:ext>
            </a:extLst>
          </p:cNvPr>
          <p:cNvSpPr/>
          <p:nvPr/>
        </p:nvSpPr>
        <p:spPr>
          <a:xfrm rot="5400000">
            <a:off x="1936430" y="3665920"/>
            <a:ext cx="229793" cy="20563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9" name="表格 8">
            <a:extLst>
              <a:ext uri="{FF2B5EF4-FFF2-40B4-BE49-F238E27FC236}">
                <a16:creationId xmlns:a16="http://schemas.microsoft.com/office/drawing/2014/main" id="{39AD78AE-D6F8-4D82-BFFA-1345B33E5F5A}"/>
              </a:ext>
            </a:extLst>
          </p:cNvPr>
          <p:cNvGraphicFramePr>
            <a:graphicFrameLocks noGrp="1"/>
          </p:cNvGraphicFramePr>
          <p:nvPr>
            <p:extLst>
              <p:ext uri="{D42A27DB-BD31-4B8C-83A1-F6EECF244321}">
                <p14:modId xmlns:p14="http://schemas.microsoft.com/office/powerpoint/2010/main" val="2188951284"/>
              </p:ext>
            </p:extLst>
          </p:nvPr>
        </p:nvGraphicFramePr>
        <p:xfrm>
          <a:off x="6365968" y="1325337"/>
          <a:ext cx="5135148" cy="2166798"/>
        </p:xfrm>
        <a:graphic>
          <a:graphicData uri="http://schemas.openxmlformats.org/drawingml/2006/table">
            <a:tbl>
              <a:tblPr bandRow="1">
                <a:tableStyleId>{5940675A-B579-460E-94D1-54222C63F5DA}</a:tableStyleId>
              </a:tblPr>
              <a:tblGrid>
                <a:gridCol w="1363840">
                  <a:extLst>
                    <a:ext uri="{9D8B030D-6E8A-4147-A177-3AD203B41FA5}">
                      <a16:colId xmlns:a16="http://schemas.microsoft.com/office/drawing/2014/main" val="2090855303"/>
                    </a:ext>
                  </a:extLst>
                </a:gridCol>
                <a:gridCol w="3771308">
                  <a:extLst>
                    <a:ext uri="{9D8B030D-6E8A-4147-A177-3AD203B41FA5}">
                      <a16:colId xmlns:a16="http://schemas.microsoft.com/office/drawing/2014/main" val="98280712"/>
                    </a:ext>
                  </a:extLst>
                </a:gridCol>
              </a:tblGrid>
              <a:tr h="512323">
                <a:tc>
                  <a:txBody>
                    <a:bodyPr/>
                    <a:lstStyle/>
                    <a:p>
                      <a:pPr algn="ctr"/>
                      <a:r>
                        <a:rPr lang="en-US" altLang="zh-CN" sz="1400" b="1" kern="1200" dirty="0">
                          <a:solidFill>
                            <a:schemeClr val="dk1"/>
                          </a:solidFill>
                          <a:latin typeface="微软雅黑" panose="020B0503020204020204" pitchFamily="34" charset="-122"/>
                          <a:ea typeface="微软雅黑" panose="020B0503020204020204" pitchFamily="34" charset="-122"/>
                          <a:cs typeface="+mn-cs"/>
                        </a:rPr>
                        <a:t>CPM</a:t>
                      </a:r>
                      <a:endParaRPr lang="zh-CN" altLang="en-US" sz="1400" b="1"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Counts per million</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932687734"/>
                  </a:ext>
                </a:extLst>
              </a:tr>
              <a:tr h="512323">
                <a:tc>
                  <a:txBody>
                    <a:bodyPr/>
                    <a:lstStyle/>
                    <a:p>
                      <a:pPr algn="ctr"/>
                      <a:r>
                        <a:rPr lang="en-US" altLang="zh-CN" sz="1400" b="1" kern="1200" dirty="0">
                          <a:solidFill>
                            <a:schemeClr val="dk1"/>
                          </a:solidFill>
                          <a:latin typeface="微软雅黑" panose="020B0503020204020204" pitchFamily="34" charset="-122"/>
                          <a:ea typeface="微软雅黑" panose="020B0503020204020204" pitchFamily="34" charset="-122"/>
                          <a:cs typeface="+mn-cs"/>
                        </a:rPr>
                        <a:t>TPM</a:t>
                      </a:r>
                      <a:endParaRPr lang="zh-CN" altLang="en-US" sz="1400" b="1"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400" kern="1200" dirty="0">
                          <a:solidFill>
                            <a:schemeClr val="accent2"/>
                          </a:solidFill>
                          <a:latin typeface="微软雅黑" panose="020B0503020204020204" pitchFamily="34" charset="-122"/>
                          <a:ea typeface="微软雅黑" panose="020B0503020204020204" pitchFamily="34" charset="-122"/>
                          <a:cs typeface="+mn-cs"/>
                        </a:rPr>
                        <a:t>transcripts</a:t>
                      </a:r>
                      <a:r>
                        <a:rPr lang="en-US" altLang="zh-CN" sz="1400" kern="1200" dirty="0">
                          <a:solidFill>
                            <a:schemeClr val="dk1"/>
                          </a:solidFill>
                          <a:latin typeface="微软雅黑" panose="020B0503020204020204" pitchFamily="34" charset="-122"/>
                          <a:ea typeface="微软雅黑" panose="020B0503020204020204" pitchFamily="34" charset="-122"/>
                          <a:cs typeface="+mn-cs"/>
                        </a:rPr>
                        <a:t> per million</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3646567320"/>
                  </a:ext>
                </a:extLst>
              </a:tr>
              <a:tr h="571076">
                <a:tc>
                  <a:txBody>
                    <a:bodyPr/>
                    <a:lstStyle/>
                    <a:p>
                      <a:pPr algn="ctr"/>
                      <a:r>
                        <a:rPr lang="en-US" altLang="zh-CN" sz="1400" b="1" kern="1200" dirty="0">
                          <a:solidFill>
                            <a:schemeClr val="dk1"/>
                          </a:solidFill>
                          <a:latin typeface="微软雅黑" panose="020B0503020204020204" pitchFamily="34" charset="-122"/>
                          <a:ea typeface="微软雅黑" panose="020B0503020204020204" pitchFamily="34" charset="-122"/>
                          <a:cs typeface="+mn-cs"/>
                        </a:rPr>
                        <a:t>FPKM</a:t>
                      </a:r>
                      <a:endParaRPr lang="zh-CN" altLang="en-US" sz="1400" b="1"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fragments per kilobase of transcript </a:t>
                      </a:r>
                      <a:br>
                        <a:rPr lang="en-US" altLang="zh-CN" sz="1400" kern="1200" dirty="0">
                          <a:solidFill>
                            <a:schemeClr val="dk1"/>
                          </a:solidFill>
                          <a:latin typeface="微软雅黑" panose="020B0503020204020204" pitchFamily="34" charset="-122"/>
                          <a:ea typeface="微软雅黑" panose="020B0503020204020204" pitchFamily="34" charset="-122"/>
                          <a:cs typeface="+mn-cs"/>
                        </a:rPr>
                      </a:br>
                      <a:r>
                        <a:rPr lang="en-US" altLang="zh-CN" sz="1400" kern="1200" dirty="0">
                          <a:solidFill>
                            <a:schemeClr val="dk1"/>
                          </a:solidFill>
                          <a:latin typeface="微软雅黑" panose="020B0503020204020204" pitchFamily="34" charset="-122"/>
                          <a:ea typeface="微软雅黑" panose="020B0503020204020204" pitchFamily="34" charset="-122"/>
                          <a:cs typeface="+mn-cs"/>
                        </a:rPr>
                        <a:t>per million reads mapped</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3056916870"/>
                  </a:ext>
                </a:extLst>
              </a:tr>
              <a:tr h="571076">
                <a:tc>
                  <a:txBody>
                    <a:bodyPr/>
                    <a:lstStyle/>
                    <a:p>
                      <a:pPr algn="ctr"/>
                      <a:r>
                        <a:rPr lang="en-US" altLang="zh-CN" sz="1400" b="0" kern="1200" dirty="0">
                          <a:solidFill>
                            <a:schemeClr val="dk1"/>
                          </a:solidFill>
                          <a:latin typeface="微软雅黑" panose="020B0503020204020204" pitchFamily="34" charset="-122"/>
                          <a:ea typeface="微软雅黑" panose="020B0503020204020204" pitchFamily="34" charset="-122"/>
                          <a:cs typeface="+mn-cs"/>
                        </a:rPr>
                        <a:t>RPKM</a:t>
                      </a:r>
                      <a:endParaRPr lang="zh-CN" altLang="en-US" sz="14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400" kern="1200" dirty="0">
                          <a:solidFill>
                            <a:schemeClr val="dk1"/>
                          </a:solidFill>
                          <a:latin typeface="微软雅黑" panose="020B0503020204020204" pitchFamily="34" charset="-122"/>
                          <a:ea typeface="微软雅黑" panose="020B0503020204020204" pitchFamily="34" charset="-122"/>
                          <a:cs typeface="+mn-cs"/>
                        </a:rPr>
                        <a:t>reads per kilobase of transcript</a:t>
                      </a:r>
                      <a:br>
                        <a:rPr lang="en-US" altLang="zh-CN" sz="1400" kern="1200" dirty="0">
                          <a:solidFill>
                            <a:schemeClr val="dk1"/>
                          </a:solidFill>
                          <a:latin typeface="微软雅黑" panose="020B0503020204020204" pitchFamily="34" charset="-122"/>
                          <a:ea typeface="微软雅黑" panose="020B0503020204020204" pitchFamily="34" charset="-122"/>
                          <a:cs typeface="+mn-cs"/>
                        </a:rPr>
                      </a:br>
                      <a:r>
                        <a:rPr lang="en-US" altLang="zh-CN" sz="1400" kern="1200" dirty="0">
                          <a:solidFill>
                            <a:schemeClr val="dk1"/>
                          </a:solidFill>
                          <a:latin typeface="微软雅黑" panose="020B0503020204020204" pitchFamily="34" charset="-122"/>
                          <a:ea typeface="微软雅黑" panose="020B0503020204020204" pitchFamily="34" charset="-122"/>
                          <a:cs typeface="+mn-cs"/>
                        </a:rPr>
                        <a:t>per million reads mapped</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3732685867"/>
                  </a:ext>
                </a:extLst>
              </a:tr>
            </a:tbl>
          </a:graphicData>
        </a:graphic>
      </p:graphicFrame>
      <p:sp>
        <p:nvSpPr>
          <p:cNvPr id="10" name="矩形 9">
            <a:extLst>
              <a:ext uri="{FF2B5EF4-FFF2-40B4-BE49-F238E27FC236}">
                <a16:creationId xmlns:a16="http://schemas.microsoft.com/office/drawing/2014/main" id="{59527546-4D70-43F5-A3FF-CCEB4D9FC0B1}"/>
              </a:ext>
            </a:extLst>
          </p:cNvPr>
          <p:cNvSpPr/>
          <p:nvPr/>
        </p:nvSpPr>
        <p:spPr>
          <a:xfrm>
            <a:off x="689416" y="3862111"/>
            <a:ext cx="2723823" cy="646331"/>
          </a:xfrm>
          <a:prstGeom prst="rect">
            <a:avLst/>
          </a:prstGeom>
        </p:spPr>
        <p:txBody>
          <a:bodyPr wrap="non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归一化</a:t>
            </a:r>
            <a:endParaRPr lang="en-US" altLang="zh-CN" b="1" dirty="0">
              <a:solidFill>
                <a:srgbClr val="FF000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（不同样本间基因可比）</a:t>
            </a:r>
          </a:p>
        </p:txBody>
      </p:sp>
      <p:sp>
        <p:nvSpPr>
          <p:cNvPr id="11" name="箭头: 右 10">
            <a:extLst>
              <a:ext uri="{FF2B5EF4-FFF2-40B4-BE49-F238E27FC236}">
                <a16:creationId xmlns:a16="http://schemas.microsoft.com/office/drawing/2014/main" id="{8382B0E0-259F-4D47-ADC4-B42308F5FB56}"/>
              </a:ext>
            </a:extLst>
          </p:cNvPr>
          <p:cNvSpPr/>
          <p:nvPr/>
        </p:nvSpPr>
        <p:spPr>
          <a:xfrm rot="5400000">
            <a:off x="1919786" y="4633153"/>
            <a:ext cx="229793" cy="20563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C1FA7F2-FEC5-4992-8EEE-C1EFB1EE4997}"/>
              </a:ext>
            </a:extLst>
          </p:cNvPr>
          <p:cNvSpPr/>
          <p:nvPr/>
        </p:nvSpPr>
        <p:spPr>
          <a:xfrm>
            <a:off x="869142" y="4858653"/>
            <a:ext cx="2331086" cy="646331"/>
          </a:xfrm>
          <a:prstGeom prst="rect">
            <a:avLst/>
          </a:prstGeom>
        </p:spPr>
        <p:txBody>
          <a:bodyPr wrap="non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对数变换 </a:t>
            </a:r>
            <a:r>
              <a:rPr lang="en-US" altLang="zh-CN" b="1" dirty="0">
                <a:solidFill>
                  <a:srgbClr val="FF0000"/>
                </a:solidFill>
                <a:latin typeface="微软雅黑" panose="020B0503020204020204" pitchFamily="34" charset="-122"/>
                <a:ea typeface="微软雅黑" panose="020B0503020204020204" pitchFamily="34" charset="-122"/>
              </a:rPr>
              <a:t>(optional)</a:t>
            </a:r>
          </a:p>
          <a:p>
            <a:pPr algn="ctr"/>
            <a:r>
              <a:rPr lang="zh-CN" altLang="en-US" b="1" dirty="0">
                <a:solidFill>
                  <a:srgbClr val="FF0000"/>
                </a:solidFill>
                <a:latin typeface="微软雅黑" panose="020B0503020204020204" pitchFamily="34" charset="-122"/>
                <a:ea typeface="微软雅黑" panose="020B0503020204020204" pitchFamily="34" charset="-122"/>
              </a:rPr>
              <a:t>符合假设检验模型</a:t>
            </a:r>
          </a:p>
        </p:txBody>
      </p:sp>
      <p:sp>
        <p:nvSpPr>
          <p:cNvPr id="13" name="箭头: 右 12">
            <a:extLst>
              <a:ext uri="{FF2B5EF4-FFF2-40B4-BE49-F238E27FC236}">
                <a16:creationId xmlns:a16="http://schemas.microsoft.com/office/drawing/2014/main" id="{DD4FBCDC-5A20-4CA4-A36E-0F463DE9E29F}"/>
              </a:ext>
            </a:extLst>
          </p:cNvPr>
          <p:cNvSpPr/>
          <p:nvPr/>
        </p:nvSpPr>
        <p:spPr>
          <a:xfrm rot="5400000">
            <a:off x="1936430" y="5601924"/>
            <a:ext cx="229793" cy="20563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48D4D05-7A8A-469E-9B4B-3B288547F681}"/>
              </a:ext>
            </a:extLst>
          </p:cNvPr>
          <p:cNvSpPr/>
          <p:nvPr/>
        </p:nvSpPr>
        <p:spPr>
          <a:xfrm>
            <a:off x="1001198" y="5855195"/>
            <a:ext cx="2100255" cy="369332"/>
          </a:xfrm>
          <a:prstGeom prst="rect">
            <a:avLst/>
          </a:prstGeom>
        </p:spPr>
        <p:txBody>
          <a:bodyPr wrap="non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标准化 </a:t>
            </a:r>
            <a:r>
              <a:rPr lang="en-US" altLang="zh-CN" b="1" dirty="0">
                <a:solidFill>
                  <a:srgbClr val="FF0000"/>
                </a:solidFill>
                <a:latin typeface="微软雅黑" panose="020B0503020204020204" pitchFamily="34" charset="-122"/>
                <a:ea typeface="微软雅黑" panose="020B0503020204020204" pitchFamily="34" charset="-122"/>
              </a:rPr>
              <a:t>(optional)</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BBEC809E-41B5-42A8-93AC-5494324A0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894" y="4502256"/>
            <a:ext cx="5785762" cy="915262"/>
          </a:xfrm>
          <a:prstGeom prst="rect">
            <a:avLst/>
          </a:prstGeom>
        </p:spPr>
      </p:pic>
      <p:pic>
        <p:nvPicPr>
          <p:cNvPr id="22" name="图片 21">
            <a:extLst>
              <a:ext uri="{FF2B5EF4-FFF2-40B4-BE49-F238E27FC236}">
                <a16:creationId xmlns:a16="http://schemas.microsoft.com/office/drawing/2014/main" id="{F65549FB-23C0-43AF-A159-8AFE77405037}"/>
              </a:ext>
            </a:extLst>
          </p:cNvPr>
          <p:cNvPicPr>
            <a:picLocks noChangeAspect="1"/>
          </p:cNvPicPr>
          <p:nvPr/>
        </p:nvPicPr>
        <p:blipFill rotWithShape="1">
          <a:blip r:embed="rId5">
            <a:extLst>
              <a:ext uri="{28A0092B-C50C-407E-A947-70E740481C1C}">
                <a14:useLocalDpi xmlns:a14="http://schemas.microsoft.com/office/drawing/2010/main" val="0"/>
              </a:ext>
            </a:extLst>
          </a:blip>
          <a:srcRect t="10575"/>
          <a:stretch/>
        </p:blipFill>
        <p:spPr>
          <a:xfrm>
            <a:off x="8311693" y="5240185"/>
            <a:ext cx="3474394" cy="529597"/>
          </a:xfrm>
          <a:prstGeom prst="rect">
            <a:avLst/>
          </a:prstGeom>
        </p:spPr>
      </p:pic>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13C0B6B2-2C85-4047-B682-E2B5176DECEB}"/>
                  </a:ext>
                </a:extLst>
              </p:cNvPr>
              <p:cNvSpPr txBox="1"/>
              <p:nvPr/>
            </p:nvSpPr>
            <p:spPr>
              <a:xfrm>
                <a:off x="4968605" y="3768738"/>
                <a:ext cx="2304605" cy="645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𝐶𝑃𝑀</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Sub>
                            </m:num>
                            <m:den>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Sub>
                                </m:e>
                              </m:nary>
                            </m:den>
                          </m:f>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m:oMathPara>
                </a14:m>
                <a:endParaRPr lang="zh-CN" altLang="en-US" dirty="0"/>
              </a:p>
            </p:txBody>
          </p:sp>
        </mc:Choice>
        <mc:Fallback>
          <p:sp>
            <p:nvSpPr>
              <p:cNvPr id="23" name="文本框 22">
                <a:extLst>
                  <a:ext uri="{FF2B5EF4-FFF2-40B4-BE49-F238E27FC236}">
                    <a16:creationId xmlns:a16="http://schemas.microsoft.com/office/drawing/2014/main" id="{13C0B6B2-2C85-4047-B682-E2B5176DECEB}"/>
                  </a:ext>
                </a:extLst>
              </p:cNvPr>
              <p:cNvSpPr txBox="1">
                <a:spLocks noRot="1" noChangeAspect="1" noMove="1" noResize="1" noEditPoints="1" noAdjustHandles="1" noChangeArrowheads="1" noChangeShapeType="1" noTextEdit="1"/>
              </p:cNvSpPr>
              <p:nvPr/>
            </p:nvSpPr>
            <p:spPr>
              <a:xfrm>
                <a:off x="4968605" y="3768738"/>
                <a:ext cx="2304605" cy="645177"/>
              </a:xfrm>
              <a:prstGeom prst="rect">
                <a:avLst/>
              </a:prstGeom>
              <a:blipFill>
                <a:blip r:embed="rId6"/>
                <a:stretch>
                  <a:fillRect/>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AB837678-D115-411C-9BED-323DB057F1E0}"/>
              </a:ext>
            </a:extLst>
          </p:cNvPr>
          <p:cNvGrpSpPr/>
          <p:nvPr/>
        </p:nvGrpSpPr>
        <p:grpSpPr>
          <a:xfrm>
            <a:off x="7093594" y="5814870"/>
            <a:ext cx="4484834" cy="852875"/>
            <a:chOff x="6680576" y="5820669"/>
            <a:chExt cx="4484834" cy="852875"/>
          </a:xfrm>
        </p:grpSpPr>
        <p:pic>
          <p:nvPicPr>
            <p:cNvPr id="18" name="图片 17">
              <a:extLst>
                <a:ext uri="{FF2B5EF4-FFF2-40B4-BE49-F238E27FC236}">
                  <a16:creationId xmlns:a16="http://schemas.microsoft.com/office/drawing/2014/main" id="{62AD8009-EF74-48E7-87CA-6E485D84C9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0576" y="5820669"/>
              <a:ext cx="4476125" cy="852875"/>
            </a:xfrm>
            <a:prstGeom prst="rect">
              <a:avLst/>
            </a:prstGeom>
          </p:spPr>
        </p:pic>
        <p:sp>
          <p:nvSpPr>
            <p:cNvPr id="24" name="矩形 23">
              <a:extLst>
                <a:ext uri="{FF2B5EF4-FFF2-40B4-BE49-F238E27FC236}">
                  <a16:creationId xmlns:a16="http://schemas.microsoft.com/office/drawing/2014/main" id="{B7ECF0E7-E634-4AE4-BB2F-8AF9E9FBA56E}"/>
                </a:ext>
              </a:extLst>
            </p:cNvPr>
            <p:cNvSpPr/>
            <p:nvPr/>
          </p:nvSpPr>
          <p:spPr>
            <a:xfrm>
              <a:off x="10720252" y="6372580"/>
              <a:ext cx="445158" cy="3009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27" name="直接箭头连接符 26">
            <a:extLst>
              <a:ext uri="{FF2B5EF4-FFF2-40B4-BE49-F238E27FC236}">
                <a16:creationId xmlns:a16="http://schemas.microsoft.com/office/drawing/2014/main" id="{0DD9ED11-0CB1-4CE8-B0A6-784F819C3D2D}"/>
              </a:ext>
            </a:extLst>
          </p:cNvPr>
          <p:cNvCxnSpPr>
            <a:cxnSpLocks/>
            <a:endCxn id="9" idx="1"/>
          </p:cNvCxnSpPr>
          <p:nvPr/>
        </p:nvCxnSpPr>
        <p:spPr>
          <a:xfrm flipV="1">
            <a:off x="3169442" y="2408736"/>
            <a:ext cx="3196526" cy="1597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CDBB423D-B854-4AA6-A7F5-982A2692EC63}"/>
              </a:ext>
            </a:extLst>
          </p:cNvPr>
          <p:cNvSpPr/>
          <p:nvPr/>
        </p:nvSpPr>
        <p:spPr>
          <a:xfrm>
            <a:off x="199836" y="6260083"/>
            <a:ext cx="6566784" cy="600164"/>
          </a:xfrm>
          <a:prstGeom prst="rect">
            <a:avLst/>
          </a:prstGeom>
        </p:spPr>
        <p:txBody>
          <a:bodyPr wrap="square">
            <a:spAutoFit/>
          </a:bodyPr>
          <a:lstStyle/>
          <a:p>
            <a:r>
              <a:rPr lang="en-US" altLang="zh-CN" sz="1100" dirty="0">
                <a:solidFill>
                  <a:srgbClr val="333333"/>
                </a:solidFill>
                <a:latin typeface="-apple-system"/>
              </a:rPr>
              <a:t>Zhao, Y., Li, MC., </a:t>
            </a:r>
            <a:r>
              <a:rPr lang="en-US" altLang="zh-CN" sz="1100" dirty="0" err="1">
                <a:solidFill>
                  <a:srgbClr val="333333"/>
                </a:solidFill>
                <a:latin typeface="-apple-system"/>
              </a:rPr>
              <a:t>Konaté</a:t>
            </a:r>
            <a:r>
              <a:rPr lang="en-US" altLang="zh-CN" sz="1100" dirty="0">
                <a:solidFill>
                  <a:srgbClr val="333333"/>
                </a:solidFill>
                <a:latin typeface="-apple-system"/>
              </a:rPr>
              <a:t>, M.M. </a:t>
            </a:r>
            <a:r>
              <a:rPr lang="en-US" altLang="zh-CN" sz="1100" i="1" dirty="0">
                <a:solidFill>
                  <a:srgbClr val="333333"/>
                </a:solidFill>
                <a:latin typeface="-apple-system"/>
              </a:rPr>
              <a:t>et al.</a:t>
            </a:r>
            <a:r>
              <a:rPr lang="en-US" altLang="zh-CN" sz="1100" dirty="0">
                <a:solidFill>
                  <a:srgbClr val="333333"/>
                </a:solidFill>
                <a:latin typeface="-apple-system"/>
              </a:rPr>
              <a:t> TPM, FPKM, or Normalized Counts? A Comparative Study of Quantification Measures for the Analysis of RNA-seq Data from the NCI Patient-Derived Models Repository. </a:t>
            </a:r>
            <a:r>
              <a:rPr lang="en-US" altLang="zh-CN" sz="1100" i="1" dirty="0">
                <a:solidFill>
                  <a:srgbClr val="333333"/>
                </a:solidFill>
                <a:latin typeface="-apple-system"/>
              </a:rPr>
              <a:t>J </a:t>
            </a:r>
            <a:r>
              <a:rPr lang="en-US" altLang="zh-CN" sz="1100" i="1" dirty="0" err="1">
                <a:solidFill>
                  <a:srgbClr val="333333"/>
                </a:solidFill>
                <a:latin typeface="-apple-system"/>
              </a:rPr>
              <a:t>Transl</a:t>
            </a:r>
            <a:r>
              <a:rPr lang="en-US" altLang="zh-CN" sz="1100" i="1" dirty="0">
                <a:solidFill>
                  <a:srgbClr val="333333"/>
                </a:solidFill>
                <a:latin typeface="-apple-system"/>
              </a:rPr>
              <a:t> Med</a:t>
            </a:r>
            <a:r>
              <a:rPr lang="en-US" altLang="zh-CN" sz="1100" dirty="0">
                <a:solidFill>
                  <a:srgbClr val="333333"/>
                </a:solidFill>
                <a:latin typeface="-apple-system"/>
              </a:rPr>
              <a:t> </a:t>
            </a:r>
            <a:r>
              <a:rPr lang="en-US" altLang="zh-CN" sz="1100" b="1" dirty="0">
                <a:solidFill>
                  <a:srgbClr val="333333"/>
                </a:solidFill>
                <a:latin typeface="-apple-system"/>
              </a:rPr>
              <a:t>19</a:t>
            </a:r>
            <a:r>
              <a:rPr lang="en-US" altLang="zh-CN" sz="1100" dirty="0">
                <a:solidFill>
                  <a:srgbClr val="333333"/>
                </a:solidFill>
                <a:latin typeface="-apple-system"/>
              </a:rPr>
              <a:t>, 269 (2021). https://doi.org/10.1186/s12967-021-02936-w</a:t>
            </a:r>
            <a:endParaRPr lang="zh-CN" altLang="en-US" sz="1100" dirty="0"/>
          </a:p>
        </p:txBody>
      </p:sp>
    </p:spTree>
    <p:extLst>
      <p:ext uri="{BB962C8B-B14F-4D97-AF65-F5344CB8AC3E}">
        <p14:creationId xmlns:p14="http://schemas.microsoft.com/office/powerpoint/2010/main" val="428239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10" grpId="0"/>
      <p:bldP spid="11" grpId="0" animBg="1"/>
      <p:bldP spid="12" grpId="0"/>
      <p:bldP spid="13" grpId="0" animBg="1"/>
      <p:bldP spid="14"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E0A241-94BA-4339-91D4-C113F48594CF}"/>
              </a:ext>
            </a:extLst>
          </p:cNvPr>
          <p:cNvSpPr>
            <a:spLocks noGrp="1"/>
          </p:cNvSpPr>
          <p:nvPr>
            <p:ph type="sldNum" sz="quarter" idx="12"/>
          </p:nvPr>
        </p:nvSpPr>
        <p:spPr/>
        <p:txBody>
          <a:bodyPr/>
          <a:lstStyle/>
          <a:p>
            <a:fld id="{DF849393-7876-44FF-8BC7-6C3A91957E85}" type="slidenum">
              <a:rPr lang="zh-CN" altLang="en-US" smtClean="0"/>
              <a:t>61</a:t>
            </a:fld>
            <a:endParaRPr lang="zh-CN" altLang="en-US"/>
          </a:p>
        </p:txBody>
      </p:sp>
      <p:graphicFrame>
        <p:nvGraphicFramePr>
          <p:cNvPr id="3" name="表格 2">
            <a:extLst>
              <a:ext uri="{FF2B5EF4-FFF2-40B4-BE49-F238E27FC236}">
                <a16:creationId xmlns:a16="http://schemas.microsoft.com/office/drawing/2014/main" id="{86DD84DA-E7F3-43A9-8DF8-E7991FAD97DE}"/>
              </a:ext>
            </a:extLst>
          </p:cNvPr>
          <p:cNvGraphicFramePr>
            <a:graphicFrameLocks noGrp="1"/>
          </p:cNvGraphicFramePr>
          <p:nvPr>
            <p:extLst>
              <p:ext uri="{D42A27DB-BD31-4B8C-83A1-F6EECF244321}">
                <p14:modId xmlns:p14="http://schemas.microsoft.com/office/powerpoint/2010/main" val="2132401459"/>
              </p:ext>
            </p:extLst>
          </p:nvPr>
        </p:nvGraphicFramePr>
        <p:xfrm>
          <a:off x="481730" y="3397235"/>
          <a:ext cx="11329318" cy="2934947"/>
        </p:xfrm>
        <a:graphic>
          <a:graphicData uri="http://schemas.openxmlformats.org/drawingml/2006/table">
            <a:tbl>
              <a:tblPr/>
              <a:tblGrid>
                <a:gridCol w="2527284">
                  <a:extLst>
                    <a:ext uri="{9D8B030D-6E8A-4147-A177-3AD203B41FA5}">
                      <a16:colId xmlns:a16="http://schemas.microsoft.com/office/drawing/2014/main" val="2355471128"/>
                    </a:ext>
                  </a:extLst>
                </a:gridCol>
                <a:gridCol w="2732567">
                  <a:extLst>
                    <a:ext uri="{9D8B030D-6E8A-4147-A177-3AD203B41FA5}">
                      <a16:colId xmlns:a16="http://schemas.microsoft.com/office/drawing/2014/main" val="2403280647"/>
                    </a:ext>
                  </a:extLst>
                </a:gridCol>
                <a:gridCol w="962657">
                  <a:extLst>
                    <a:ext uri="{9D8B030D-6E8A-4147-A177-3AD203B41FA5}">
                      <a16:colId xmlns:a16="http://schemas.microsoft.com/office/drawing/2014/main" val="1933002520"/>
                    </a:ext>
                  </a:extLst>
                </a:gridCol>
                <a:gridCol w="727920">
                  <a:extLst>
                    <a:ext uri="{9D8B030D-6E8A-4147-A177-3AD203B41FA5}">
                      <a16:colId xmlns:a16="http://schemas.microsoft.com/office/drawing/2014/main" val="1757120184"/>
                    </a:ext>
                  </a:extLst>
                </a:gridCol>
                <a:gridCol w="956930">
                  <a:extLst>
                    <a:ext uri="{9D8B030D-6E8A-4147-A177-3AD203B41FA5}">
                      <a16:colId xmlns:a16="http://schemas.microsoft.com/office/drawing/2014/main" val="1125086539"/>
                    </a:ext>
                  </a:extLst>
                </a:gridCol>
                <a:gridCol w="1105786">
                  <a:extLst>
                    <a:ext uri="{9D8B030D-6E8A-4147-A177-3AD203B41FA5}">
                      <a16:colId xmlns:a16="http://schemas.microsoft.com/office/drawing/2014/main" val="2986567802"/>
                    </a:ext>
                  </a:extLst>
                </a:gridCol>
                <a:gridCol w="1562986">
                  <a:extLst>
                    <a:ext uri="{9D8B030D-6E8A-4147-A177-3AD203B41FA5}">
                      <a16:colId xmlns:a16="http://schemas.microsoft.com/office/drawing/2014/main" val="1354662398"/>
                    </a:ext>
                  </a:extLst>
                </a:gridCol>
                <a:gridCol w="753188">
                  <a:extLst>
                    <a:ext uri="{9D8B030D-6E8A-4147-A177-3AD203B41FA5}">
                      <a16:colId xmlns:a16="http://schemas.microsoft.com/office/drawing/2014/main" val="3192960407"/>
                    </a:ext>
                  </a:extLst>
                </a:gridCol>
              </a:tblGrid>
              <a:tr h="189801">
                <a:tc rowSpan="2">
                  <a:txBody>
                    <a:bodyPr/>
                    <a:lstStyle/>
                    <a:p>
                      <a:pPr algn="ctr"/>
                      <a:r>
                        <a:rPr lang="en-US" sz="1100" b="1" dirty="0">
                          <a:effectLst/>
                          <a:latin typeface="微软雅黑" panose="020B0503020204020204" pitchFamily="34" charset="-122"/>
                          <a:ea typeface="微软雅黑" panose="020B0503020204020204" pitchFamily="34" charset="-122"/>
                        </a:rPr>
                        <a:t>Normalization method</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rowSpan="2">
                  <a:txBody>
                    <a:bodyPr/>
                    <a:lstStyle/>
                    <a:p>
                      <a:pPr algn="ctr"/>
                      <a:r>
                        <a:rPr lang="en-US" sz="1100" b="1" dirty="0">
                          <a:effectLst/>
                          <a:latin typeface="微软雅黑" panose="020B0503020204020204" pitchFamily="34" charset="-122"/>
                          <a:ea typeface="微软雅黑" panose="020B0503020204020204" pitchFamily="34" charset="-122"/>
                        </a:rPr>
                        <a:t>Description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dirty="0">
                          <a:effectLst/>
                          <a:latin typeface="微软雅黑" panose="020B0503020204020204" pitchFamily="34" charset="-122"/>
                          <a:ea typeface="微软雅黑" panose="020B0503020204020204" pitchFamily="34" charset="-122"/>
                        </a:rPr>
                        <a:t>Accounted factors</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100" b="1" dirty="0">
                        <a:effectLst/>
                        <a:latin typeface="微软雅黑" panose="020B0503020204020204" pitchFamily="34" charset="-122"/>
                        <a:ea typeface="微软雅黑" panose="020B0503020204020204" pitchFamily="34" charset="-122"/>
                      </a:endParaRP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100" b="1" dirty="0">
                        <a:effectLst/>
                        <a:latin typeface="微软雅黑" panose="020B0503020204020204" pitchFamily="34" charset="-122"/>
                        <a:ea typeface="微软雅黑" panose="020B0503020204020204" pitchFamily="34" charset="-122"/>
                      </a:endParaRP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gridSpan="3">
                  <a:txBody>
                    <a:bodyPr/>
                    <a:lstStyle/>
                    <a:p>
                      <a:pPr algn="ctr"/>
                      <a:r>
                        <a:rPr lang="en-US" sz="1100" b="1" dirty="0">
                          <a:effectLst/>
                          <a:latin typeface="微软雅黑" panose="020B0503020204020204" pitchFamily="34" charset="-122"/>
                          <a:ea typeface="微软雅黑" panose="020B0503020204020204" pitchFamily="34" charset="-122"/>
                        </a:rPr>
                        <a:t>Recommendations for use</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hMerge="1">
                  <a:txBody>
                    <a:bodyPr/>
                    <a:lstStyle/>
                    <a:p>
                      <a:pPr algn="ctr"/>
                      <a:endParaRPr lang="en-US" sz="1100" b="1" dirty="0">
                        <a:effectLst/>
                        <a:latin typeface="微软雅黑" panose="020B0503020204020204" pitchFamily="34" charset="-122"/>
                        <a:ea typeface="微软雅黑" panose="020B0503020204020204" pitchFamily="34" charset="-122"/>
                      </a:endParaRP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hMerge="1">
                  <a:txBody>
                    <a:bodyPr/>
                    <a:lstStyle/>
                    <a:p>
                      <a:pPr algn="ctr"/>
                      <a:endParaRPr lang="en-US" sz="1100" b="1" dirty="0">
                        <a:effectLst/>
                        <a:latin typeface="微软雅黑" panose="020B0503020204020204" pitchFamily="34" charset="-122"/>
                        <a:ea typeface="微软雅黑" panose="020B0503020204020204" pitchFamily="34" charset="-122"/>
                      </a:endParaRP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2965466986"/>
                  </a:ext>
                </a:extLst>
              </a:tr>
              <a:tr h="348993">
                <a:tc vMerge="1">
                  <a:txBody>
                    <a:bodyPr/>
                    <a:lstStyle/>
                    <a:p>
                      <a:pPr algn="ctr"/>
                      <a:endParaRPr lang="en-US" sz="1100" b="1" dirty="0">
                        <a:effectLst/>
                        <a:latin typeface="微软雅黑" panose="020B0503020204020204" pitchFamily="34" charset="-122"/>
                        <a:ea typeface="微软雅黑" panose="020B0503020204020204" pitchFamily="34" charset="-122"/>
                      </a:endParaRP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vMerge="1">
                  <a:txBody>
                    <a:bodyPr/>
                    <a:lstStyle/>
                    <a:p>
                      <a:pPr algn="ctr"/>
                      <a:endParaRPr lang="en-US" sz="1100" b="1" dirty="0">
                        <a:effectLst/>
                        <a:latin typeface="微软雅黑" panose="020B0503020204020204" pitchFamily="34" charset="-122"/>
                        <a:ea typeface="微软雅黑" panose="020B0503020204020204" pitchFamily="34" charset="-122"/>
                      </a:endParaRP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altLang="zh-CN" sz="1100" b="1" dirty="0">
                          <a:effectLst/>
                          <a:latin typeface="微软雅黑" panose="020B0503020204020204" pitchFamily="34" charset="-122"/>
                          <a:ea typeface="微软雅黑" panose="020B0503020204020204" pitchFamily="34" charset="-122"/>
                        </a:rPr>
                        <a:t>Sequencing</a:t>
                      </a:r>
                    </a:p>
                    <a:p>
                      <a:pPr algn="ctr"/>
                      <a:r>
                        <a:rPr lang="en-US" altLang="zh-CN" sz="1100" b="1" dirty="0">
                          <a:effectLst/>
                          <a:latin typeface="微软雅黑" panose="020B0503020204020204" pitchFamily="34" charset="-122"/>
                          <a:ea typeface="微软雅黑" panose="020B0503020204020204" pitchFamily="34" charset="-122"/>
                        </a:rPr>
                        <a:t>depth</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altLang="zh-CN" sz="1100" b="1" dirty="0">
                          <a:solidFill>
                            <a:schemeClr val="accent2"/>
                          </a:solidFill>
                          <a:effectLst/>
                          <a:latin typeface="微软雅黑" panose="020B0503020204020204" pitchFamily="34" charset="-122"/>
                          <a:ea typeface="微软雅黑" panose="020B0503020204020204" pitchFamily="34" charset="-122"/>
                        </a:rPr>
                        <a:t>Gene</a:t>
                      </a:r>
                    </a:p>
                    <a:p>
                      <a:pPr algn="ctr"/>
                      <a:r>
                        <a:rPr lang="en-US" altLang="zh-CN" sz="1100" b="1" dirty="0">
                          <a:solidFill>
                            <a:schemeClr val="accent2"/>
                          </a:solidFill>
                          <a:effectLst/>
                          <a:latin typeface="微软雅黑" panose="020B0503020204020204" pitchFamily="34" charset="-122"/>
                          <a:ea typeface="微软雅黑" panose="020B0503020204020204" pitchFamily="34" charset="-122"/>
                        </a:rPr>
                        <a:t>length</a:t>
                      </a:r>
                      <a:endParaRPr lang="en-US" sz="1100" b="1" dirty="0">
                        <a:solidFill>
                          <a:schemeClr val="accent2"/>
                        </a:solidFill>
                        <a:effectLst/>
                        <a:latin typeface="微软雅黑" panose="020B0503020204020204" pitchFamily="34" charset="-122"/>
                        <a:ea typeface="微软雅黑" panose="020B0503020204020204" pitchFamily="34" charset="-122"/>
                      </a:endParaRP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altLang="zh-CN" sz="1100" b="1" dirty="0">
                          <a:effectLst/>
                          <a:latin typeface="微软雅黑" panose="020B0503020204020204" pitchFamily="34" charset="-122"/>
                          <a:ea typeface="微软雅黑" panose="020B0503020204020204" pitchFamily="34" charset="-122"/>
                        </a:rPr>
                        <a:t>RNA</a:t>
                      </a:r>
                    </a:p>
                    <a:p>
                      <a:pPr algn="ctr"/>
                      <a:r>
                        <a:rPr lang="en-US" altLang="zh-CN" sz="1100" b="1" dirty="0">
                          <a:effectLst/>
                          <a:latin typeface="微软雅黑" panose="020B0503020204020204" pitchFamily="34" charset="-122"/>
                          <a:ea typeface="微软雅黑" panose="020B0503020204020204" pitchFamily="34" charset="-122"/>
                        </a:rPr>
                        <a:t>composition</a:t>
                      </a:r>
                      <a:endParaRPr lang="en-US" sz="1100" b="1" dirty="0">
                        <a:effectLst/>
                        <a:latin typeface="微软雅黑" panose="020B0503020204020204" pitchFamily="34" charset="-122"/>
                        <a:ea typeface="微软雅黑" panose="020B0503020204020204" pitchFamily="34" charset="-122"/>
                      </a:endParaRP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100" b="1" dirty="0">
                          <a:solidFill>
                            <a:schemeClr val="accent2"/>
                          </a:solidFill>
                          <a:effectLst/>
                          <a:latin typeface="微软雅黑" panose="020B0503020204020204" pitchFamily="34" charset="-122"/>
                          <a:ea typeface="微软雅黑" panose="020B0503020204020204" pitchFamily="34" charset="-122"/>
                        </a:rPr>
                        <a:t>Within sample</a:t>
                      </a:r>
                    </a:p>
                    <a:p>
                      <a:pPr algn="ctr"/>
                      <a:r>
                        <a:rPr lang="en-US" sz="1100" b="1" dirty="0">
                          <a:solidFill>
                            <a:schemeClr val="accent2"/>
                          </a:solidFill>
                          <a:effectLst/>
                          <a:latin typeface="微软雅黑" panose="020B0503020204020204" pitchFamily="34" charset="-122"/>
                          <a:ea typeface="微软雅黑" panose="020B0503020204020204" pitchFamily="34" charset="-122"/>
                        </a:rPr>
                        <a:t>comparison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100" b="1" dirty="0">
                          <a:effectLst/>
                          <a:latin typeface="微软雅黑" panose="020B0503020204020204" pitchFamily="34" charset="-122"/>
                          <a:ea typeface="微软雅黑" panose="020B0503020204020204" pitchFamily="34" charset="-122"/>
                        </a:rPr>
                        <a:t>Between sample</a:t>
                      </a:r>
                    </a:p>
                    <a:p>
                      <a:pPr algn="ctr"/>
                      <a:r>
                        <a:rPr lang="en-US" sz="1100" b="1" dirty="0">
                          <a:effectLst/>
                          <a:latin typeface="微软雅黑" panose="020B0503020204020204" pitchFamily="34" charset="-122"/>
                          <a:ea typeface="微软雅黑" panose="020B0503020204020204" pitchFamily="34" charset="-122"/>
                        </a:rPr>
                        <a:t>comparison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100" b="1" dirty="0">
                          <a:effectLst/>
                          <a:latin typeface="微软雅黑" panose="020B0503020204020204" pitchFamily="34" charset="-122"/>
                          <a:ea typeface="微软雅黑" panose="020B0503020204020204" pitchFamily="34" charset="-122"/>
                        </a:rPr>
                        <a:t>DE</a:t>
                      </a:r>
                    </a:p>
                    <a:p>
                      <a:pPr algn="ctr"/>
                      <a:r>
                        <a:rPr lang="en-US" sz="1100" b="1" dirty="0">
                          <a:effectLst/>
                          <a:latin typeface="微软雅黑" panose="020B0503020204020204" pitchFamily="34" charset="-122"/>
                          <a:ea typeface="微软雅黑" panose="020B0503020204020204" pitchFamily="34" charset="-122"/>
                        </a:rPr>
                        <a:t>analysis</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078085496"/>
                  </a:ext>
                </a:extLst>
              </a:tr>
              <a:tr h="334521">
                <a:tc>
                  <a:txBody>
                    <a:bodyPr/>
                    <a:lstStyle/>
                    <a:p>
                      <a:pPr algn="ctr"/>
                      <a:r>
                        <a:rPr lang="en-US" sz="1050" b="1" dirty="0">
                          <a:effectLst/>
                          <a:latin typeface="微软雅黑" panose="020B0503020204020204" pitchFamily="34" charset="-122"/>
                          <a:ea typeface="微软雅黑" panose="020B0503020204020204" pitchFamily="34" charset="-122"/>
                        </a:rPr>
                        <a:t>CPM</a:t>
                      </a:r>
                    </a:p>
                    <a:p>
                      <a:pPr algn="ctr"/>
                      <a:r>
                        <a:rPr lang="en-US" sz="1050" dirty="0">
                          <a:effectLst/>
                          <a:latin typeface="微软雅黑" panose="020B0503020204020204" pitchFamily="34" charset="-122"/>
                          <a:ea typeface="微软雅黑" panose="020B0503020204020204" pitchFamily="34" charset="-122"/>
                        </a:rPr>
                        <a:t>(counts per million)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counts scaled by total number of reads</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626659077"/>
                  </a:ext>
                </a:extLst>
              </a:tr>
              <a:tr h="334616">
                <a:tc>
                  <a:txBody>
                    <a:bodyPr/>
                    <a:lstStyle/>
                    <a:p>
                      <a:pPr algn="ctr"/>
                      <a:r>
                        <a:rPr lang="en-US" sz="1050" b="1" dirty="0">
                          <a:effectLst/>
                          <a:latin typeface="微软雅黑" panose="020B0503020204020204" pitchFamily="34" charset="-122"/>
                          <a:ea typeface="微软雅黑" panose="020B0503020204020204" pitchFamily="34" charset="-122"/>
                        </a:rPr>
                        <a:t>TPM</a:t>
                      </a:r>
                    </a:p>
                    <a:p>
                      <a:pPr algn="ctr"/>
                      <a:r>
                        <a:rPr lang="en-US" sz="1050" dirty="0">
                          <a:effectLst/>
                          <a:latin typeface="微软雅黑" panose="020B0503020204020204" pitchFamily="34" charset="-122"/>
                          <a:ea typeface="微软雅黑" panose="020B0503020204020204" pitchFamily="34" charset="-122"/>
                        </a:rPr>
                        <a:t>(transcripts per kilobase million)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counts per length of transcript (kb)</a:t>
                      </a:r>
                    </a:p>
                    <a:p>
                      <a:pPr algn="ctr"/>
                      <a:r>
                        <a:rPr lang="en-US" sz="1050" dirty="0">
                          <a:effectLst/>
                          <a:latin typeface="微软雅黑" panose="020B0503020204020204" pitchFamily="34" charset="-122"/>
                          <a:ea typeface="微软雅黑" panose="020B0503020204020204" pitchFamily="34" charset="-122"/>
                        </a:rPr>
                        <a:t>per million reads mapped</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effectLst/>
                          <a:latin typeface="微软雅黑" panose="020B0503020204020204" pitchFamily="34" charset="-122"/>
                          <a:ea typeface="微软雅黑" panose="020B0503020204020204" pitchFamily="34" charset="-122"/>
                        </a:rPr>
                        <a:t>(</a:t>
                      </a:r>
                      <a:r>
                        <a:rPr lang="zh-CN" altLang="en-US" sz="1050" dirty="0">
                          <a:effectLst/>
                          <a:latin typeface="微软雅黑" panose="020B0503020204020204" pitchFamily="34" charset="-122"/>
                          <a:ea typeface="微软雅黑" panose="020B0503020204020204" pitchFamily="34" charset="-122"/>
                        </a:rPr>
                        <a:t>归一化后样本</a:t>
                      </a:r>
                      <a:r>
                        <a:rPr lang="en-US" altLang="zh-CN" sz="1050" dirty="0">
                          <a:effectLst/>
                          <a:latin typeface="微软雅黑" panose="020B0503020204020204" pitchFamily="34" charset="-122"/>
                          <a:ea typeface="微软雅黑" panose="020B0503020204020204" pitchFamily="34" charset="-122"/>
                        </a:rPr>
                        <a:t>total</a:t>
                      </a:r>
                      <a:r>
                        <a:rPr lang="zh-CN" altLang="en-US" sz="1050" dirty="0">
                          <a:effectLst/>
                          <a:latin typeface="微软雅黑" panose="020B0503020204020204" pitchFamily="34" charset="-122"/>
                          <a:ea typeface="微软雅黑" panose="020B0503020204020204" pitchFamily="34" charset="-122"/>
                        </a:rPr>
                        <a:t>相同</a:t>
                      </a:r>
                      <a:r>
                        <a:rPr lang="en-US" altLang="zh-CN" sz="1050" dirty="0">
                          <a:effectLst/>
                          <a:latin typeface="微软雅黑" panose="020B0503020204020204" pitchFamily="34" charset="-122"/>
                          <a:ea typeface="微软雅黑" panose="020B0503020204020204" pitchFamily="34" charset="-122"/>
                        </a:rPr>
                        <a:t>)</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492198554"/>
                  </a:ext>
                </a:extLst>
              </a:tr>
              <a:tr h="638435">
                <a:tc>
                  <a:txBody>
                    <a:bodyPr/>
                    <a:lstStyle/>
                    <a:p>
                      <a:pPr algn="ctr"/>
                      <a:r>
                        <a:rPr lang="en-US" sz="1050" b="1" dirty="0">
                          <a:effectLst/>
                          <a:latin typeface="微软雅黑" panose="020B0503020204020204" pitchFamily="34" charset="-122"/>
                          <a:ea typeface="微软雅黑" panose="020B0503020204020204" pitchFamily="34" charset="-122"/>
                        </a:rPr>
                        <a:t>RPKM/FPKM</a:t>
                      </a:r>
                      <a:r>
                        <a:rPr lang="en-US" sz="1050" dirty="0">
                          <a:effectLst/>
                          <a:latin typeface="微软雅黑" panose="020B0503020204020204" pitchFamily="34" charset="-122"/>
                          <a:ea typeface="微软雅黑" panose="020B0503020204020204" pitchFamily="34" charset="-122"/>
                        </a:rPr>
                        <a:t> </a:t>
                      </a:r>
                    </a:p>
                    <a:p>
                      <a:pPr algn="ctr"/>
                      <a:r>
                        <a:rPr lang="en-US" sz="1050" dirty="0">
                          <a:effectLst/>
                          <a:latin typeface="微软雅黑" panose="020B0503020204020204" pitchFamily="34" charset="-122"/>
                          <a:ea typeface="微软雅黑" panose="020B0503020204020204" pitchFamily="34" charset="-122"/>
                        </a:rPr>
                        <a:t>(reads/fragments per kilobase of transcript per million reads mapped)</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similar to TPM</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N </a:t>
                      </a:r>
                    </a:p>
                    <a:p>
                      <a:pPr algn="ctr"/>
                      <a:r>
                        <a:rPr lang="en-US" sz="1050" dirty="0">
                          <a:effectLst/>
                          <a:latin typeface="微软雅黑" panose="020B0503020204020204" pitchFamily="34" charset="-122"/>
                          <a:ea typeface="微软雅黑" panose="020B0503020204020204" pitchFamily="34" charset="-122"/>
                        </a:rPr>
                        <a:t>(</a:t>
                      </a:r>
                      <a:r>
                        <a:rPr lang="zh-CN" altLang="en-US" sz="1050" dirty="0">
                          <a:effectLst/>
                          <a:latin typeface="微软雅黑" panose="020B0503020204020204" pitchFamily="34" charset="-122"/>
                          <a:ea typeface="微软雅黑" panose="020B0503020204020204" pitchFamily="34" charset="-122"/>
                        </a:rPr>
                        <a:t>归一化后样本</a:t>
                      </a:r>
                      <a:r>
                        <a:rPr lang="en-US" altLang="zh-CN" sz="1050" dirty="0">
                          <a:effectLst/>
                          <a:latin typeface="微软雅黑" panose="020B0503020204020204" pitchFamily="34" charset="-122"/>
                          <a:ea typeface="微软雅黑" panose="020B0503020204020204" pitchFamily="34" charset="-122"/>
                        </a:rPr>
                        <a:t>total</a:t>
                      </a:r>
                      <a:r>
                        <a:rPr lang="zh-CN" altLang="en-US" sz="1050" dirty="0">
                          <a:effectLst/>
                          <a:latin typeface="微软雅黑" panose="020B0503020204020204" pitchFamily="34" charset="-122"/>
                          <a:ea typeface="微软雅黑" panose="020B0503020204020204" pitchFamily="34" charset="-122"/>
                        </a:rPr>
                        <a:t>不同</a:t>
                      </a:r>
                      <a:r>
                        <a:rPr lang="en-US" sz="1050" dirty="0">
                          <a:effectLst/>
                          <a:latin typeface="微软雅黑" panose="020B0503020204020204" pitchFamily="34" charset="-122"/>
                          <a:ea typeface="微软雅黑" panose="020B0503020204020204" pitchFamily="34" charset="-122"/>
                        </a:rPr>
                        <a:t>)</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381897553"/>
                  </a:ext>
                </a:extLst>
              </a:tr>
              <a:tr h="638435">
                <a:tc>
                  <a:txBody>
                    <a:bodyPr/>
                    <a:lstStyle/>
                    <a:p>
                      <a:pPr algn="ctr"/>
                      <a:r>
                        <a:rPr lang="en-US" sz="1050" dirty="0">
                          <a:effectLst/>
                          <a:latin typeface="微软雅黑" panose="020B0503020204020204" pitchFamily="34" charset="-122"/>
                          <a:ea typeface="微软雅黑" panose="020B0503020204020204" pitchFamily="34" charset="-122"/>
                        </a:rPr>
                        <a:t>DESeq2’s </a:t>
                      </a:r>
                      <a:r>
                        <a:rPr lang="en-US" sz="1050" b="1" dirty="0">
                          <a:effectLst/>
                          <a:latin typeface="微软雅黑" panose="020B0503020204020204" pitchFamily="34" charset="-122"/>
                          <a:ea typeface="微软雅黑" panose="020B0503020204020204" pitchFamily="34" charset="-122"/>
                        </a:rPr>
                        <a:t>median of ratios</a:t>
                      </a:r>
                      <a:r>
                        <a:rPr lang="en-US" sz="1050" dirty="0">
                          <a:effectLst/>
                          <a:latin typeface="微软雅黑" panose="020B0503020204020204" pitchFamily="34" charset="-122"/>
                          <a:ea typeface="微软雅黑" panose="020B0503020204020204" pitchFamily="34" charset="-122"/>
                        </a:rPr>
                        <a:t> [</a:t>
                      </a:r>
                      <a:r>
                        <a:rPr lang="en-US" sz="1050" u="none" strike="noStrike" dirty="0">
                          <a:solidFill>
                            <a:srgbClr val="1E6BB8"/>
                          </a:solidFill>
                          <a:effectLst/>
                          <a:latin typeface="微软雅黑" panose="020B0503020204020204" pitchFamily="34" charset="-122"/>
                          <a:ea typeface="微软雅黑" panose="020B0503020204020204" pitchFamily="34" charset="-122"/>
                          <a:hlinkClick r:id="rId3"/>
                        </a:rPr>
                        <a:t>1</a:t>
                      </a:r>
                      <a:r>
                        <a:rPr lang="en-US" sz="1050" dirty="0">
                          <a:effectLst/>
                          <a:latin typeface="微软雅黑" panose="020B0503020204020204" pitchFamily="34" charset="-122"/>
                          <a:ea typeface="微软雅黑" panose="020B0503020204020204" pitchFamily="34" charset="-122"/>
                        </a:rPr>
                        <a:t>]</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counts divided by</a:t>
                      </a:r>
                      <a:r>
                        <a:rPr lang="en-US" sz="1050" b="1" dirty="0">
                          <a:effectLst/>
                          <a:latin typeface="微软雅黑" panose="020B0503020204020204" pitchFamily="34" charset="-122"/>
                          <a:ea typeface="微软雅黑" panose="020B0503020204020204" pitchFamily="34" charset="-122"/>
                        </a:rPr>
                        <a:t> sample-specific size factors</a:t>
                      </a:r>
                      <a:r>
                        <a:rPr lang="en-US" sz="1050" dirty="0">
                          <a:effectLst/>
                          <a:latin typeface="微软雅黑" panose="020B0503020204020204" pitchFamily="34" charset="-122"/>
                          <a:ea typeface="微软雅黑" panose="020B0503020204020204" pitchFamily="34" charset="-122"/>
                        </a:rPr>
                        <a:t> determined by median ratio of gene counts relative to geometric mean per gene</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N</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00959866"/>
                  </a:ext>
                </a:extLst>
              </a:tr>
              <a:tr h="334521">
                <a:tc>
                  <a:txBody>
                    <a:bodyPr/>
                    <a:lstStyle/>
                    <a:p>
                      <a:pPr algn="ctr"/>
                      <a:r>
                        <a:rPr lang="en-US" sz="1050">
                          <a:effectLst/>
                          <a:latin typeface="微软雅黑" panose="020B0503020204020204" pitchFamily="34" charset="-122"/>
                          <a:ea typeface="微软雅黑" panose="020B0503020204020204" pitchFamily="34" charset="-122"/>
                        </a:rPr>
                        <a:t>EdgeR’s </a:t>
                      </a:r>
                      <a:r>
                        <a:rPr lang="en-US" sz="1050" b="1">
                          <a:effectLst/>
                          <a:latin typeface="微软雅黑" panose="020B0503020204020204" pitchFamily="34" charset="-122"/>
                          <a:ea typeface="微软雅黑" panose="020B0503020204020204" pitchFamily="34" charset="-122"/>
                        </a:rPr>
                        <a:t>trimmed mean of M values (TMM)</a:t>
                      </a:r>
                      <a:r>
                        <a:rPr lang="en-US" sz="1050">
                          <a:effectLst/>
                          <a:latin typeface="微软雅黑" panose="020B0503020204020204" pitchFamily="34" charset="-122"/>
                          <a:ea typeface="微软雅黑" panose="020B0503020204020204" pitchFamily="34" charset="-122"/>
                        </a:rPr>
                        <a:t> [</a:t>
                      </a:r>
                      <a:r>
                        <a:rPr lang="en-US" sz="1050" u="none" strike="noStrike">
                          <a:solidFill>
                            <a:srgbClr val="1E6BB8"/>
                          </a:solidFill>
                          <a:effectLst/>
                          <a:latin typeface="微软雅黑" panose="020B0503020204020204" pitchFamily="34" charset="-122"/>
                          <a:ea typeface="微软雅黑" panose="020B0503020204020204" pitchFamily="34" charset="-122"/>
                          <a:hlinkClick r:id="rId4"/>
                        </a:rPr>
                        <a:t>2</a:t>
                      </a:r>
                      <a:r>
                        <a:rPr lang="en-US" sz="1050">
                          <a:effectLst/>
                          <a:latin typeface="微软雅黑" panose="020B0503020204020204" pitchFamily="34" charset="-122"/>
                          <a:ea typeface="微软雅黑" panose="020B0503020204020204" pitchFamily="34" charset="-122"/>
                        </a:rPr>
                        <a:t>]</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a:effectLst/>
                          <a:latin typeface="微软雅黑" panose="020B0503020204020204" pitchFamily="34" charset="-122"/>
                          <a:ea typeface="微软雅黑" panose="020B0503020204020204" pitchFamily="34" charset="-122"/>
                        </a:rPr>
                        <a:t>uses a weighted trimmed mean of the log expression ratios between samples</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tc>
                  <a:txBody>
                    <a:bodyPr/>
                    <a:lstStyle/>
                    <a:p>
                      <a:pPr algn="ctr"/>
                      <a:r>
                        <a:rPr lang="en-US" sz="1050" dirty="0">
                          <a:effectLst/>
                          <a:latin typeface="微软雅黑" panose="020B0503020204020204" pitchFamily="34" charset="-122"/>
                          <a:ea typeface="微软雅黑" panose="020B0503020204020204" pitchFamily="34" charset="-122"/>
                        </a:rPr>
                        <a:t>Y</a:t>
                      </a:r>
                    </a:p>
                  </a:txBody>
                  <a:tcPr marL="32232" marR="32232" marT="16116" marB="16116"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10181772"/>
                  </a:ext>
                </a:extLst>
              </a:tr>
            </a:tbl>
          </a:graphicData>
        </a:graphic>
      </p:graphicFrame>
      <p:pic>
        <p:nvPicPr>
          <p:cNvPr id="4" name="图片 3">
            <a:extLst>
              <a:ext uri="{FF2B5EF4-FFF2-40B4-BE49-F238E27FC236}">
                <a16:creationId xmlns:a16="http://schemas.microsoft.com/office/drawing/2014/main" id="{B2EFA6FA-1B9C-4277-B309-F73558382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25" y="579568"/>
            <a:ext cx="4149493" cy="2360024"/>
          </a:xfrm>
          <a:prstGeom prst="rect">
            <a:avLst/>
          </a:prstGeom>
        </p:spPr>
      </p:pic>
      <p:sp>
        <p:nvSpPr>
          <p:cNvPr id="5" name="矩形 4">
            <a:extLst>
              <a:ext uri="{FF2B5EF4-FFF2-40B4-BE49-F238E27FC236}">
                <a16:creationId xmlns:a16="http://schemas.microsoft.com/office/drawing/2014/main" id="{DB23F927-40FB-4AA3-9A17-69D65324988D}"/>
              </a:ext>
            </a:extLst>
          </p:cNvPr>
          <p:cNvSpPr/>
          <p:nvPr/>
        </p:nvSpPr>
        <p:spPr>
          <a:xfrm>
            <a:off x="1270642" y="121925"/>
            <a:ext cx="2792752" cy="458908"/>
          </a:xfrm>
          <a:prstGeom prst="rect">
            <a:avLst/>
          </a:prstGeom>
        </p:spPr>
        <p:txBody>
          <a:bodyPr wrap="none">
            <a:spAutoFit/>
          </a:bodyPr>
          <a:lstStyle/>
          <a:p>
            <a:pPr>
              <a:lnSpc>
                <a:spcPct val="150000"/>
              </a:lnSpc>
            </a:pPr>
            <a:r>
              <a:rPr lang="zh-CN" altLang="en-US" dirty="0">
                <a:solidFill>
                  <a:srgbClr val="060607"/>
                </a:solidFill>
                <a:latin typeface="微软雅黑" panose="020B0503020204020204" pitchFamily="34" charset="-122"/>
                <a:ea typeface="微软雅黑" panose="020B0503020204020204" pitchFamily="34" charset="-122"/>
              </a:rPr>
              <a:t>为什么要考虑测序深度 ？</a:t>
            </a:r>
            <a:endParaRPr lang="en-US" altLang="zh-CN" dirty="0">
              <a:solidFill>
                <a:srgbClr val="060607"/>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E1F3D9B-409F-4592-B7A2-1E4E01E2DE6D}"/>
              </a:ext>
            </a:extLst>
          </p:cNvPr>
          <p:cNvSpPr/>
          <p:nvPr/>
        </p:nvSpPr>
        <p:spPr>
          <a:xfrm>
            <a:off x="4967430" y="121925"/>
            <a:ext cx="2792752" cy="458908"/>
          </a:xfrm>
          <a:prstGeom prst="rect">
            <a:avLst/>
          </a:prstGeom>
        </p:spPr>
        <p:txBody>
          <a:bodyPr wrap="none">
            <a:spAutoFit/>
          </a:bodyPr>
          <a:lstStyle/>
          <a:p>
            <a:pPr>
              <a:lnSpc>
                <a:spcPct val="150000"/>
              </a:lnSpc>
            </a:pPr>
            <a:r>
              <a:rPr lang="zh-CN" altLang="en-US" dirty="0">
                <a:solidFill>
                  <a:srgbClr val="060607"/>
                </a:solidFill>
                <a:latin typeface="微软雅黑" panose="020B0503020204020204" pitchFamily="34" charset="-122"/>
                <a:ea typeface="微软雅黑" panose="020B0503020204020204" pitchFamily="34" charset="-122"/>
              </a:rPr>
              <a:t>为什么要考虑基因长度 ？</a:t>
            </a:r>
            <a:endParaRPr lang="en-US" altLang="zh-CN" dirty="0">
              <a:solidFill>
                <a:srgbClr val="060607"/>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A1FDA21-D177-4D74-A785-45BEE3F781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1377" y="635281"/>
            <a:ext cx="3028772" cy="2304311"/>
          </a:xfrm>
          <a:prstGeom prst="rect">
            <a:avLst/>
          </a:prstGeom>
        </p:spPr>
      </p:pic>
      <p:sp>
        <p:nvSpPr>
          <p:cNvPr id="8" name="矩形 7">
            <a:extLst>
              <a:ext uri="{FF2B5EF4-FFF2-40B4-BE49-F238E27FC236}">
                <a16:creationId xmlns:a16="http://schemas.microsoft.com/office/drawing/2014/main" id="{F27CD545-C5A7-4F11-A9BE-059BFDD28CCF}"/>
              </a:ext>
            </a:extLst>
          </p:cNvPr>
          <p:cNvSpPr/>
          <p:nvPr/>
        </p:nvSpPr>
        <p:spPr>
          <a:xfrm>
            <a:off x="8664218" y="121925"/>
            <a:ext cx="2792752" cy="458908"/>
          </a:xfrm>
          <a:prstGeom prst="rect">
            <a:avLst/>
          </a:prstGeom>
        </p:spPr>
        <p:txBody>
          <a:bodyPr wrap="none">
            <a:spAutoFit/>
          </a:bodyPr>
          <a:lstStyle/>
          <a:p>
            <a:pPr>
              <a:lnSpc>
                <a:spcPct val="150000"/>
              </a:lnSpc>
            </a:pPr>
            <a:r>
              <a:rPr lang="zh-CN" altLang="en-US" dirty="0">
                <a:solidFill>
                  <a:srgbClr val="060607"/>
                </a:solidFill>
                <a:latin typeface="微软雅黑" panose="020B0503020204020204" pitchFamily="34" charset="-122"/>
                <a:ea typeface="微软雅黑" panose="020B0503020204020204" pitchFamily="34" charset="-122"/>
              </a:rPr>
              <a:t>为什么要进行分布修正 ？</a:t>
            </a:r>
            <a:endParaRPr lang="en-US" altLang="zh-CN" dirty="0">
              <a:solidFill>
                <a:srgbClr val="060607"/>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FC890C2-0D1E-4C26-BB0A-AE00C2D885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4836" y="578636"/>
            <a:ext cx="2821471" cy="2735972"/>
          </a:xfrm>
          <a:prstGeom prst="rect">
            <a:avLst/>
          </a:prstGeom>
        </p:spPr>
      </p:pic>
      <p:sp>
        <p:nvSpPr>
          <p:cNvPr id="10" name="矩形 9">
            <a:extLst>
              <a:ext uri="{FF2B5EF4-FFF2-40B4-BE49-F238E27FC236}">
                <a16:creationId xmlns:a16="http://schemas.microsoft.com/office/drawing/2014/main" id="{BEC3CDAB-CB79-4081-9C38-1AC63AE59DF9}"/>
              </a:ext>
            </a:extLst>
          </p:cNvPr>
          <p:cNvSpPr/>
          <p:nvPr/>
        </p:nvSpPr>
        <p:spPr>
          <a:xfrm>
            <a:off x="9975945" y="2287179"/>
            <a:ext cx="1947560" cy="461665"/>
          </a:xfrm>
          <a:prstGeom prst="rect">
            <a:avLst/>
          </a:prstGeom>
        </p:spPr>
        <p:txBody>
          <a:bodyPr wrap="square">
            <a:spAutoFit/>
          </a:bodyPr>
          <a:lstStyle/>
          <a:p>
            <a:r>
              <a:rPr lang="en-US" altLang="zh-CN" sz="1200" dirty="0">
                <a:latin typeface="微软雅黑" panose="020B0503020204020204" pitchFamily="34" charset="-122"/>
                <a:ea typeface="微软雅黑" panose="020B0503020204020204" pitchFamily="34" charset="-122"/>
              </a:rPr>
              <a:t>Gene</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DE</a:t>
            </a:r>
            <a:r>
              <a:rPr lang="zh-CN" altLang="en-US" sz="1200" dirty="0">
                <a:latin typeface="微软雅黑" panose="020B0503020204020204" pitchFamily="34" charset="-122"/>
                <a:ea typeface="微软雅黑" panose="020B0503020204020204" pitchFamily="34" charset="-122"/>
              </a:rPr>
              <a:t>会极大影响其他基因的统计差异</a:t>
            </a:r>
          </a:p>
        </p:txBody>
      </p:sp>
      <p:sp>
        <p:nvSpPr>
          <p:cNvPr id="11" name="矩形 10">
            <a:extLst>
              <a:ext uri="{FF2B5EF4-FFF2-40B4-BE49-F238E27FC236}">
                <a16:creationId xmlns:a16="http://schemas.microsoft.com/office/drawing/2014/main" id="{4E4794F2-8237-4891-BD7C-5E655B8A265D}"/>
              </a:ext>
            </a:extLst>
          </p:cNvPr>
          <p:cNvSpPr/>
          <p:nvPr/>
        </p:nvSpPr>
        <p:spPr>
          <a:xfrm>
            <a:off x="2762711" y="6444476"/>
            <a:ext cx="6096000" cy="276999"/>
          </a:xfrm>
          <a:prstGeom prst="rect">
            <a:avLst/>
          </a:prstGeom>
        </p:spPr>
        <p:txBody>
          <a:bodyPr>
            <a:spAutoFit/>
          </a:bodyPr>
          <a:lstStyle/>
          <a:p>
            <a:r>
              <a:rPr lang="zh-CN" altLang="en-US" sz="1200" dirty="0">
                <a:latin typeface="-apple-system"/>
              </a:rPr>
              <a:t>https://hbctraining.github.io/DGE_workshop/lessons/02_DGE_count_normalization.html</a:t>
            </a:r>
          </a:p>
        </p:txBody>
      </p:sp>
    </p:spTree>
    <p:extLst>
      <p:ext uri="{BB962C8B-B14F-4D97-AF65-F5344CB8AC3E}">
        <p14:creationId xmlns:p14="http://schemas.microsoft.com/office/powerpoint/2010/main" val="51606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0611557-46CC-4EDA-920B-B25D995AA0C0}"/>
              </a:ext>
            </a:extLst>
          </p:cNvPr>
          <p:cNvSpPr>
            <a:spLocks noGrp="1"/>
          </p:cNvSpPr>
          <p:nvPr>
            <p:ph type="sldNum" sz="quarter" idx="12"/>
          </p:nvPr>
        </p:nvSpPr>
        <p:spPr/>
        <p:txBody>
          <a:bodyPr/>
          <a:lstStyle/>
          <a:p>
            <a:fld id="{DF849393-7876-44FF-8BC7-6C3A91957E85}" type="slidenum">
              <a:rPr lang="zh-CN" altLang="en-US" smtClean="0"/>
              <a:t>62</a:t>
            </a:fld>
            <a:endParaRPr lang="zh-CN" altLang="en-US"/>
          </a:p>
        </p:txBody>
      </p:sp>
      <p:sp>
        <p:nvSpPr>
          <p:cNvPr id="3" name="标题 1">
            <a:extLst>
              <a:ext uri="{FF2B5EF4-FFF2-40B4-BE49-F238E27FC236}">
                <a16:creationId xmlns:a16="http://schemas.microsoft.com/office/drawing/2014/main" id="{6B0FF080-13CC-4963-BE82-78D1B2DB0C33}"/>
              </a:ext>
            </a:extLst>
          </p:cNvPr>
          <p:cNvSpPr txBox="1">
            <a:spLocks/>
          </p:cNvSpPr>
          <p:nvPr/>
        </p:nvSpPr>
        <p:spPr>
          <a:xfrm>
            <a:off x="199836" y="244596"/>
            <a:ext cx="11051638" cy="986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RNA-Seq</a:t>
            </a:r>
            <a:r>
              <a:rPr lang="zh-CN" altLang="en-US" dirty="0"/>
              <a:t>数据分析中的数据格式</a:t>
            </a:r>
            <a:r>
              <a:rPr lang="en-US" altLang="zh-CN" dirty="0"/>
              <a:t>5</a:t>
            </a:r>
            <a:endParaRPr lang="zh-CN" altLang="en-US" dirty="0"/>
          </a:p>
        </p:txBody>
      </p:sp>
      <p:sp>
        <p:nvSpPr>
          <p:cNvPr id="4" name="矩形 3">
            <a:extLst>
              <a:ext uri="{FF2B5EF4-FFF2-40B4-BE49-F238E27FC236}">
                <a16:creationId xmlns:a16="http://schemas.microsoft.com/office/drawing/2014/main" id="{CBE0E56F-8075-473F-951C-FEE67B065729}"/>
              </a:ext>
            </a:extLst>
          </p:cNvPr>
          <p:cNvSpPr/>
          <p:nvPr/>
        </p:nvSpPr>
        <p:spPr>
          <a:xfrm>
            <a:off x="2660417" y="881760"/>
            <a:ext cx="4326826" cy="400110"/>
          </a:xfrm>
          <a:prstGeom prst="rect">
            <a:avLst/>
          </a:prstGeom>
        </p:spPr>
        <p:txBody>
          <a:bodyPr wrap="none">
            <a:spAutoFit/>
          </a:bodyPr>
          <a:lstStyle/>
          <a:p>
            <a:r>
              <a:rPr lang="zh-CN" altLang="en-US" sz="2000" b="1" dirty="0">
                <a:solidFill>
                  <a:schemeClr val="accent1"/>
                </a:solidFill>
                <a:latin typeface="Arial" panose="020B0604020202020204" pitchFamily="34" charset="0"/>
                <a:cs typeface="Arial" panose="020B0604020202020204" pitchFamily="34" charset="0"/>
              </a:rPr>
              <a:t>差异表达分析结果 </a:t>
            </a:r>
            <a:r>
              <a:rPr lang="en-US" altLang="zh-CN" sz="2000" b="1" dirty="0">
                <a:solidFill>
                  <a:schemeClr val="accent1"/>
                </a:solidFill>
                <a:latin typeface="Arial" panose="020B0604020202020204" pitchFamily="34" charset="0"/>
                <a:cs typeface="Arial" panose="020B0604020202020204" pitchFamily="34" charset="0"/>
              </a:rPr>
              <a:t>(txt/csv/excel/…)</a:t>
            </a:r>
            <a:endParaRPr lang="zh-CN" altLang="en-US" sz="2000" b="1" dirty="0">
              <a:solidFill>
                <a:schemeClr val="accent1"/>
              </a:solidFill>
              <a:latin typeface="Arial" panose="020B0604020202020204" pitchFamily="34" charset="0"/>
              <a:cs typeface="Arial" panose="020B0604020202020204" pitchFamily="34" charset="0"/>
            </a:endParaRPr>
          </a:p>
        </p:txBody>
      </p:sp>
      <p:graphicFrame>
        <p:nvGraphicFramePr>
          <p:cNvPr id="5" name="表格 4">
            <a:extLst>
              <a:ext uri="{FF2B5EF4-FFF2-40B4-BE49-F238E27FC236}">
                <a16:creationId xmlns:a16="http://schemas.microsoft.com/office/drawing/2014/main" id="{EC4A6AFA-18B3-45E5-BAF2-47F56B01E7CB}"/>
              </a:ext>
            </a:extLst>
          </p:cNvPr>
          <p:cNvGraphicFramePr>
            <a:graphicFrameLocks noGrp="1"/>
          </p:cNvGraphicFramePr>
          <p:nvPr>
            <p:extLst>
              <p:ext uri="{D42A27DB-BD31-4B8C-83A1-F6EECF244321}">
                <p14:modId xmlns:p14="http://schemas.microsoft.com/office/powerpoint/2010/main" val="2068239588"/>
              </p:ext>
            </p:extLst>
          </p:nvPr>
        </p:nvGraphicFramePr>
        <p:xfrm>
          <a:off x="564624" y="1332377"/>
          <a:ext cx="8161366" cy="1554480"/>
        </p:xfrm>
        <a:graphic>
          <a:graphicData uri="http://schemas.openxmlformats.org/drawingml/2006/table">
            <a:tbl>
              <a:tblPr firstRow="1" bandRow="1">
                <a:tableStyleId>{073A0DAA-6AF3-43AB-8588-CEC1D06C72B9}</a:tableStyleId>
              </a:tblPr>
              <a:tblGrid>
                <a:gridCol w="648647">
                  <a:extLst>
                    <a:ext uri="{9D8B030D-6E8A-4147-A177-3AD203B41FA5}">
                      <a16:colId xmlns:a16="http://schemas.microsoft.com/office/drawing/2014/main" val="619349199"/>
                    </a:ext>
                  </a:extLst>
                </a:gridCol>
                <a:gridCol w="982944">
                  <a:extLst>
                    <a:ext uri="{9D8B030D-6E8A-4147-A177-3AD203B41FA5}">
                      <a16:colId xmlns:a16="http://schemas.microsoft.com/office/drawing/2014/main" val="4092670493"/>
                    </a:ext>
                  </a:extLst>
                </a:gridCol>
                <a:gridCol w="1158181">
                  <a:extLst>
                    <a:ext uri="{9D8B030D-6E8A-4147-A177-3AD203B41FA5}">
                      <a16:colId xmlns:a16="http://schemas.microsoft.com/office/drawing/2014/main" val="2717003457"/>
                    </a:ext>
                  </a:extLst>
                </a:gridCol>
                <a:gridCol w="1466868">
                  <a:extLst>
                    <a:ext uri="{9D8B030D-6E8A-4147-A177-3AD203B41FA5}">
                      <a16:colId xmlns:a16="http://schemas.microsoft.com/office/drawing/2014/main" val="4081074963"/>
                    </a:ext>
                  </a:extLst>
                </a:gridCol>
                <a:gridCol w="1410254">
                  <a:extLst>
                    <a:ext uri="{9D8B030D-6E8A-4147-A177-3AD203B41FA5}">
                      <a16:colId xmlns:a16="http://schemas.microsoft.com/office/drawing/2014/main" val="2767848891"/>
                    </a:ext>
                  </a:extLst>
                </a:gridCol>
                <a:gridCol w="1241755">
                  <a:extLst>
                    <a:ext uri="{9D8B030D-6E8A-4147-A177-3AD203B41FA5}">
                      <a16:colId xmlns:a16="http://schemas.microsoft.com/office/drawing/2014/main" val="4068696630"/>
                    </a:ext>
                  </a:extLst>
                </a:gridCol>
                <a:gridCol w="1252717">
                  <a:extLst>
                    <a:ext uri="{9D8B030D-6E8A-4147-A177-3AD203B41FA5}">
                      <a16:colId xmlns:a16="http://schemas.microsoft.com/office/drawing/2014/main" val="3649209355"/>
                    </a:ext>
                  </a:extLst>
                </a:gridCol>
              </a:tblGrid>
              <a:tr h="336399">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r>
                        <a:rPr lang="en-US" altLang="zh-CN" sz="1200" dirty="0">
                          <a:latin typeface="Arial" panose="020B0604020202020204" pitchFamily="34" charset="0"/>
                          <a:cs typeface="Arial" panose="020B0604020202020204" pitchFamily="34" charset="0"/>
                        </a:rPr>
                        <a:t>Case Mean</a:t>
                      </a:r>
                      <a:endParaRPr lang="zh-CN" altLang="en-US" sz="1200" dirty="0">
                        <a:latin typeface="Arial" panose="020B0604020202020204" pitchFamily="34" charset="0"/>
                        <a:cs typeface="Arial" panose="020B0604020202020204" pitchFamily="34" charset="0"/>
                      </a:endParaRPr>
                    </a:p>
                  </a:txBody>
                  <a:tcPr anchor="ctr"/>
                </a:tc>
                <a:tc>
                  <a:txBody>
                    <a:bodyPr/>
                    <a:lstStyle/>
                    <a:p>
                      <a:pPr algn="ctr"/>
                      <a:r>
                        <a:rPr lang="en-US" altLang="zh-CN" sz="1200" dirty="0">
                          <a:latin typeface="Arial" panose="020B0604020202020204" pitchFamily="34" charset="0"/>
                          <a:cs typeface="Arial" panose="020B0604020202020204" pitchFamily="34" charset="0"/>
                        </a:rPr>
                        <a:t>Control Mean</a:t>
                      </a:r>
                      <a:endParaRPr lang="zh-CN" altLang="en-US" sz="1200" dirty="0">
                        <a:latin typeface="Arial" panose="020B0604020202020204" pitchFamily="34" charset="0"/>
                        <a:cs typeface="Arial" panose="020B0604020202020204" pitchFamily="34" charset="0"/>
                      </a:endParaRPr>
                    </a:p>
                  </a:txBody>
                  <a:tcPr anchor="ctr"/>
                </a:tc>
                <a:tc>
                  <a:txBody>
                    <a:bodyPr/>
                    <a:lstStyle/>
                    <a:p>
                      <a:pPr algn="ctr"/>
                      <a:r>
                        <a:rPr lang="en-US" altLang="zh-CN" sz="1200" dirty="0">
                          <a:latin typeface="Arial" panose="020B0604020202020204" pitchFamily="34" charset="0"/>
                          <a:cs typeface="Arial" panose="020B0604020202020204" pitchFamily="34" charset="0"/>
                        </a:rPr>
                        <a:t>log2FoldChange</a:t>
                      </a:r>
                    </a:p>
                    <a:p>
                      <a:pPr algn="ctr"/>
                      <a:r>
                        <a:rPr lang="en-US" altLang="zh-CN" sz="1200" dirty="0">
                          <a:latin typeface="Arial" panose="020B0604020202020204" pitchFamily="34" charset="0"/>
                          <a:cs typeface="Arial" panose="020B0604020202020204" pitchFamily="34" charset="0"/>
                        </a:rPr>
                        <a:t>(log2FC/</a:t>
                      </a:r>
                      <a:r>
                        <a:rPr lang="en-US" altLang="zh-CN" sz="1200" dirty="0" err="1">
                          <a:latin typeface="Arial" panose="020B0604020202020204" pitchFamily="34" charset="0"/>
                          <a:cs typeface="Arial" panose="020B0604020202020204" pitchFamily="34" charset="0"/>
                        </a:rPr>
                        <a:t>logFC</a:t>
                      </a:r>
                      <a:r>
                        <a:rPr lang="en-US" altLang="zh-CN" sz="1200" dirty="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txBody>
                  <a:tcPr anchor="ctr"/>
                </a:tc>
                <a:tc>
                  <a:txBody>
                    <a:bodyPr/>
                    <a:lstStyle/>
                    <a:p>
                      <a:pPr algn="ctr"/>
                      <a:r>
                        <a:rPr lang="en-US" altLang="zh-CN" sz="1200" dirty="0" err="1">
                          <a:latin typeface="Arial" panose="020B0604020202020204" pitchFamily="34" charset="0"/>
                          <a:cs typeface="Arial" panose="020B0604020202020204" pitchFamily="34" charset="0"/>
                        </a:rPr>
                        <a:t>Pvalue</a:t>
                      </a:r>
                      <a:endParaRPr lang="en-US" altLang="zh-CN" sz="1200" dirty="0">
                        <a:latin typeface="Arial" panose="020B0604020202020204" pitchFamily="34" charset="0"/>
                        <a:cs typeface="Arial" panose="020B0604020202020204" pitchFamily="34" charset="0"/>
                      </a:endParaRPr>
                    </a:p>
                    <a:p>
                      <a:pPr algn="ctr"/>
                      <a:r>
                        <a:rPr lang="en-US" altLang="zh-CN" sz="1200" dirty="0">
                          <a:latin typeface="Arial" panose="020B0604020202020204" pitchFamily="34" charset="0"/>
                          <a:cs typeface="Arial" panose="020B0604020202020204" pitchFamily="34" charset="0"/>
                        </a:rPr>
                        <a:t>(</a:t>
                      </a:r>
                      <a:r>
                        <a:rPr lang="en-US" altLang="zh-CN" sz="1200" dirty="0" err="1">
                          <a:latin typeface="Arial" panose="020B0604020202020204" pitchFamily="34" charset="0"/>
                          <a:cs typeface="Arial" panose="020B0604020202020204" pitchFamily="34" charset="0"/>
                        </a:rPr>
                        <a:t>pvalue</a:t>
                      </a:r>
                      <a:r>
                        <a:rPr lang="en-US" altLang="zh-CN" sz="1200" dirty="0">
                          <a:latin typeface="Arial" panose="020B0604020202020204" pitchFamily="34" charset="0"/>
                          <a:cs typeface="Arial" panose="020B0604020202020204" pitchFamily="34" charset="0"/>
                        </a:rPr>
                        <a:t>/</a:t>
                      </a:r>
                      <a:r>
                        <a:rPr lang="en-US" altLang="zh-CN" sz="1200" dirty="0" err="1">
                          <a:latin typeface="Arial" panose="020B0604020202020204" pitchFamily="34" charset="0"/>
                          <a:cs typeface="Arial" panose="020B0604020202020204" pitchFamily="34" charset="0"/>
                        </a:rPr>
                        <a:t>Ori_P</a:t>
                      </a:r>
                      <a:r>
                        <a:rPr lang="en-US" altLang="zh-CN" sz="1200" dirty="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txBody>
                  <a:tcPr anchor="ctr"/>
                </a:tc>
                <a:tc>
                  <a:txBody>
                    <a:bodyPr/>
                    <a:lstStyle/>
                    <a:p>
                      <a:pPr algn="ctr"/>
                      <a:r>
                        <a:rPr lang="en-US" altLang="zh-CN" sz="1200" dirty="0">
                          <a:latin typeface="Arial" panose="020B0604020202020204" pitchFamily="34" charset="0"/>
                          <a:cs typeface="Arial" panose="020B0604020202020204" pitchFamily="34" charset="0"/>
                        </a:rPr>
                        <a:t>AdjP</a:t>
                      </a:r>
                    </a:p>
                    <a:p>
                      <a:pPr algn="ctr"/>
                      <a:r>
                        <a:rPr lang="en-US" altLang="zh-CN" sz="1200" dirty="0">
                          <a:latin typeface="Arial" panose="020B0604020202020204" pitchFamily="34" charset="0"/>
                          <a:cs typeface="Arial" panose="020B0604020202020204" pitchFamily="34" charset="0"/>
                        </a:rPr>
                        <a:t>(</a:t>
                      </a:r>
                      <a:r>
                        <a:rPr lang="en-US" altLang="zh-CN" sz="1200" dirty="0" err="1">
                          <a:latin typeface="Arial" panose="020B0604020202020204" pitchFamily="34" charset="0"/>
                          <a:cs typeface="Arial" panose="020B0604020202020204" pitchFamily="34" charset="0"/>
                        </a:rPr>
                        <a:t>padj</a:t>
                      </a:r>
                      <a:r>
                        <a:rPr lang="en-US" altLang="zh-CN" sz="1200" dirty="0">
                          <a:latin typeface="Arial" panose="020B0604020202020204" pitchFamily="34" charset="0"/>
                          <a:cs typeface="Arial" panose="020B0604020202020204" pitchFamily="34" charset="0"/>
                        </a:rPr>
                        <a:t>/</a:t>
                      </a:r>
                      <a:r>
                        <a:rPr lang="en-US" altLang="zh-CN" sz="1200" dirty="0" err="1">
                          <a:latin typeface="Arial" panose="020B0604020202020204" pitchFamily="34" charset="0"/>
                          <a:cs typeface="Arial" panose="020B0604020202020204" pitchFamily="34" charset="0"/>
                        </a:rPr>
                        <a:t>Adj_P</a:t>
                      </a:r>
                      <a:r>
                        <a:rPr lang="en-US" altLang="zh-CN" sz="1200" dirty="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txBody>
                  <a:tcPr anchor="ctr"/>
                </a:tc>
                <a:tc>
                  <a:txBody>
                    <a:bodyPr/>
                    <a:lstStyle/>
                    <a:p>
                      <a:pPr algn="ctr"/>
                      <a:r>
                        <a:rPr lang="en-US" altLang="zh-CN" sz="1200" dirty="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66159500"/>
                  </a:ext>
                </a:extLst>
              </a:tr>
              <a:tr h="205305">
                <a:tc>
                  <a:txBody>
                    <a:bodyPr/>
                    <a:lstStyle/>
                    <a:p>
                      <a:pPr algn="ctr"/>
                      <a:r>
                        <a:rPr lang="en-US" altLang="zh-CN" sz="1200" dirty="0">
                          <a:latin typeface="Arial" panose="020B0604020202020204" pitchFamily="34" charset="0"/>
                          <a:cs typeface="Arial" panose="020B0604020202020204" pitchFamily="34" charset="0"/>
                        </a:rPr>
                        <a:t>Gene1</a:t>
                      </a: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430332770"/>
                  </a:ext>
                </a:extLst>
              </a:tr>
              <a:tr h="205305">
                <a:tc>
                  <a:txBody>
                    <a:bodyPr/>
                    <a:lstStyle/>
                    <a:p>
                      <a:pPr algn="ctr"/>
                      <a:r>
                        <a:rPr lang="en-US" altLang="zh-CN" sz="1200" dirty="0">
                          <a:latin typeface="Arial" panose="020B0604020202020204" pitchFamily="34" charset="0"/>
                          <a:cs typeface="Arial" panose="020B0604020202020204" pitchFamily="34" charset="0"/>
                        </a:rPr>
                        <a:t>Gene2</a:t>
                      </a: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81830209"/>
                  </a:ext>
                </a:extLst>
              </a:tr>
              <a:tr h="205305">
                <a:tc>
                  <a:txBody>
                    <a:bodyPr/>
                    <a:lstStyle/>
                    <a:p>
                      <a:pPr algn="ctr"/>
                      <a:r>
                        <a:rPr lang="en-US" altLang="zh-CN" sz="1200" dirty="0">
                          <a:latin typeface="Arial" panose="020B0604020202020204" pitchFamily="34" charset="0"/>
                          <a:cs typeface="Arial" panose="020B0604020202020204" pitchFamily="34" charset="0"/>
                        </a:rPr>
                        <a:t>Gene3</a:t>
                      </a: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98507577"/>
                  </a:ext>
                </a:extLst>
              </a:tr>
              <a:tr h="196992">
                <a:tc>
                  <a:txBody>
                    <a:bodyPr/>
                    <a:lstStyle/>
                    <a:p>
                      <a:pPr algn="ctr"/>
                      <a:r>
                        <a:rPr lang="en-US" altLang="zh-CN" sz="1200" dirty="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tc>
                  <a:txBody>
                    <a:bodyPr/>
                    <a:lstStyle/>
                    <a:p>
                      <a:pPr algn="ctr"/>
                      <a:endParaRPr lang="zh-CN" alt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77840232"/>
                  </a:ext>
                </a:extLst>
              </a:tr>
            </a:tbl>
          </a:graphicData>
        </a:graphic>
      </p:graphicFrame>
      <p:sp>
        <p:nvSpPr>
          <p:cNvPr id="6" name="矩形 5">
            <a:extLst>
              <a:ext uri="{FF2B5EF4-FFF2-40B4-BE49-F238E27FC236}">
                <a16:creationId xmlns:a16="http://schemas.microsoft.com/office/drawing/2014/main" id="{A7EB09FC-E95A-4AC5-918E-0ECE2E4402F2}"/>
              </a:ext>
            </a:extLst>
          </p:cNvPr>
          <p:cNvSpPr/>
          <p:nvPr/>
        </p:nvSpPr>
        <p:spPr>
          <a:xfrm>
            <a:off x="665481" y="2961295"/>
            <a:ext cx="8316699" cy="369332"/>
          </a:xfrm>
          <a:prstGeom prst="rect">
            <a:avLst/>
          </a:prstGeom>
        </p:spPr>
        <p:txBody>
          <a:bodyPr wrap="non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一般差异基因表达软件的输出两个核心列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列名可以多变</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联合使用 </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火山图</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8E0B1A1-0FEC-43AB-97C0-3ED01D092BC0}"/>
              </a:ext>
            </a:extLst>
          </p:cNvPr>
          <p:cNvSpPr/>
          <p:nvPr/>
        </p:nvSpPr>
        <p:spPr>
          <a:xfrm>
            <a:off x="325969" y="3453519"/>
            <a:ext cx="5044440" cy="3108543"/>
          </a:xfrm>
          <a:prstGeom prst="rect">
            <a:avLst/>
          </a:prstGeom>
        </p:spPr>
        <p:txBody>
          <a:bodyPr wrap="square">
            <a:spAutoFit/>
          </a:bodyPr>
          <a:lstStyle/>
          <a:p>
            <a:r>
              <a:rPr lang="en-US" altLang="zh-CN" sz="1400" b="1" dirty="0" err="1">
                <a:solidFill>
                  <a:srgbClr val="060607"/>
                </a:solidFill>
                <a:latin typeface="微软雅黑" panose="020B0503020204020204" pitchFamily="34" charset="-122"/>
                <a:ea typeface="微软雅黑" panose="020B0503020204020204" pitchFamily="34" charset="-122"/>
              </a:rPr>
              <a:t>logFC</a:t>
            </a:r>
            <a:r>
              <a:rPr lang="zh-CN" altLang="en-US" sz="1400" b="1" dirty="0">
                <a:solidFill>
                  <a:srgbClr val="060607"/>
                </a:solidFill>
                <a:latin typeface="微软雅黑" panose="020B0503020204020204" pitchFamily="34" charset="-122"/>
                <a:ea typeface="微软雅黑" panose="020B0503020204020204" pitchFamily="34" charset="-122"/>
              </a:rPr>
              <a:t>（对数倍数变化）</a:t>
            </a:r>
          </a:p>
          <a:p>
            <a:r>
              <a:rPr lang="zh-CN" altLang="en-US" sz="1400" b="1" dirty="0">
                <a:solidFill>
                  <a:srgbClr val="060607"/>
                </a:solidFill>
                <a:latin typeface="微软雅黑" panose="020B0503020204020204" pitchFamily="34" charset="-122"/>
                <a:ea typeface="微软雅黑" panose="020B0503020204020204" pitchFamily="34" charset="-122"/>
              </a:rPr>
              <a:t>优点</a:t>
            </a:r>
            <a:r>
              <a:rPr lang="zh-CN" altLang="en-US" sz="1400" dirty="0">
                <a:solidFill>
                  <a:srgbClr val="060607"/>
                </a:solidFill>
                <a:latin typeface="微软雅黑" panose="020B0503020204020204" pitchFamily="34" charset="-122"/>
                <a:ea typeface="微软雅黑" panose="020B0503020204020204" pitchFamily="34" charset="-122"/>
              </a:rPr>
              <a:t>：</a:t>
            </a:r>
          </a:p>
          <a:p>
            <a:pPr>
              <a:buFont typeface="+mj-lt"/>
              <a:buAutoNum type="arabicPeriod"/>
            </a:pPr>
            <a:r>
              <a:rPr lang="zh-CN" altLang="en-US" sz="1400" b="1" dirty="0">
                <a:solidFill>
                  <a:srgbClr val="060607"/>
                </a:solidFill>
                <a:latin typeface="微软雅黑" panose="020B0503020204020204" pitchFamily="34" charset="-122"/>
                <a:ea typeface="微软雅黑" panose="020B0503020204020204" pitchFamily="34" charset="-122"/>
              </a:rPr>
              <a:t>直观性</a:t>
            </a:r>
            <a:r>
              <a:rPr lang="zh-CN" altLang="en-US" sz="1400" dirty="0">
                <a:solidFill>
                  <a:srgbClr val="060607"/>
                </a:solidFill>
                <a:latin typeface="微软雅黑" panose="020B0503020204020204" pitchFamily="34" charset="-122"/>
                <a:ea typeface="微软雅黑" panose="020B0503020204020204" pitchFamily="34" charset="-122"/>
              </a:rPr>
              <a:t>：</a:t>
            </a:r>
            <a:r>
              <a:rPr lang="en-US" altLang="zh-CN" sz="1400" dirty="0" err="1">
                <a:solidFill>
                  <a:srgbClr val="060607"/>
                </a:solidFill>
                <a:latin typeface="微软雅黑" panose="020B0503020204020204" pitchFamily="34" charset="-122"/>
                <a:ea typeface="微软雅黑" panose="020B0503020204020204" pitchFamily="34" charset="-122"/>
              </a:rPr>
              <a:t>logFC</a:t>
            </a:r>
            <a:r>
              <a:rPr lang="en-US" altLang="zh-CN" sz="1400" dirty="0">
                <a:solidFill>
                  <a:srgbClr val="060607"/>
                </a:solidFill>
                <a:latin typeface="微软雅黑" panose="020B0503020204020204" pitchFamily="34" charset="-122"/>
                <a:ea typeface="微软雅黑" panose="020B0503020204020204" pitchFamily="34" charset="-122"/>
              </a:rPr>
              <a:t> </a:t>
            </a:r>
            <a:r>
              <a:rPr lang="zh-CN" altLang="en-US" sz="1400" dirty="0">
                <a:solidFill>
                  <a:srgbClr val="060607"/>
                </a:solidFill>
                <a:latin typeface="微软雅黑" panose="020B0503020204020204" pitchFamily="34" charset="-122"/>
                <a:ea typeface="微软雅黑" panose="020B0503020204020204" pitchFamily="34" charset="-122"/>
              </a:rPr>
              <a:t>提供了一个直观的指标来观察基因表达水平在两个条件（例如，治疗组与对照组）之间的相对变化。</a:t>
            </a:r>
          </a:p>
          <a:p>
            <a:pPr>
              <a:buFont typeface="+mj-lt"/>
              <a:buAutoNum type="arabicPeriod"/>
            </a:pPr>
            <a:r>
              <a:rPr lang="zh-CN" altLang="en-US" sz="1400" b="1" dirty="0">
                <a:solidFill>
                  <a:srgbClr val="060607"/>
                </a:solidFill>
                <a:latin typeface="微软雅黑" panose="020B0503020204020204" pitchFamily="34" charset="-122"/>
                <a:ea typeface="微软雅黑" panose="020B0503020204020204" pitchFamily="34" charset="-122"/>
              </a:rPr>
              <a:t>易于解释</a:t>
            </a:r>
            <a:r>
              <a:rPr lang="zh-CN" altLang="en-US" sz="1400" dirty="0">
                <a:solidFill>
                  <a:srgbClr val="060607"/>
                </a:solidFill>
                <a:latin typeface="微软雅黑" panose="020B0503020204020204" pitchFamily="34" charset="-122"/>
                <a:ea typeface="微软雅黑" panose="020B0503020204020204" pitchFamily="34" charset="-122"/>
              </a:rPr>
              <a:t>：</a:t>
            </a:r>
            <a:r>
              <a:rPr lang="en-US" altLang="zh-CN" sz="1400" dirty="0" err="1">
                <a:solidFill>
                  <a:srgbClr val="060607"/>
                </a:solidFill>
                <a:latin typeface="微软雅黑" panose="020B0503020204020204" pitchFamily="34" charset="-122"/>
                <a:ea typeface="微软雅黑" panose="020B0503020204020204" pitchFamily="34" charset="-122"/>
              </a:rPr>
              <a:t>logFC</a:t>
            </a:r>
            <a:r>
              <a:rPr lang="en-US" altLang="zh-CN" sz="1400" dirty="0">
                <a:solidFill>
                  <a:srgbClr val="060607"/>
                </a:solidFill>
                <a:latin typeface="微软雅黑" panose="020B0503020204020204" pitchFamily="34" charset="-122"/>
                <a:ea typeface="微软雅黑" panose="020B0503020204020204" pitchFamily="34" charset="-122"/>
              </a:rPr>
              <a:t> </a:t>
            </a:r>
            <a:r>
              <a:rPr lang="zh-CN" altLang="en-US" sz="1400" dirty="0">
                <a:solidFill>
                  <a:srgbClr val="060607"/>
                </a:solidFill>
                <a:latin typeface="微软雅黑" panose="020B0503020204020204" pitchFamily="34" charset="-122"/>
                <a:ea typeface="微软雅黑" panose="020B0503020204020204" pitchFamily="34" charset="-122"/>
              </a:rPr>
              <a:t>值易于理解和解释，正数表示上调，负数表示下调，绝对值表示变化的幅度。</a:t>
            </a:r>
          </a:p>
          <a:p>
            <a:pPr>
              <a:buFont typeface="+mj-lt"/>
              <a:buAutoNum type="arabicPeriod"/>
            </a:pPr>
            <a:r>
              <a:rPr lang="zh-CN" altLang="en-US" sz="1400" b="1" dirty="0">
                <a:solidFill>
                  <a:srgbClr val="060607"/>
                </a:solidFill>
                <a:latin typeface="微软雅黑" panose="020B0503020204020204" pitchFamily="34" charset="-122"/>
                <a:ea typeface="微软雅黑" panose="020B0503020204020204" pitchFamily="34" charset="-122"/>
              </a:rPr>
              <a:t>不受样本量影响</a:t>
            </a:r>
            <a:r>
              <a:rPr lang="zh-CN" altLang="en-US" sz="1400" dirty="0">
                <a:solidFill>
                  <a:srgbClr val="060607"/>
                </a:solidFill>
                <a:latin typeface="微软雅黑" panose="020B0503020204020204" pitchFamily="34" charset="-122"/>
                <a:ea typeface="微软雅黑" panose="020B0503020204020204" pitchFamily="34" charset="-122"/>
              </a:rPr>
              <a:t>：</a:t>
            </a:r>
            <a:r>
              <a:rPr lang="en-US" altLang="zh-CN" sz="1400" dirty="0" err="1">
                <a:solidFill>
                  <a:srgbClr val="060607"/>
                </a:solidFill>
                <a:latin typeface="微软雅黑" panose="020B0503020204020204" pitchFamily="34" charset="-122"/>
                <a:ea typeface="微软雅黑" panose="020B0503020204020204" pitchFamily="34" charset="-122"/>
              </a:rPr>
              <a:t>logFC</a:t>
            </a:r>
            <a:r>
              <a:rPr lang="en-US" altLang="zh-CN" sz="1400" dirty="0">
                <a:solidFill>
                  <a:srgbClr val="060607"/>
                </a:solidFill>
                <a:latin typeface="微软雅黑" panose="020B0503020204020204" pitchFamily="34" charset="-122"/>
                <a:ea typeface="微软雅黑" panose="020B0503020204020204" pitchFamily="34" charset="-122"/>
              </a:rPr>
              <a:t> </a:t>
            </a:r>
            <a:r>
              <a:rPr lang="zh-CN" altLang="en-US" sz="1400" dirty="0">
                <a:solidFill>
                  <a:srgbClr val="060607"/>
                </a:solidFill>
                <a:latin typeface="微软雅黑" panose="020B0503020204020204" pitchFamily="34" charset="-122"/>
                <a:ea typeface="微软雅黑" panose="020B0503020204020204" pitchFamily="34" charset="-122"/>
              </a:rPr>
              <a:t>的计算不依赖于样本量，因此在样本量较少的情况下也能提供有用的信息。</a:t>
            </a:r>
          </a:p>
          <a:p>
            <a:r>
              <a:rPr lang="zh-CN" altLang="en-US" sz="1400" b="1" dirty="0">
                <a:solidFill>
                  <a:srgbClr val="060607"/>
                </a:solidFill>
                <a:latin typeface="微软雅黑" panose="020B0503020204020204" pitchFamily="34" charset="-122"/>
                <a:ea typeface="微软雅黑" panose="020B0503020204020204" pitchFamily="34" charset="-122"/>
              </a:rPr>
              <a:t>缺点</a:t>
            </a:r>
            <a:r>
              <a:rPr lang="zh-CN" altLang="en-US" sz="1400" dirty="0">
                <a:solidFill>
                  <a:srgbClr val="060607"/>
                </a:solidFill>
                <a:latin typeface="微软雅黑" panose="020B0503020204020204" pitchFamily="34" charset="-122"/>
                <a:ea typeface="微软雅黑" panose="020B0503020204020204" pitchFamily="34" charset="-122"/>
              </a:rPr>
              <a:t>：</a:t>
            </a:r>
          </a:p>
          <a:p>
            <a:pPr>
              <a:buFont typeface="+mj-lt"/>
              <a:buAutoNum type="arabicPeriod"/>
            </a:pPr>
            <a:r>
              <a:rPr lang="zh-CN" altLang="en-US" sz="1400" b="1" dirty="0">
                <a:solidFill>
                  <a:srgbClr val="060607"/>
                </a:solidFill>
                <a:latin typeface="微软雅黑" panose="020B0503020204020204" pitchFamily="34" charset="-122"/>
                <a:ea typeface="微软雅黑" panose="020B0503020204020204" pitchFamily="34" charset="-122"/>
              </a:rPr>
              <a:t>忽略统计显著性</a:t>
            </a:r>
            <a:r>
              <a:rPr lang="zh-CN" altLang="en-US" sz="1400" dirty="0">
                <a:solidFill>
                  <a:srgbClr val="060607"/>
                </a:solidFill>
                <a:latin typeface="微软雅黑" panose="020B0503020204020204" pitchFamily="34" charset="-122"/>
                <a:ea typeface="微软雅黑" panose="020B0503020204020204" pitchFamily="34" charset="-122"/>
              </a:rPr>
              <a:t>：</a:t>
            </a:r>
            <a:r>
              <a:rPr lang="en-US" altLang="zh-CN" sz="1400" dirty="0" err="1">
                <a:solidFill>
                  <a:srgbClr val="060607"/>
                </a:solidFill>
                <a:latin typeface="微软雅黑" panose="020B0503020204020204" pitchFamily="34" charset="-122"/>
                <a:ea typeface="微软雅黑" panose="020B0503020204020204" pitchFamily="34" charset="-122"/>
              </a:rPr>
              <a:t>logFC</a:t>
            </a:r>
            <a:r>
              <a:rPr lang="en-US" altLang="zh-CN" sz="1400" dirty="0">
                <a:solidFill>
                  <a:srgbClr val="060607"/>
                </a:solidFill>
                <a:latin typeface="微软雅黑" panose="020B0503020204020204" pitchFamily="34" charset="-122"/>
                <a:ea typeface="微软雅黑" panose="020B0503020204020204" pitchFamily="34" charset="-122"/>
              </a:rPr>
              <a:t> </a:t>
            </a:r>
            <a:r>
              <a:rPr lang="zh-CN" altLang="en-US" sz="1400" dirty="0">
                <a:solidFill>
                  <a:srgbClr val="060607"/>
                </a:solidFill>
                <a:latin typeface="微软雅黑" panose="020B0503020204020204" pitchFamily="34" charset="-122"/>
                <a:ea typeface="微软雅黑" panose="020B0503020204020204" pitchFamily="34" charset="-122"/>
              </a:rPr>
              <a:t>只关注表达变化的幅度，不考虑这种变化是否具有统计学意义，因此可能会选出实际上并不显著的差异表达基因。</a:t>
            </a:r>
          </a:p>
          <a:p>
            <a:pPr>
              <a:buFont typeface="+mj-lt"/>
              <a:buAutoNum type="arabicPeriod"/>
            </a:pPr>
            <a:r>
              <a:rPr lang="zh-CN" altLang="en-US" sz="1400" b="1" dirty="0">
                <a:solidFill>
                  <a:srgbClr val="060607"/>
                </a:solidFill>
                <a:latin typeface="微软雅黑" panose="020B0503020204020204" pitchFamily="34" charset="-122"/>
                <a:ea typeface="微软雅黑" panose="020B0503020204020204" pitchFamily="34" charset="-122"/>
              </a:rPr>
              <a:t>对异常值敏感</a:t>
            </a:r>
            <a:r>
              <a:rPr lang="zh-CN" altLang="en-US" sz="1400" dirty="0">
                <a:solidFill>
                  <a:srgbClr val="060607"/>
                </a:solidFill>
                <a:latin typeface="微软雅黑" panose="020B0503020204020204" pitchFamily="34" charset="-122"/>
                <a:ea typeface="微软雅黑" panose="020B0503020204020204" pitchFamily="34" charset="-122"/>
              </a:rPr>
              <a:t>：在数据中存在异常值或技术噪声时，</a:t>
            </a:r>
            <a:r>
              <a:rPr lang="en-US" altLang="zh-CN" sz="1400" dirty="0" err="1">
                <a:solidFill>
                  <a:srgbClr val="060607"/>
                </a:solidFill>
                <a:latin typeface="微软雅黑" panose="020B0503020204020204" pitchFamily="34" charset="-122"/>
                <a:ea typeface="微软雅黑" panose="020B0503020204020204" pitchFamily="34" charset="-122"/>
              </a:rPr>
              <a:t>logFC</a:t>
            </a:r>
            <a:r>
              <a:rPr lang="en-US" altLang="zh-CN" sz="1400" dirty="0">
                <a:solidFill>
                  <a:srgbClr val="060607"/>
                </a:solidFill>
                <a:latin typeface="微软雅黑" panose="020B0503020204020204" pitchFamily="34" charset="-122"/>
                <a:ea typeface="微软雅黑" panose="020B0503020204020204" pitchFamily="34" charset="-122"/>
              </a:rPr>
              <a:t> </a:t>
            </a:r>
            <a:r>
              <a:rPr lang="zh-CN" altLang="en-US" sz="1400" dirty="0">
                <a:solidFill>
                  <a:srgbClr val="060607"/>
                </a:solidFill>
                <a:latin typeface="微软雅黑" panose="020B0503020204020204" pitchFamily="34" charset="-122"/>
                <a:ea typeface="微软雅黑" panose="020B0503020204020204" pitchFamily="34" charset="-122"/>
              </a:rPr>
              <a:t>可能会被过度影响。</a:t>
            </a:r>
            <a:endParaRPr lang="zh-CN" altLang="en-US" sz="1400" b="0" i="0" dirty="0">
              <a:solidFill>
                <a:srgbClr val="060607"/>
              </a:solidFill>
              <a:effectLst/>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CE4E863A-6DD9-4040-AE59-79EFBA43A650}"/>
              </a:ext>
            </a:extLst>
          </p:cNvPr>
          <p:cNvSpPr/>
          <p:nvPr/>
        </p:nvSpPr>
        <p:spPr>
          <a:xfrm>
            <a:off x="5564777" y="3453519"/>
            <a:ext cx="6501551" cy="2893100"/>
          </a:xfrm>
          <a:prstGeom prst="rect">
            <a:avLst/>
          </a:prstGeom>
        </p:spPr>
        <p:txBody>
          <a:bodyPr wrap="square">
            <a:spAutoFit/>
          </a:bodyPr>
          <a:lstStyle/>
          <a:p>
            <a:r>
              <a:rPr lang="en-US" altLang="zh-CN" sz="1400" b="1" dirty="0">
                <a:solidFill>
                  <a:srgbClr val="060607"/>
                </a:solidFill>
                <a:latin typeface="微软雅黑" panose="020B0503020204020204" pitchFamily="34" charset="-122"/>
                <a:ea typeface="微软雅黑" panose="020B0503020204020204" pitchFamily="34" charset="-122"/>
              </a:rPr>
              <a:t>p-value</a:t>
            </a:r>
            <a:r>
              <a:rPr lang="zh-CN" altLang="en-US" sz="1400" b="1" dirty="0">
                <a:solidFill>
                  <a:srgbClr val="060607"/>
                </a:solidFill>
                <a:latin typeface="微软雅黑" panose="020B0503020204020204" pitchFamily="34" charset="-122"/>
                <a:ea typeface="微软雅黑" panose="020B0503020204020204" pitchFamily="34" charset="-122"/>
              </a:rPr>
              <a:t>（</a:t>
            </a:r>
            <a:r>
              <a:rPr lang="en-US" altLang="zh-CN" sz="1400" b="1" dirty="0">
                <a:solidFill>
                  <a:srgbClr val="060607"/>
                </a:solidFill>
                <a:latin typeface="微软雅黑" panose="020B0503020204020204" pitchFamily="34" charset="-122"/>
                <a:ea typeface="微软雅黑" panose="020B0503020204020204" pitchFamily="34" charset="-122"/>
              </a:rPr>
              <a:t>P </a:t>
            </a:r>
            <a:r>
              <a:rPr lang="zh-CN" altLang="en-US" sz="1400" b="1" dirty="0">
                <a:solidFill>
                  <a:srgbClr val="060607"/>
                </a:solidFill>
                <a:latin typeface="微软雅黑" panose="020B0503020204020204" pitchFamily="34" charset="-122"/>
                <a:ea typeface="微软雅黑" panose="020B0503020204020204" pitchFamily="34" charset="-122"/>
              </a:rPr>
              <a:t>值）</a:t>
            </a:r>
          </a:p>
          <a:p>
            <a:r>
              <a:rPr lang="zh-CN" altLang="en-US" sz="1400" b="1" dirty="0">
                <a:solidFill>
                  <a:srgbClr val="060607"/>
                </a:solidFill>
                <a:latin typeface="微软雅黑" panose="020B0503020204020204" pitchFamily="34" charset="-122"/>
                <a:ea typeface="微软雅黑" panose="020B0503020204020204" pitchFamily="34" charset="-122"/>
              </a:rPr>
              <a:t>优点</a:t>
            </a:r>
            <a:r>
              <a:rPr lang="zh-CN" altLang="en-US" sz="1400" dirty="0">
                <a:solidFill>
                  <a:srgbClr val="060607"/>
                </a:solidFill>
                <a:latin typeface="微软雅黑" panose="020B0503020204020204" pitchFamily="34" charset="-122"/>
                <a:ea typeface="微软雅黑" panose="020B0503020204020204" pitchFamily="34" charset="-122"/>
              </a:rPr>
              <a:t>：</a:t>
            </a:r>
          </a:p>
          <a:p>
            <a:pPr>
              <a:buFont typeface="+mj-lt"/>
              <a:buAutoNum type="arabicPeriod"/>
            </a:pPr>
            <a:r>
              <a:rPr lang="zh-CN" altLang="en-US" sz="1400" b="1" dirty="0">
                <a:solidFill>
                  <a:srgbClr val="060607"/>
                </a:solidFill>
                <a:latin typeface="微软雅黑" panose="020B0503020204020204" pitchFamily="34" charset="-122"/>
                <a:ea typeface="微软雅黑" panose="020B0503020204020204" pitchFamily="34" charset="-122"/>
              </a:rPr>
              <a:t>统计显著性</a:t>
            </a:r>
            <a:r>
              <a:rPr lang="zh-CN" altLang="en-US" sz="1400" dirty="0">
                <a:solidFill>
                  <a:srgbClr val="060607"/>
                </a:solidFill>
                <a:latin typeface="微软雅黑" panose="020B0503020204020204" pitchFamily="34" charset="-122"/>
                <a:ea typeface="微软雅黑" panose="020B0503020204020204" pitchFamily="34" charset="-122"/>
              </a:rPr>
              <a:t>：</a:t>
            </a:r>
            <a:r>
              <a:rPr lang="en-US" altLang="zh-CN" sz="1400" dirty="0">
                <a:solidFill>
                  <a:srgbClr val="060607"/>
                </a:solidFill>
                <a:latin typeface="微软雅黑" panose="020B0503020204020204" pitchFamily="34" charset="-122"/>
                <a:ea typeface="微软雅黑" panose="020B0503020204020204" pitchFamily="34" charset="-122"/>
              </a:rPr>
              <a:t>p-value </a:t>
            </a:r>
            <a:r>
              <a:rPr lang="zh-CN" altLang="en-US" sz="1400" dirty="0">
                <a:solidFill>
                  <a:srgbClr val="060607"/>
                </a:solidFill>
                <a:latin typeface="微软雅黑" panose="020B0503020204020204" pitchFamily="34" charset="-122"/>
                <a:ea typeface="微软雅黑" panose="020B0503020204020204" pitchFamily="34" charset="-122"/>
              </a:rPr>
              <a:t>提供了变化是否具有统计学意义的衡量，帮助研究者确定观察到的差异是否不太可能由偶然因素引起。</a:t>
            </a:r>
          </a:p>
          <a:p>
            <a:pPr>
              <a:buFont typeface="+mj-lt"/>
              <a:buAutoNum type="arabicPeriod"/>
            </a:pPr>
            <a:r>
              <a:rPr lang="zh-CN" altLang="en-US" sz="1400" b="1" dirty="0">
                <a:solidFill>
                  <a:srgbClr val="060607"/>
                </a:solidFill>
                <a:latin typeface="微软雅黑" panose="020B0503020204020204" pitchFamily="34" charset="-122"/>
                <a:ea typeface="微软雅黑" panose="020B0503020204020204" pitchFamily="34" charset="-122"/>
              </a:rPr>
              <a:t>可调整多重比较</a:t>
            </a:r>
            <a:r>
              <a:rPr lang="zh-CN" altLang="en-US" sz="1400" dirty="0">
                <a:solidFill>
                  <a:srgbClr val="060607"/>
                </a:solidFill>
                <a:latin typeface="微软雅黑" panose="020B0503020204020204" pitchFamily="34" charset="-122"/>
                <a:ea typeface="微软雅黑" panose="020B0503020204020204" pitchFamily="34" charset="-122"/>
              </a:rPr>
              <a:t>：在面对多个假设测试时，可以通过调整 </a:t>
            </a:r>
            <a:r>
              <a:rPr lang="en-US" altLang="zh-CN" sz="1400" dirty="0">
                <a:solidFill>
                  <a:srgbClr val="060607"/>
                </a:solidFill>
                <a:latin typeface="微软雅黑" panose="020B0503020204020204" pitchFamily="34" charset="-122"/>
                <a:ea typeface="微软雅黑" panose="020B0503020204020204" pitchFamily="34" charset="-122"/>
              </a:rPr>
              <a:t>p-value</a:t>
            </a:r>
            <a:r>
              <a:rPr lang="zh-CN" altLang="en-US" sz="1400" dirty="0">
                <a:solidFill>
                  <a:srgbClr val="060607"/>
                </a:solidFill>
                <a:latin typeface="微软雅黑" panose="020B0503020204020204" pitchFamily="34" charset="-122"/>
                <a:ea typeface="微软雅黑" panose="020B0503020204020204" pitchFamily="34" charset="-122"/>
              </a:rPr>
              <a:t>（如 </a:t>
            </a:r>
            <a:r>
              <a:rPr lang="en-US" altLang="zh-CN" sz="1400" dirty="0">
                <a:solidFill>
                  <a:srgbClr val="060607"/>
                </a:solidFill>
                <a:latin typeface="微软雅黑" panose="020B0503020204020204" pitchFamily="34" charset="-122"/>
                <a:ea typeface="微软雅黑" panose="020B0503020204020204" pitchFamily="34" charset="-122"/>
              </a:rPr>
              <a:t>Bonferroni </a:t>
            </a:r>
            <a:r>
              <a:rPr lang="zh-CN" altLang="en-US" sz="1400" dirty="0">
                <a:solidFill>
                  <a:srgbClr val="060607"/>
                </a:solidFill>
                <a:latin typeface="微软雅黑" panose="020B0503020204020204" pitchFamily="34" charset="-122"/>
                <a:ea typeface="微软雅黑" panose="020B0503020204020204" pitchFamily="34" charset="-122"/>
              </a:rPr>
              <a:t>校正、</a:t>
            </a:r>
            <a:r>
              <a:rPr lang="en-US" altLang="zh-CN" sz="1400" dirty="0">
                <a:solidFill>
                  <a:srgbClr val="060607"/>
                </a:solidFill>
                <a:latin typeface="微软雅黑" panose="020B0503020204020204" pitchFamily="34" charset="-122"/>
                <a:ea typeface="微软雅黑" panose="020B0503020204020204" pitchFamily="34" charset="-122"/>
              </a:rPr>
              <a:t>FDR </a:t>
            </a:r>
            <a:r>
              <a:rPr lang="zh-CN" altLang="en-US" sz="1400" dirty="0">
                <a:solidFill>
                  <a:srgbClr val="060607"/>
                </a:solidFill>
                <a:latin typeface="微软雅黑" panose="020B0503020204020204" pitchFamily="34" charset="-122"/>
                <a:ea typeface="微软雅黑" panose="020B0503020204020204" pitchFamily="34" charset="-122"/>
              </a:rPr>
              <a:t>校正）来控制假阳性率。</a:t>
            </a:r>
          </a:p>
          <a:p>
            <a:r>
              <a:rPr lang="zh-CN" altLang="en-US" sz="1400" b="1" dirty="0">
                <a:solidFill>
                  <a:srgbClr val="060607"/>
                </a:solidFill>
                <a:latin typeface="微软雅黑" panose="020B0503020204020204" pitchFamily="34" charset="-122"/>
                <a:ea typeface="微软雅黑" panose="020B0503020204020204" pitchFamily="34" charset="-122"/>
              </a:rPr>
              <a:t>缺点</a:t>
            </a:r>
            <a:r>
              <a:rPr lang="zh-CN" altLang="en-US" sz="1400" dirty="0">
                <a:solidFill>
                  <a:srgbClr val="060607"/>
                </a:solidFill>
                <a:latin typeface="微软雅黑" panose="020B0503020204020204" pitchFamily="34" charset="-122"/>
                <a:ea typeface="微软雅黑" panose="020B0503020204020204" pitchFamily="34" charset="-122"/>
              </a:rPr>
              <a:t>：</a:t>
            </a:r>
          </a:p>
          <a:p>
            <a:pPr>
              <a:buFont typeface="+mj-lt"/>
              <a:buAutoNum type="arabicPeriod"/>
            </a:pPr>
            <a:r>
              <a:rPr lang="zh-CN" altLang="en-US" sz="1400" b="1" dirty="0">
                <a:solidFill>
                  <a:srgbClr val="060607"/>
                </a:solidFill>
                <a:latin typeface="微软雅黑" panose="020B0503020204020204" pitchFamily="34" charset="-122"/>
                <a:ea typeface="微软雅黑" panose="020B0503020204020204" pitchFamily="34" charset="-122"/>
              </a:rPr>
              <a:t>对效应大小不敏感</a:t>
            </a:r>
            <a:r>
              <a:rPr lang="zh-CN" altLang="en-US" sz="1400" dirty="0">
                <a:solidFill>
                  <a:srgbClr val="060607"/>
                </a:solidFill>
                <a:latin typeface="微软雅黑" panose="020B0503020204020204" pitchFamily="34" charset="-122"/>
                <a:ea typeface="微软雅黑" panose="020B0503020204020204" pitchFamily="34" charset="-122"/>
              </a:rPr>
              <a:t>：</a:t>
            </a:r>
            <a:r>
              <a:rPr lang="en-US" altLang="zh-CN" sz="1400" dirty="0">
                <a:solidFill>
                  <a:srgbClr val="060607"/>
                </a:solidFill>
                <a:latin typeface="微软雅黑" panose="020B0503020204020204" pitchFamily="34" charset="-122"/>
                <a:ea typeface="微软雅黑" panose="020B0503020204020204" pitchFamily="34" charset="-122"/>
              </a:rPr>
              <a:t>p-value </a:t>
            </a:r>
            <a:r>
              <a:rPr lang="zh-CN" altLang="en-US" sz="1400" dirty="0">
                <a:solidFill>
                  <a:srgbClr val="060607"/>
                </a:solidFill>
                <a:latin typeface="微软雅黑" panose="020B0503020204020204" pitchFamily="34" charset="-122"/>
                <a:ea typeface="微软雅黑" panose="020B0503020204020204" pitchFamily="34" charset="-122"/>
              </a:rPr>
              <a:t>只反映了统计显著性，而不直接反映效应大小或生物学重要性，有时会导致忽略效应较大的非显著结果。</a:t>
            </a:r>
          </a:p>
          <a:p>
            <a:pPr>
              <a:buFont typeface="+mj-lt"/>
              <a:buAutoNum type="arabicPeriod"/>
            </a:pPr>
            <a:r>
              <a:rPr lang="zh-CN" altLang="en-US" sz="1400" b="1" dirty="0">
                <a:solidFill>
                  <a:srgbClr val="060607"/>
                </a:solidFill>
                <a:latin typeface="微软雅黑" panose="020B0503020204020204" pitchFamily="34" charset="-122"/>
                <a:ea typeface="微软雅黑" panose="020B0503020204020204" pitchFamily="34" charset="-122"/>
              </a:rPr>
              <a:t>受样本量影响</a:t>
            </a:r>
            <a:r>
              <a:rPr lang="zh-CN" altLang="en-US" sz="1400" dirty="0">
                <a:solidFill>
                  <a:srgbClr val="060607"/>
                </a:solidFill>
                <a:latin typeface="微软雅黑" panose="020B0503020204020204" pitchFamily="34" charset="-122"/>
                <a:ea typeface="微软雅黑" panose="020B0503020204020204" pitchFamily="34" charset="-122"/>
              </a:rPr>
              <a:t>：样本量的大小直接影响 </a:t>
            </a:r>
            <a:r>
              <a:rPr lang="en-US" altLang="zh-CN" sz="1400" dirty="0">
                <a:solidFill>
                  <a:srgbClr val="060607"/>
                </a:solidFill>
                <a:latin typeface="微软雅黑" panose="020B0503020204020204" pitchFamily="34" charset="-122"/>
                <a:ea typeface="微软雅黑" panose="020B0503020204020204" pitchFamily="34" charset="-122"/>
              </a:rPr>
              <a:t>p-value</a:t>
            </a:r>
            <a:r>
              <a:rPr lang="zh-CN" altLang="en-US" sz="1400" dirty="0">
                <a:solidFill>
                  <a:srgbClr val="060607"/>
                </a:solidFill>
                <a:latin typeface="微软雅黑" panose="020B0503020204020204" pitchFamily="34" charset="-122"/>
                <a:ea typeface="微软雅黑" panose="020B0503020204020204" pitchFamily="34" charset="-122"/>
              </a:rPr>
              <a:t>，样本量越大，越容易得到低 </a:t>
            </a:r>
            <a:r>
              <a:rPr lang="en-US" altLang="zh-CN" sz="1400" dirty="0">
                <a:solidFill>
                  <a:srgbClr val="060607"/>
                </a:solidFill>
                <a:latin typeface="微软雅黑" panose="020B0503020204020204" pitchFamily="34" charset="-122"/>
                <a:ea typeface="微软雅黑" panose="020B0503020204020204" pitchFamily="34" charset="-122"/>
              </a:rPr>
              <a:t>p-value</a:t>
            </a:r>
            <a:r>
              <a:rPr lang="zh-CN" altLang="en-US" sz="1400" dirty="0">
                <a:solidFill>
                  <a:srgbClr val="060607"/>
                </a:solidFill>
                <a:latin typeface="微软雅黑" panose="020B0503020204020204" pitchFamily="34" charset="-122"/>
                <a:ea typeface="微软雅黑" panose="020B0503020204020204" pitchFamily="34" charset="-122"/>
              </a:rPr>
              <a:t>，即使效应大小很小。</a:t>
            </a:r>
          </a:p>
          <a:p>
            <a:pPr>
              <a:buFont typeface="+mj-lt"/>
              <a:buAutoNum type="arabicPeriod"/>
            </a:pPr>
            <a:r>
              <a:rPr lang="zh-CN" altLang="en-US" sz="1400" b="1" dirty="0">
                <a:solidFill>
                  <a:srgbClr val="060607"/>
                </a:solidFill>
                <a:latin typeface="微软雅黑" panose="020B0503020204020204" pitchFamily="34" charset="-122"/>
                <a:ea typeface="微软雅黑" panose="020B0503020204020204" pitchFamily="34" charset="-122"/>
              </a:rPr>
              <a:t>对数据分布的假设</a:t>
            </a:r>
            <a:r>
              <a:rPr lang="zh-CN" altLang="en-US" sz="1400" dirty="0">
                <a:solidFill>
                  <a:srgbClr val="060607"/>
                </a:solidFill>
                <a:latin typeface="微软雅黑" panose="020B0503020204020204" pitchFamily="34" charset="-122"/>
                <a:ea typeface="微软雅黑" panose="020B0503020204020204" pitchFamily="34" charset="-122"/>
              </a:rPr>
              <a:t>：某些统计测试计算 </a:t>
            </a:r>
            <a:r>
              <a:rPr lang="en-US" altLang="zh-CN" sz="1400" dirty="0">
                <a:solidFill>
                  <a:srgbClr val="060607"/>
                </a:solidFill>
                <a:latin typeface="微软雅黑" panose="020B0503020204020204" pitchFamily="34" charset="-122"/>
                <a:ea typeface="微软雅黑" panose="020B0503020204020204" pitchFamily="34" charset="-122"/>
              </a:rPr>
              <a:t>p-value </a:t>
            </a:r>
            <a:r>
              <a:rPr lang="zh-CN" altLang="en-US" sz="1400" dirty="0">
                <a:solidFill>
                  <a:srgbClr val="060607"/>
                </a:solidFill>
                <a:latin typeface="微软雅黑" panose="020B0503020204020204" pitchFamily="34" charset="-122"/>
                <a:ea typeface="微软雅黑" panose="020B0503020204020204" pitchFamily="34" charset="-122"/>
              </a:rPr>
              <a:t>时需要对数据的分布做出假设（如正态分布），如果数据违反这些假设，</a:t>
            </a:r>
            <a:r>
              <a:rPr lang="en-US" altLang="zh-CN" sz="1400" dirty="0">
                <a:solidFill>
                  <a:srgbClr val="060607"/>
                </a:solidFill>
                <a:latin typeface="微软雅黑" panose="020B0503020204020204" pitchFamily="34" charset="-122"/>
                <a:ea typeface="微软雅黑" panose="020B0503020204020204" pitchFamily="34" charset="-122"/>
              </a:rPr>
              <a:t>p-value </a:t>
            </a:r>
            <a:r>
              <a:rPr lang="zh-CN" altLang="en-US" sz="1400" dirty="0">
                <a:solidFill>
                  <a:srgbClr val="060607"/>
                </a:solidFill>
                <a:latin typeface="微软雅黑" panose="020B0503020204020204" pitchFamily="34" charset="-122"/>
                <a:ea typeface="微软雅黑" panose="020B0503020204020204" pitchFamily="34" charset="-122"/>
              </a:rPr>
              <a:t>的准确性可能会受到影响。</a:t>
            </a:r>
            <a:endParaRPr lang="zh-CN" altLang="en-US"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941782A-B59B-47EE-83D4-AA51DCE76631}"/>
              </a:ext>
            </a:extLst>
          </p:cNvPr>
          <p:cNvPicPr>
            <a:picLocks noChangeAspect="1"/>
          </p:cNvPicPr>
          <p:nvPr/>
        </p:nvPicPr>
        <p:blipFill>
          <a:blip r:embed="rId2"/>
          <a:stretch>
            <a:fillRect/>
          </a:stretch>
        </p:blipFill>
        <p:spPr>
          <a:xfrm>
            <a:off x="9176548" y="1134592"/>
            <a:ext cx="2614960" cy="2318927"/>
          </a:xfrm>
          <a:prstGeom prst="rect">
            <a:avLst/>
          </a:prstGeom>
        </p:spPr>
      </p:pic>
    </p:spTree>
    <p:extLst>
      <p:ext uri="{BB962C8B-B14F-4D97-AF65-F5344CB8AC3E}">
        <p14:creationId xmlns:p14="http://schemas.microsoft.com/office/powerpoint/2010/main" val="221354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1C847-746D-4C80-902D-61650CE37A2A}"/>
              </a:ext>
            </a:extLst>
          </p:cNvPr>
          <p:cNvSpPr>
            <a:spLocks noGrp="1"/>
          </p:cNvSpPr>
          <p:nvPr>
            <p:ph type="title"/>
          </p:nvPr>
        </p:nvSpPr>
        <p:spPr>
          <a:xfrm>
            <a:off x="199836" y="18255"/>
            <a:ext cx="11992164" cy="1325563"/>
          </a:xfrm>
        </p:spPr>
        <p:txBody>
          <a:bodyPr/>
          <a:lstStyle/>
          <a:p>
            <a:r>
              <a:rPr lang="en-US" altLang="zh-CN" dirty="0"/>
              <a:t>RNA-Seq </a:t>
            </a:r>
            <a:r>
              <a:rPr lang="zh-CN" altLang="en-US" dirty="0"/>
              <a:t>差异表达分析软件概览</a:t>
            </a:r>
          </a:p>
        </p:txBody>
      </p:sp>
      <p:sp>
        <p:nvSpPr>
          <p:cNvPr id="4" name="灯片编号占位符 3">
            <a:extLst>
              <a:ext uri="{FF2B5EF4-FFF2-40B4-BE49-F238E27FC236}">
                <a16:creationId xmlns:a16="http://schemas.microsoft.com/office/drawing/2014/main" id="{95319AFB-FC75-4F14-9D0E-E8B74A3BCDDC}"/>
              </a:ext>
            </a:extLst>
          </p:cNvPr>
          <p:cNvSpPr>
            <a:spLocks noGrp="1"/>
          </p:cNvSpPr>
          <p:nvPr>
            <p:ph type="sldNum" sz="quarter" idx="12"/>
          </p:nvPr>
        </p:nvSpPr>
        <p:spPr/>
        <p:txBody>
          <a:bodyPr/>
          <a:lstStyle/>
          <a:p>
            <a:fld id="{DF849393-7876-44FF-8BC7-6C3A91957E85}" type="slidenum">
              <a:rPr lang="zh-CN" altLang="en-US" smtClean="0"/>
              <a:t>63</a:t>
            </a:fld>
            <a:endParaRPr lang="zh-CN" altLang="en-US"/>
          </a:p>
        </p:txBody>
      </p:sp>
      <p:pic>
        <p:nvPicPr>
          <p:cNvPr id="5" name="图片 4">
            <a:extLst>
              <a:ext uri="{FF2B5EF4-FFF2-40B4-BE49-F238E27FC236}">
                <a16:creationId xmlns:a16="http://schemas.microsoft.com/office/drawing/2014/main" id="{0A0418CD-8699-49A9-B632-666AADE56538}"/>
              </a:ext>
            </a:extLst>
          </p:cNvPr>
          <p:cNvPicPr>
            <a:picLocks noChangeAspect="1"/>
          </p:cNvPicPr>
          <p:nvPr/>
        </p:nvPicPr>
        <p:blipFill>
          <a:blip r:embed="rId3"/>
          <a:stretch>
            <a:fillRect/>
          </a:stretch>
        </p:blipFill>
        <p:spPr>
          <a:xfrm>
            <a:off x="644213" y="1060595"/>
            <a:ext cx="7355965" cy="4893431"/>
          </a:xfrm>
          <a:prstGeom prst="rect">
            <a:avLst/>
          </a:prstGeom>
          <a:ln>
            <a:solidFill>
              <a:schemeClr val="tx1"/>
            </a:solidFill>
          </a:ln>
        </p:spPr>
      </p:pic>
      <p:sp>
        <p:nvSpPr>
          <p:cNvPr id="6" name="矩形 5">
            <a:extLst>
              <a:ext uri="{FF2B5EF4-FFF2-40B4-BE49-F238E27FC236}">
                <a16:creationId xmlns:a16="http://schemas.microsoft.com/office/drawing/2014/main" id="{930323C1-4529-4CDD-BEA4-482E90E85B2D}"/>
              </a:ext>
            </a:extLst>
          </p:cNvPr>
          <p:cNvSpPr/>
          <p:nvPr/>
        </p:nvSpPr>
        <p:spPr>
          <a:xfrm>
            <a:off x="2429691" y="6444476"/>
            <a:ext cx="9463177" cy="261610"/>
          </a:xfrm>
          <a:prstGeom prst="rect">
            <a:avLst/>
          </a:prstGeom>
        </p:spPr>
        <p:txBody>
          <a:bodyPr wrap="square">
            <a:spAutoFit/>
          </a:bodyPr>
          <a:lstStyle/>
          <a:p>
            <a:r>
              <a:rPr lang="en-US" altLang="zh-CN" sz="1100" dirty="0">
                <a:solidFill>
                  <a:srgbClr val="222222"/>
                </a:solidFill>
                <a:latin typeface="Arial" panose="020B0604020202020204" pitchFamily="34" charset="0"/>
              </a:rPr>
              <a:t>Stark, Rory, Marta </a:t>
            </a:r>
            <a:r>
              <a:rPr lang="en-US" altLang="zh-CN" sz="1100" dirty="0" err="1">
                <a:solidFill>
                  <a:srgbClr val="222222"/>
                </a:solidFill>
                <a:latin typeface="Arial" panose="020B0604020202020204" pitchFamily="34" charset="0"/>
              </a:rPr>
              <a:t>Grzelak</a:t>
            </a:r>
            <a:r>
              <a:rPr lang="en-US" altLang="zh-CN" sz="1100" dirty="0">
                <a:solidFill>
                  <a:srgbClr val="222222"/>
                </a:solidFill>
                <a:latin typeface="Arial" panose="020B0604020202020204" pitchFamily="34" charset="0"/>
              </a:rPr>
              <a:t>, and James Hadfield. "RNA sequencing: the teenage years." </a:t>
            </a:r>
            <a:r>
              <a:rPr lang="en-US" altLang="zh-CN" sz="1100" i="1" dirty="0">
                <a:solidFill>
                  <a:srgbClr val="222222"/>
                </a:solidFill>
                <a:latin typeface="Arial" panose="020B0604020202020204" pitchFamily="34" charset="0"/>
              </a:rPr>
              <a:t>Nature Reviews Genetics</a:t>
            </a:r>
            <a:r>
              <a:rPr lang="en-US" altLang="zh-CN" sz="1100" dirty="0">
                <a:solidFill>
                  <a:srgbClr val="222222"/>
                </a:solidFill>
                <a:latin typeface="Arial" panose="020B0604020202020204" pitchFamily="34" charset="0"/>
              </a:rPr>
              <a:t> 20.11 (2019): 631-656.</a:t>
            </a:r>
            <a:endParaRPr lang="zh-CN" altLang="en-US" sz="1100" dirty="0"/>
          </a:p>
        </p:txBody>
      </p:sp>
      <p:sp>
        <p:nvSpPr>
          <p:cNvPr id="7" name="矩形 6">
            <a:extLst>
              <a:ext uri="{FF2B5EF4-FFF2-40B4-BE49-F238E27FC236}">
                <a16:creationId xmlns:a16="http://schemas.microsoft.com/office/drawing/2014/main" id="{535F3996-3BA7-4965-88DC-F3CED69253C0}"/>
              </a:ext>
            </a:extLst>
          </p:cNvPr>
          <p:cNvSpPr/>
          <p:nvPr/>
        </p:nvSpPr>
        <p:spPr>
          <a:xfrm>
            <a:off x="8404645" y="3328031"/>
            <a:ext cx="1053494" cy="369332"/>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Salmon</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0152B66F-B596-4492-A2B6-5AFF9BFBA158}"/>
              </a:ext>
            </a:extLst>
          </p:cNvPr>
          <p:cNvSpPr/>
          <p:nvPr/>
        </p:nvSpPr>
        <p:spPr>
          <a:xfrm rot="5400000">
            <a:off x="8816496" y="3908150"/>
            <a:ext cx="229793" cy="20563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3C6D7F9-7612-425B-B34C-77B379D7AE61}"/>
              </a:ext>
            </a:extLst>
          </p:cNvPr>
          <p:cNvSpPr/>
          <p:nvPr/>
        </p:nvSpPr>
        <p:spPr>
          <a:xfrm>
            <a:off x="9232652" y="4324572"/>
            <a:ext cx="1069524" cy="369332"/>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DESeq2</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0" name="箭头: 右 9">
            <a:extLst>
              <a:ext uri="{FF2B5EF4-FFF2-40B4-BE49-F238E27FC236}">
                <a16:creationId xmlns:a16="http://schemas.microsoft.com/office/drawing/2014/main" id="{D110BB93-BEF1-467C-A63F-8515EA004FC6}"/>
              </a:ext>
            </a:extLst>
          </p:cNvPr>
          <p:cNvSpPr/>
          <p:nvPr/>
        </p:nvSpPr>
        <p:spPr>
          <a:xfrm rot="5400000">
            <a:off x="9652518" y="4904691"/>
            <a:ext cx="229793" cy="20563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8316E9E-6418-4D98-ACD4-CCFC6FA9092D}"/>
              </a:ext>
            </a:extLst>
          </p:cNvPr>
          <p:cNvSpPr/>
          <p:nvPr/>
        </p:nvSpPr>
        <p:spPr>
          <a:xfrm>
            <a:off x="9182158" y="5321115"/>
            <a:ext cx="1170513" cy="369332"/>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NetBID2</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42BBA87F-7D1F-472A-B5A4-B18B99922E73}"/>
              </a:ext>
            </a:extLst>
          </p:cNvPr>
          <p:cNvSpPr/>
          <p:nvPr/>
        </p:nvSpPr>
        <p:spPr>
          <a:xfrm>
            <a:off x="9859362" y="3141973"/>
            <a:ext cx="2256773" cy="553998"/>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STAR/</a:t>
            </a:r>
          </a:p>
          <a:p>
            <a:pPr algn="ctr"/>
            <a:r>
              <a:rPr lang="en-US" altLang="zh-CN" sz="1200" dirty="0" err="1">
                <a:solidFill>
                  <a:srgbClr val="FF0000"/>
                </a:solidFill>
                <a:latin typeface="微软雅黑" panose="020B0503020204020204" pitchFamily="34" charset="-122"/>
                <a:ea typeface="微软雅黑" panose="020B0503020204020204" pitchFamily="34" charset="-122"/>
              </a:rPr>
              <a:t>featureCounts</a:t>
            </a:r>
            <a:r>
              <a:rPr lang="en-US" altLang="zh-CN" sz="1200" dirty="0">
                <a:solidFill>
                  <a:srgbClr val="FF0000"/>
                </a:solidFill>
                <a:latin typeface="微软雅黑" panose="020B0503020204020204" pitchFamily="34" charset="-122"/>
                <a:ea typeface="微软雅黑" panose="020B0503020204020204" pitchFamily="34" charset="-122"/>
              </a:rPr>
              <a:t>/</a:t>
            </a:r>
            <a:r>
              <a:rPr lang="en-US" altLang="zh-CN" sz="1200" dirty="0" err="1">
                <a:solidFill>
                  <a:srgbClr val="FF0000"/>
                </a:solidFill>
                <a:latin typeface="微软雅黑" panose="020B0503020204020204" pitchFamily="34" charset="-122"/>
                <a:ea typeface="微软雅黑" panose="020B0503020204020204" pitchFamily="34" charset="-122"/>
              </a:rPr>
              <a:t>HTSeq</a:t>
            </a:r>
            <a:r>
              <a:rPr lang="en-US" altLang="zh-CN" sz="1200" dirty="0">
                <a:solidFill>
                  <a:srgbClr val="FF0000"/>
                </a:solidFill>
                <a:latin typeface="微软雅黑" panose="020B0503020204020204" pitchFamily="34" charset="-122"/>
                <a:ea typeface="微软雅黑" panose="020B0503020204020204" pitchFamily="34" charset="-122"/>
              </a:rPr>
              <a:t>-count</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3" name="箭头: 右 12">
            <a:extLst>
              <a:ext uri="{FF2B5EF4-FFF2-40B4-BE49-F238E27FC236}">
                <a16:creationId xmlns:a16="http://schemas.microsoft.com/office/drawing/2014/main" id="{E6CDB9D5-5C5A-4352-8E7D-C8C2DC061956}"/>
              </a:ext>
            </a:extLst>
          </p:cNvPr>
          <p:cNvSpPr/>
          <p:nvPr/>
        </p:nvSpPr>
        <p:spPr>
          <a:xfrm rot="5400000">
            <a:off x="10898977" y="3908151"/>
            <a:ext cx="229793" cy="20563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1536D7F-9386-4B72-8C45-C72EBD4F9ACF}"/>
              </a:ext>
            </a:extLst>
          </p:cNvPr>
          <p:cNvSpPr/>
          <p:nvPr/>
        </p:nvSpPr>
        <p:spPr>
          <a:xfrm rot="19722830">
            <a:off x="8499351" y="2914988"/>
            <a:ext cx="1772916" cy="310896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A3F01222-AA6C-41C6-B219-A30BBCFBD3DB}"/>
              </a:ext>
            </a:extLst>
          </p:cNvPr>
          <p:cNvSpPr/>
          <p:nvPr/>
        </p:nvSpPr>
        <p:spPr>
          <a:xfrm>
            <a:off x="1271452" y="6184939"/>
            <a:ext cx="10754390" cy="276999"/>
          </a:xfrm>
          <a:prstGeom prst="rect">
            <a:avLst/>
          </a:prstGeom>
        </p:spPr>
        <p:txBody>
          <a:bodyPr wrap="square">
            <a:spAutoFit/>
          </a:bodyPr>
          <a:lstStyle/>
          <a:p>
            <a:r>
              <a:rPr lang="en-US" altLang="zh-CN" sz="1200" dirty="0" err="1">
                <a:solidFill>
                  <a:srgbClr val="222222"/>
                </a:solidFill>
                <a:latin typeface="-apple-system"/>
              </a:rPr>
              <a:t>Dündar</a:t>
            </a:r>
            <a:r>
              <a:rPr lang="en-US" altLang="zh-CN" sz="1200" dirty="0">
                <a:solidFill>
                  <a:srgbClr val="222222"/>
                </a:solidFill>
                <a:latin typeface="-apple-system"/>
              </a:rPr>
              <a:t>, </a:t>
            </a:r>
            <a:r>
              <a:rPr lang="en-US" altLang="zh-CN" sz="1200" dirty="0" err="1">
                <a:solidFill>
                  <a:srgbClr val="222222"/>
                </a:solidFill>
                <a:latin typeface="-apple-system"/>
              </a:rPr>
              <a:t>Friederike</a:t>
            </a:r>
            <a:r>
              <a:rPr lang="en-US" altLang="zh-CN" sz="1200" dirty="0">
                <a:solidFill>
                  <a:srgbClr val="222222"/>
                </a:solidFill>
                <a:latin typeface="-apple-system"/>
              </a:rPr>
              <a:t>, Luce </a:t>
            </a:r>
            <a:r>
              <a:rPr lang="en-US" altLang="zh-CN" sz="1200" dirty="0" err="1">
                <a:solidFill>
                  <a:srgbClr val="222222"/>
                </a:solidFill>
                <a:latin typeface="-apple-system"/>
              </a:rPr>
              <a:t>Skrabanek</a:t>
            </a:r>
            <a:r>
              <a:rPr lang="en-US" altLang="zh-CN" sz="1200" dirty="0">
                <a:solidFill>
                  <a:srgbClr val="222222"/>
                </a:solidFill>
                <a:latin typeface="-apple-system"/>
              </a:rPr>
              <a:t>, and Paul </a:t>
            </a:r>
            <a:r>
              <a:rPr lang="en-US" altLang="zh-CN" sz="1200" dirty="0" err="1">
                <a:solidFill>
                  <a:srgbClr val="222222"/>
                </a:solidFill>
                <a:latin typeface="-apple-system"/>
              </a:rPr>
              <a:t>Zumbo</a:t>
            </a:r>
            <a:r>
              <a:rPr lang="en-US" altLang="zh-CN" sz="1200" dirty="0">
                <a:solidFill>
                  <a:srgbClr val="222222"/>
                </a:solidFill>
                <a:latin typeface="-apple-system"/>
              </a:rPr>
              <a:t>. "Introduction to differential gene expression analysis using RNA-seq." </a:t>
            </a:r>
            <a:r>
              <a:rPr lang="en-US" altLang="zh-CN" sz="1200" i="1" dirty="0">
                <a:solidFill>
                  <a:srgbClr val="222222"/>
                </a:solidFill>
                <a:latin typeface="-apple-system"/>
              </a:rPr>
              <a:t>Appl. Bioinformatics</a:t>
            </a:r>
            <a:r>
              <a:rPr lang="en-US" altLang="zh-CN" sz="1200" dirty="0">
                <a:solidFill>
                  <a:srgbClr val="222222"/>
                </a:solidFill>
                <a:latin typeface="-apple-system"/>
              </a:rPr>
              <a:t> (2015): 1-67.</a:t>
            </a:r>
            <a:endParaRPr lang="zh-CN" altLang="en-US" sz="1200" dirty="0">
              <a:latin typeface="-apple-system"/>
            </a:endParaRPr>
          </a:p>
        </p:txBody>
      </p:sp>
    </p:spTree>
    <p:extLst>
      <p:ext uri="{BB962C8B-B14F-4D97-AF65-F5344CB8AC3E}">
        <p14:creationId xmlns:p14="http://schemas.microsoft.com/office/powerpoint/2010/main" val="292639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p:bldP spid="12" grpId="0"/>
      <p:bldP spid="13" grpId="0" animBg="1"/>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73561-D4E4-4AE3-B3BC-ACA5192050F1}"/>
              </a:ext>
            </a:extLst>
          </p:cNvPr>
          <p:cNvSpPr>
            <a:spLocks noGrp="1"/>
          </p:cNvSpPr>
          <p:nvPr>
            <p:ph type="title"/>
          </p:nvPr>
        </p:nvSpPr>
        <p:spPr/>
        <p:txBody>
          <a:bodyPr/>
          <a:lstStyle/>
          <a:p>
            <a:r>
              <a:rPr lang="en-US" altLang="zh-CN" dirty="0"/>
              <a:t>Salmon</a:t>
            </a:r>
            <a:r>
              <a:rPr lang="zh-CN" altLang="en-US" dirty="0"/>
              <a:t>原理简介</a:t>
            </a:r>
          </a:p>
        </p:txBody>
      </p:sp>
      <p:sp>
        <p:nvSpPr>
          <p:cNvPr id="4" name="灯片编号占位符 3">
            <a:extLst>
              <a:ext uri="{FF2B5EF4-FFF2-40B4-BE49-F238E27FC236}">
                <a16:creationId xmlns:a16="http://schemas.microsoft.com/office/drawing/2014/main" id="{FD461888-E631-4500-BDF4-1F277ECAC295}"/>
              </a:ext>
            </a:extLst>
          </p:cNvPr>
          <p:cNvSpPr>
            <a:spLocks noGrp="1"/>
          </p:cNvSpPr>
          <p:nvPr>
            <p:ph type="sldNum" sz="quarter" idx="12"/>
          </p:nvPr>
        </p:nvSpPr>
        <p:spPr/>
        <p:txBody>
          <a:bodyPr/>
          <a:lstStyle/>
          <a:p>
            <a:fld id="{DF849393-7876-44FF-8BC7-6C3A91957E85}" type="slidenum">
              <a:rPr lang="zh-CN" altLang="en-US" smtClean="0"/>
              <a:t>64</a:t>
            </a:fld>
            <a:endParaRPr lang="zh-CN" altLang="en-US"/>
          </a:p>
        </p:txBody>
      </p:sp>
      <p:sp>
        <p:nvSpPr>
          <p:cNvPr id="5" name="矩形 4">
            <a:extLst>
              <a:ext uri="{FF2B5EF4-FFF2-40B4-BE49-F238E27FC236}">
                <a16:creationId xmlns:a16="http://schemas.microsoft.com/office/drawing/2014/main" id="{0C689E97-34DB-47DB-91C0-6D6B7E73D4DE}"/>
              </a:ext>
            </a:extLst>
          </p:cNvPr>
          <p:cNvSpPr/>
          <p:nvPr/>
        </p:nvSpPr>
        <p:spPr>
          <a:xfrm>
            <a:off x="4148911" y="6165600"/>
            <a:ext cx="7541623" cy="600164"/>
          </a:xfrm>
          <a:prstGeom prst="rect">
            <a:avLst/>
          </a:prstGeom>
        </p:spPr>
        <p:txBody>
          <a:bodyPr wrap="square">
            <a:spAutoFit/>
          </a:bodyPr>
          <a:lstStyle/>
          <a:p>
            <a:r>
              <a:rPr lang="en-US" altLang="zh-CN" sz="1100" dirty="0" err="1">
                <a:solidFill>
                  <a:srgbClr val="222222"/>
                </a:solidFill>
                <a:latin typeface="-apple-system"/>
              </a:rPr>
              <a:t>Patro</a:t>
            </a:r>
            <a:r>
              <a:rPr lang="en-US" altLang="zh-CN" sz="1100" dirty="0">
                <a:solidFill>
                  <a:srgbClr val="222222"/>
                </a:solidFill>
                <a:latin typeface="-apple-system"/>
              </a:rPr>
              <a:t>, R., Duggal, G., Love, M. </a:t>
            </a:r>
            <a:r>
              <a:rPr lang="en-US" altLang="zh-CN" sz="1100" i="1" dirty="0">
                <a:solidFill>
                  <a:srgbClr val="222222"/>
                </a:solidFill>
                <a:latin typeface="-apple-system"/>
              </a:rPr>
              <a:t>et al.</a:t>
            </a:r>
            <a:r>
              <a:rPr lang="en-US" altLang="zh-CN" sz="1100" dirty="0">
                <a:solidFill>
                  <a:srgbClr val="222222"/>
                </a:solidFill>
                <a:latin typeface="-apple-system"/>
              </a:rPr>
              <a:t> Salmon provides fast and bias-aware quantification of transcript expression. </a:t>
            </a:r>
            <a:r>
              <a:rPr lang="en-US" altLang="zh-CN" sz="1100" i="1" dirty="0">
                <a:solidFill>
                  <a:srgbClr val="222222"/>
                </a:solidFill>
                <a:latin typeface="-apple-system"/>
              </a:rPr>
              <a:t>Nat Methods</a:t>
            </a:r>
            <a:r>
              <a:rPr lang="en-US" altLang="zh-CN" sz="1100" dirty="0">
                <a:solidFill>
                  <a:srgbClr val="222222"/>
                </a:solidFill>
                <a:latin typeface="-apple-system"/>
              </a:rPr>
              <a:t> </a:t>
            </a:r>
            <a:r>
              <a:rPr lang="en-US" altLang="zh-CN" sz="1100" b="1" dirty="0">
                <a:solidFill>
                  <a:srgbClr val="222222"/>
                </a:solidFill>
                <a:latin typeface="-apple-system"/>
              </a:rPr>
              <a:t>14</a:t>
            </a:r>
            <a:r>
              <a:rPr lang="en-US" altLang="zh-CN" sz="1100" dirty="0">
                <a:solidFill>
                  <a:srgbClr val="222222"/>
                </a:solidFill>
                <a:latin typeface="-apple-system"/>
              </a:rPr>
              <a:t>, 417–419 (2017). </a:t>
            </a:r>
            <a:r>
              <a:rPr lang="en-US" altLang="zh-CN" sz="1100" dirty="0">
                <a:solidFill>
                  <a:srgbClr val="222222"/>
                </a:solidFill>
                <a:latin typeface="-apple-system"/>
                <a:hlinkClick r:id="rId3"/>
              </a:rPr>
              <a:t>https://doi.org/10.1038/nmeth.4197</a:t>
            </a:r>
            <a:endParaRPr lang="en-US" altLang="zh-CN" sz="1100" dirty="0">
              <a:solidFill>
                <a:srgbClr val="222222"/>
              </a:solidFill>
              <a:latin typeface="-apple-system"/>
            </a:endParaRPr>
          </a:p>
          <a:p>
            <a:r>
              <a:rPr lang="zh-CN" altLang="en-US" sz="1100" dirty="0">
                <a:latin typeface="-apple-system"/>
                <a:hlinkClick r:id="rId4"/>
              </a:rPr>
              <a:t>https://hbctraining.github.io/Intro-to-rnaseq-hpc-salmon-flipped/lessons/08_quasi_alignment_salmon.html</a:t>
            </a:r>
            <a:endParaRPr lang="en-US" altLang="zh-CN" sz="1100" dirty="0">
              <a:latin typeface="-apple-system"/>
            </a:endParaRPr>
          </a:p>
        </p:txBody>
      </p:sp>
      <p:sp>
        <p:nvSpPr>
          <p:cNvPr id="6" name="矩形 5">
            <a:extLst>
              <a:ext uri="{FF2B5EF4-FFF2-40B4-BE49-F238E27FC236}">
                <a16:creationId xmlns:a16="http://schemas.microsoft.com/office/drawing/2014/main" id="{E6037541-226F-4151-9A32-F469A34FBCF7}"/>
              </a:ext>
            </a:extLst>
          </p:cNvPr>
          <p:cNvSpPr/>
          <p:nvPr/>
        </p:nvSpPr>
        <p:spPr>
          <a:xfrm>
            <a:off x="322214" y="6444476"/>
            <a:ext cx="3255443"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https://github.com/COMBINE-lab/salmon</a:t>
            </a:r>
          </a:p>
        </p:txBody>
      </p:sp>
      <p:pic>
        <p:nvPicPr>
          <p:cNvPr id="8" name="图片 7">
            <a:extLst>
              <a:ext uri="{FF2B5EF4-FFF2-40B4-BE49-F238E27FC236}">
                <a16:creationId xmlns:a16="http://schemas.microsoft.com/office/drawing/2014/main" id="{AB71E0B6-414D-484D-BFC0-9A35F5222194}"/>
              </a:ext>
            </a:extLst>
          </p:cNvPr>
          <p:cNvPicPr>
            <a:picLocks noChangeAspect="1"/>
          </p:cNvPicPr>
          <p:nvPr/>
        </p:nvPicPr>
        <p:blipFill rotWithShape="1">
          <a:blip r:embed="rId5">
            <a:extLst>
              <a:ext uri="{28A0092B-C50C-407E-A947-70E740481C1C}">
                <a14:useLocalDpi xmlns:a14="http://schemas.microsoft.com/office/drawing/2010/main" val="0"/>
              </a:ext>
            </a:extLst>
          </a:blip>
          <a:srcRect r="265"/>
          <a:stretch/>
        </p:blipFill>
        <p:spPr>
          <a:xfrm>
            <a:off x="7868093" y="261513"/>
            <a:ext cx="3801393" cy="1263137"/>
          </a:xfrm>
          <a:prstGeom prst="rect">
            <a:avLst/>
          </a:prstGeom>
        </p:spPr>
      </p:pic>
      <p:pic>
        <p:nvPicPr>
          <p:cNvPr id="10" name="图片 9">
            <a:extLst>
              <a:ext uri="{FF2B5EF4-FFF2-40B4-BE49-F238E27FC236}">
                <a16:creationId xmlns:a16="http://schemas.microsoft.com/office/drawing/2014/main" id="{7FE8BBC1-EABB-4B06-88DF-14BDE9082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1773" y="1713562"/>
            <a:ext cx="5969069" cy="4082294"/>
          </a:xfrm>
          <a:prstGeom prst="rect">
            <a:avLst/>
          </a:prstGeom>
          <a:ln>
            <a:solidFill>
              <a:schemeClr val="tx1"/>
            </a:solidFill>
          </a:ln>
        </p:spPr>
      </p:pic>
    </p:spTree>
    <p:extLst>
      <p:ext uri="{BB962C8B-B14F-4D97-AF65-F5344CB8AC3E}">
        <p14:creationId xmlns:p14="http://schemas.microsoft.com/office/powerpoint/2010/main" val="2846662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DF6D0AD-82D7-42F6-B651-30FB49BFAA7B}"/>
              </a:ext>
            </a:extLst>
          </p:cNvPr>
          <p:cNvSpPr>
            <a:spLocks noGrp="1"/>
          </p:cNvSpPr>
          <p:nvPr>
            <p:ph type="sldNum" sz="quarter" idx="12"/>
          </p:nvPr>
        </p:nvSpPr>
        <p:spPr/>
        <p:txBody>
          <a:bodyPr/>
          <a:lstStyle/>
          <a:p>
            <a:fld id="{DF849393-7876-44FF-8BC7-6C3A91957E85}" type="slidenum">
              <a:rPr lang="zh-CN" altLang="en-US" smtClean="0"/>
              <a:t>65</a:t>
            </a:fld>
            <a:endParaRPr lang="zh-CN" altLang="en-US"/>
          </a:p>
        </p:txBody>
      </p:sp>
      <p:sp>
        <p:nvSpPr>
          <p:cNvPr id="6" name="矩形 5">
            <a:extLst>
              <a:ext uri="{FF2B5EF4-FFF2-40B4-BE49-F238E27FC236}">
                <a16:creationId xmlns:a16="http://schemas.microsoft.com/office/drawing/2014/main" id="{9D6A0B90-2C97-4B1D-AB8B-EF2D5FA7B494}"/>
              </a:ext>
            </a:extLst>
          </p:cNvPr>
          <p:cNvSpPr/>
          <p:nvPr/>
        </p:nvSpPr>
        <p:spPr>
          <a:xfrm>
            <a:off x="8498990" y="1541946"/>
            <a:ext cx="3528407" cy="4647426"/>
          </a:xfrm>
          <a:prstGeom prst="rect">
            <a:avLst/>
          </a:prstGeom>
        </p:spPr>
        <p:txBody>
          <a:bodyPr wrap="square">
            <a:spAutoFit/>
          </a:bodyPr>
          <a:lstStyle/>
          <a:p>
            <a:pPr>
              <a:spcBef>
                <a:spcPts val="600"/>
              </a:spcBef>
            </a:pPr>
            <a:r>
              <a:rPr lang="zh-CN" altLang="en-US" sz="1600" b="1" dirty="0">
                <a:solidFill>
                  <a:srgbClr val="060607"/>
                </a:solidFill>
                <a:latin typeface="微软雅黑" panose="020B0503020204020204" pitchFamily="34" charset="-122"/>
                <a:ea typeface="微软雅黑" panose="020B0503020204020204" pitchFamily="34" charset="-122"/>
              </a:rPr>
              <a:t>对于每个片段</a:t>
            </a:r>
            <a:r>
              <a:rPr lang="en-US" altLang="zh-CN" sz="1600" b="1" dirty="0">
                <a:solidFill>
                  <a:srgbClr val="060607"/>
                </a:solidFill>
                <a:latin typeface="微软雅黑" panose="020B0503020204020204" pitchFamily="34" charset="-122"/>
                <a:ea typeface="微软雅黑" panose="020B0503020204020204" pitchFamily="34" charset="-122"/>
              </a:rPr>
              <a:t>Read</a:t>
            </a:r>
          </a:p>
          <a:p>
            <a:pPr>
              <a:spcBef>
                <a:spcPts val="600"/>
              </a:spcBef>
              <a:buFont typeface="+mj-lt"/>
              <a:buAutoNum type="arabicPeriod"/>
            </a:pPr>
            <a:r>
              <a:rPr lang="en-US" altLang="zh-CN" sz="1600" b="1" dirty="0">
                <a:solidFill>
                  <a:srgbClr val="060607"/>
                </a:solidFill>
                <a:latin typeface="微软雅黑" panose="020B0503020204020204" pitchFamily="34" charset="-122"/>
                <a:ea typeface="微软雅黑" panose="020B0503020204020204" pitchFamily="34" charset="-122"/>
              </a:rPr>
              <a:t>k-</a:t>
            </a:r>
            <a:r>
              <a:rPr lang="en-US" altLang="zh-CN" sz="1600" b="1" dirty="0" err="1">
                <a:solidFill>
                  <a:srgbClr val="060607"/>
                </a:solidFill>
                <a:latin typeface="微软雅黑" panose="020B0503020204020204" pitchFamily="34" charset="-122"/>
                <a:ea typeface="微软雅黑" panose="020B0503020204020204" pitchFamily="34" charset="-122"/>
              </a:rPr>
              <a:t>mer</a:t>
            </a:r>
            <a:r>
              <a:rPr lang="zh-CN" altLang="en-US" sz="1600" b="1" dirty="0">
                <a:solidFill>
                  <a:srgbClr val="060607"/>
                </a:solidFill>
                <a:latin typeface="微软雅黑" panose="020B0503020204020204" pitchFamily="34" charset="-122"/>
                <a:ea typeface="微软雅黑" panose="020B0503020204020204" pitchFamily="34" charset="-122"/>
              </a:rPr>
              <a:t>扫描 </a:t>
            </a:r>
            <a:r>
              <a:rPr lang="en-US" altLang="zh-CN" sz="1600" dirty="0">
                <a:solidFill>
                  <a:srgbClr val="060607"/>
                </a:solidFill>
                <a:latin typeface="微软雅黑" panose="020B0503020204020204" pitchFamily="34" charset="-122"/>
                <a:ea typeface="微软雅黑" panose="020B0503020204020204" pitchFamily="34" charset="-122"/>
              </a:rPr>
              <a:t>(</a:t>
            </a:r>
            <a:r>
              <a:rPr lang="en-US" altLang="zh-CN" sz="1600" dirty="0" err="1">
                <a:solidFill>
                  <a:srgbClr val="060607"/>
                </a:solidFill>
                <a:latin typeface="微软雅黑" panose="020B0503020204020204" pitchFamily="34" charset="-122"/>
                <a:ea typeface="微软雅黑" panose="020B0503020204020204" pitchFamily="34" charset="-122"/>
              </a:rPr>
              <a:t>e.g</a:t>
            </a:r>
            <a:r>
              <a:rPr lang="en-US" altLang="zh-CN" sz="1600" dirty="0">
                <a:solidFill>
                  <a:srgbClr val="060607"/>
                </a:solidFill>
                <a:latin typeface="微软雅黑" panose="020B0503020204020204" pitchFamily="34" charset="-122"/>
                <a:ea typeface="微软雅黑" panose="020B0503020204020204" pitchFamily="34" charset="-122"/>
              </a:rPr>
              <a:t> k=3 ATT)</a:t>
            </a:r>
          </a:p>
          <a:p>
            <a:pPr>
              <a:spcBef>
                <a:spcPts val="600"/>
              </a:spcBef>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哈希表查找 </a:t>
            </a:r>
            <a:r>
              <a:rPr lang="zh-CN" altLang="en-US" sz="1600" dirty="0">
                <a:solidFill>
                  <a:srgbClr val="060607"/>
                </a:solidFill>
                <a:latin typeface="微软雅黑" panose="020B0503020204020204" pitchFamily="34" charset="-122"/>
                <a:ea typeface="微软雅黑" panose="020B0503020204020204" pitchFamily="34" charset="-122"/>
              </a:rPr>
              <a:t>将</a:t>
            </a:r>
            <a:r>
              <a:rPr lang="en-US" altLang="zh-CN" sz="1600" dirty="0">
                <a:solidFill>
                  <a:srgbClr val="060607"/>
                </a:solidFill>
                <a:latin typeface="微软雅黑" panose="020B0503020204020204" pitchFamily="34" charset="-122"/>
                <a:ea typeface="微软雅黑" panose="020B0503020204020204" pitchFamily="34" charset="-122"/>
              </a:rPr>
              <a:t>k-</a:t>
            </a:r>
            <a:r>
              <a:rPr lang="en-US" altLang="zh-CN" sz="1600" dirty="0" err="1">
                <a:solidFill>
                  <a:srgbClr val="060607"/>
                </a:solidFill>
                <a:latin typeface="微软雅黑" panose="020B0503020204020204" pitchFamily="34" charset="-122"/>
                <a:ea typeface="微软雅黑" panose="020B0503020204020204" pitchFamily="34" charset="-122"/>
              </a:rPr>
              <a:t>mer</a:t>
            </a:r>
            <a:r>
              <a:rPr lang="zh-CN" altLang="en-US" sz="1600" dirty="0">
                <a:solidFill>
                  <a:srgbClr val="060607"/>
                </a:solidFill>
                <a:latin typeface="微软雅黑" panose="020B0503020204020204" pitchFamily="34" charset="-122"/>
                <a:ea typeface="微软雅黑" panose="020B0503020204020204" pitchFamily="34" charset="-122"/>
              </a:rPr>
              <a:t>在哈希表中寻找，检索</a:t>
            </a:r>
            <a:r>
              <a:rPr lang="en-US" altLang="zh-CN" sz="1600" dirty="0">
                <a:solidFill>
                  <a:srgbClr val="060607"/>
                </a:solidFill>
                <a:latin typeface="微软雅黑" panose="020B0503020204020204" pitchFamily="34" charset="-122"/>
                <a:ea typeface="微软雅黑" panose="020B0503020204020204" pitchFamily="34" charset="-122"/>
              </a:rPr>
              <a:t>SA</a:t>
            </a:r>
            <a:r>
              <a:rPr lang="zh-CN" altLang="en-US" sz="1600" dirty="0">
                <a:solidFill>
                  <a:srgbClr val="060607"/>
                </a:solidFill>
                <a:latin typeface="微软雅黑" panose="020B0503020204020204" pitchFamily="34" charset="-122"/>
                <a:ea typeface="微软雅黑" panose="020B0503020204020204" pitchFamily="34" charset="-122"/>
              </a:rPr>
              <a:t>，找到所有匹配后缀</a:t>
            </a:r>
            <a:endParaRPr lang="en-US" altLang="zh-CN" sz="1600" dirty="0">
              <a:solidFill>
                <a:srgbClr val="060607"/>
              </a:solidFill>
              <a:latin typeface="微软雅黑" panose="020B0503020204020204" pitchFamily="34" charset="-122"/>
              <a:ea typeface="微软雅黑" panose="020B0503020204020204" pitchFamily="34" charset="-122"/>
            </a:endParaRPr>
          </a:p>
          <a:p>
            <a:pPr>
              <a:spcBef>
                <a:spcPts val="600"/>
              </a:spcBef>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最大匹配前缀（</a:t>
            </a:r>
            <a:r>
              <a:rPr lang="en-US" altLang="zh-CN" sz="1600" b="1" dirty="0">
                <a:solidFill>
                  <a:srgbClr val="060607"/>
                </a:solidFill>
                <a:latin typeface="微软雅黑" panose="020B0503020204020204" pitchFamily="34" charset="-122"/>
                <a:ea typeface="微软雅黑" panose="020B0503020204020204" pitchFamily="34" charset="-122"/>
              </a:rPr>
              <a:t>MMP</a:t>
            </a:r>
            <a:r>
              <a:rPr lang="zh-CN" altLang="en-US" sz="1600" b="1" dirty="0">
                <a:solidFill>
                  <a:srgbClr val="060607"/>
                </a:solidFill>
                <a:latin typeface="微软雅黑" panose="020B0503020204020204" pitchFamily="34" charset="-122"/>
                <a:ea typeface="微软雅黑" panose="020B0503020204020204" pitchFamily="34" charset="-122"/>
              </a:rPr>
              <a:t>）</a:t>
            </a:r>
            <a:r>
              <a:rPr lang="zh-CN" altLang="en-US" sz="1600" dirty="0">
                <a:solidFill>
                  <a:srgbClr val="060607"/>
                </a:solidFill>
                <a:latin typeface="微软雅黑" panose="020B0503020204020204" pitchFamily="34" charset="-122"/>
                <a:ea typeface="微软雅黑" panose="020B0503020204020204" pitchFamily="34" charset="-122"/>
              </a:rPr>
              <a:t>寻找与参考序列后缀</a:t>
            </a:r>
            <a:r>
              <a:rPr lang="zh-CN" altLang="en-US" sz="1600" u="sng" dirty="0">
                <a:solidFill>
                  <a:srgbClr val="060607"/>
                </a:solidFill>
                <a:latin typeface="微软雅黑" panose="020B0503020204020204" pitchFamily="34" charset="-122"/>
                <a:ea typeface="微软雅黑" panose="020B0503020204020204" pitchFamily="34" charset="-122"/>
              </a:rPr>
              <a:t>完全匹配</a:t>
            </a:r>
            <a:r>
              <a:rPr lang="zh-CN" altLang="en-US" sz="1600" dirty="0">
                <a:solidFill>
                  <a:srgbClr val="060607"/>
                </a:solidFill>
                <a:latin typeface="微软雅黑" panose="020B0503020204020204" pitchFamily="34" charset="-122"/>
                <a:ea typeface="微软雅黑" panose="020B0503020204020204" pitchFamily="34" charset="-122"/>
              </a:rPr>
              <a:t>的最长读段序列 </a:t>
            </a:r>
            <a:r>
              <a:rPr lang="en-US" altLang="zh-CN" sz="1600" dirty="0">
                <a:solidFill>
                  <a:srgbClr val="060607"/>
                </a:solidFill>
                <a:latin typeface="微软雅黑" panose="020B0503020204020204" pitchFamily="34" charset="-122"/>
                <a:ea typeface="微软雅黑" panose="020B0503020204020204" pitchFamily="34" charset="-122"/>
              </a:rPr>
              <a:t>(</a:t>
            </a:r>
            <a:r>
              <a:rPr lang="en-US" altLang="zh-CN" sz="1600" dirty="0" err="1">
                <a:solidFill>
                  <a:srgbClr val="060607"/>
                </a:solidFill>
                <a:latin typeface="微软雅黑" panose="020B0503020204020204" pitchFamily="34" charset="-122"/>
                <a:ea typeface="微软雅黑" panose="020B0503020204020204" pitchFamily="34" charset="-122"/>
              </a:rPr>
              <a:t>e.g</a:t>
            </a:r>
            <a:r>
              <a:rPr lang="en-US" altLang="zh-CN" sz="1600" dirty="0">
                <a:solidFill>
                  <a:srgbClr val="060607"/>
                </a:solidFill>
                <a:latin typeface="微软雅黑" panose="020B0503020204020204" pitchFamily="34" charset="-122"/>
                <a:ea typeface="微软雅黑" panose="020B0503020204020204" pitchFamily="34" charset="-122"/>
              </a:rPr>
              <a:t> ATTGA)</a:t>
            </a:r>
            <a:endParaRPr lang="zh-CN" altLang="en-US" sz="1600" dirty="0">
              <a:solidFill>
                <a:srgbClr val="060607"/>
              </a:solidFill>
              <a:latin typeface="微软雅黑" panose="020B0503020204020204" pitchFamily="34" charset="-122"/>
              <a:ea typeface="微软雅黑" panose="020B0503020204020204" pitchFamily="34" charset="-122"/>
            </a:endParaRPr>
          </a:p>
          <a:p>
            <a:pPr>
              <a:spcBef>
                <a:spcPts val="600"/>
              </a:spcBef>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寻找下一个信息位点（</a:t>
            </a:r>
            <a:r>
              <a:rPr lang="en-US" altLang="zh-CN" sz="1600" b="1" dirty="0">
                <a:solidFill>
                  <a:srgbClr val="060607"/>
                </a:solidFill>
                <a:latin typeface="微软雅黑" panose="020B0503020204020204" pitchFamily="34" charset="-122"/>
                <a:ea typeface="微软雅黑" panose="020B0503020204020204" pitchFamily="34" charset="-122"/>
              </a:rPr>
              <a:t>NIP</a:t>
            </a:r>
            <a:r>
              <a:rPr lang="zh-CN" altLang="en-US" sz="1600" b="1" dirty="0">
                <a:solidFill>
                  <a:srgbClr val="060607"/>
                </a:solidFill>
                <a:latin typeface="微软雅黑" panose="020B0503020204020204" pitchFamily="34" charset="-122"/>
                <a:ea typeface="微软雅黑" panose="020B0503020204020204" pitchFamily="34" charset="-122"/>
              </a:rPr>
              <a:t>）</a:t>
            </a:r>
            <a:r>
              <a:rPr lang="zh-CN" altLang="en-US" sz="1600" dirty="0">
                <a:solidFill>
                  <a:srgbClr val="060607"/>
                </a:solidFill>
                <a:latin typeface="微软雅黑" panose="020B0503020204020204" pitchFamily="34" charset="-122"/>
                <a:ea typeface="微软雅黑" panose="020B0503020204020204" pitchFamily="34" charset="-122"/>
              </a:rPr>
              <a:t>跳过</a:t>
            </a:r>
            <a:r>
              <a:rPr lang="en-US" altLang="zh-CN" sz="1600" dirty="0">
                <a:solidFill>
                  <a:srgbClr val="060607"/>
                </a:solidFill>
                <a:latin typeface="微软雅黑" panose="020B0503020204020204" pitchFamily="34" charset="-122"/>
                <a:ea typeface="微软雅黑" panose="020B0503020204020204" pitchFamily="34" charset="-122"/>
              </a:rPr>
              <a:t>1</a:t>
            </a:r>
            <a:r>
              <a:rPr lang="zh-CN" altLang="en-US" sz="1600" dirty="0">
                <a:solidFill>
                  <a:srgbClr val="060607"/>
                </a:solidFill>
                <a:latin typeface="微软雅黑" panose="020B0503020204020204" pitchFamily="34" charset="-122"/>
                <a:ea typeface="微软雅黑" panose="020B0503020204020204" pitchFamily="34" charset="-122"/>
              </a:rPr>
              <a:t>个</a:t>
            </a:r>
            <a:r>
              <a:rPr lang="en-US" altLang="zh-CN" sz="1600" dirty="0">
                <a:solidFill>
                  <a:srgbClr val="060607"/>
                </a:solidFill>
                <a:latin typeface="微软雅黑" panose="020B0503020204020204" pitchFamily="34" charset="-122"/>
                <a:ea typeface="微软雅黑" panose="020B0503020204020204" pitchFamily="34" charset="-122"/>
              </a:rPr>
              <a:t>k-</a:t>
            </a:r>
            <a:r>
              <a:rPr lang="en-US" altLang="zh-CN" sz="1600" dirty="0" err="1">
                <a:solidFill>
                  <a:srgbClr val="060607"/>
                </a:solidFill>
                <a:latin typeface="微软雅黑" panose="020B0503020204020204" pitchFamily="34" charset="-122"/>
                <a:ea typeface="微软雅黑" panose="020B0503020204020204" pitchFamily="34" charset="-122"/>
              </a:rPr>
              <a:t>mer</a:t>
            </a:r>
            <a:r>
              <a:rPr lang="zh-CN" altLang="en-US" sz="1600" dirty="0">
                <a:solidFill>
                  <a:srgbClr val="060607"/>
                </a:solidFill>
                <a:latin typeface="微软雅黑" panose="020B0503020204020204" pitchFamily="34" charset="-122"/>
                <a:ea typeface="微软雅黑" panose="020B0503020204020204" pitchFamily="34" charset="-122"/>
              </a:rPr>
              <a:t>来识别下一个有信息量的位置 </a:t>
            </a:r>
            <a:r>
              <a:rPr lang="en-US" altLang="zh-CN" sz="1600" dirty="0">
                <a:solidFill>
                  <a:srgbClr val="060607"/>
                </a:solidFill>
                <a:latin typeface="微软雅黑" panose="020B0503020204020204" pitchFamily="34" charset="-122"/>
                <a:ea typeface="微软雅黑" panose="020B0503020204020204" pitchFamily="34" charset="-122"/>
              </a:rPr>
              <a:t>(</a:t>
            </a:r>
            <a:r>
              <a:rPr lang="en-US" altLang="zh-CN" sz="1600" dirty="0" err="1">
                <a:solidFill>
                  <a:srgbClr val="060607"/>
                </a:solidFill>
                <a:latin typeface="微软雅黑" panose="020B0503020204020204" pitchFamily="34" charset="-122"/>
                <a:ea typeface="微软雅黑" panose="020B0503020204020204" pitchFamily="34" charset="-122"/>
              </a:rPr>
              <a:t>e.g</a:t>
            </a:r>
            <a:r>
              <a:rPr lang="en-US" altLang="zh-CN" sz="1600" dirty="0">
                <a:solidFill>
                  <a:srgbClr val="060607"/>
                </a:solidFill>
                <a:latin typeface="微软雅黑" panose="020B0503020204020204" pitchFamily="34" charset="-122"/>
                <a:ea typeface="微软雅黑" panose="020B0503020204020204" pitchFamily="34" charset="-122"/>
              </a:rPr>
              <a:t> </a:t>
            </a:r>
            <a:r>
              <a:rPr lang="zh-CN" altLang="en-US" sz="1600" dirty="0">
                <a:solidFill>
                  <a:srgbClr val="060607"/>
                </a:solidFill>
                <a:latin typeface="微软雅黑" panose="020B0503020204020204" pitchFamily="34" charset="-122"/>
                <a:ea typeface="微软雅黑" panose="020B0503020204020204" pitchFamily="34" charset="-122"/>
              </a:rPr>
              <a:t>跳过</a:t>
            </a:r>
            <a:r>
              <a:rPr lang="en-US" altLang="zh-CN" sz="1600" dirty="0">
                <a:solidFill>
                  <a:srgbClr val="060607"/>
                </a:solidFill>
                <a:latin typeface="微软雅黑" panose="020B0503020204020204" pitchFamily="34" charset="-122"/>
                <a:ea typeface="微软雅黑" panose="020B0503020204020204" pitchFamily="34" charset="-122"/>
              </a:rPr>
              <a:t>GTA(k-</a:t>
            </a:r>
            <a:r>
              <a:rPr lang="en-US" altLang="zh-CN" sz="1600" dirty="0" err="1">
                <a:solidFill>
                  <a:srgbClr val="060607"/>
                </a:solidFill>
                <a:latin typeface="微软雅黑" panose="020B0503020204020204" pitchFamily="34" charset="-122"/>
                <a:ea typeface="微软雅黑" panose="020B0503020204020204" pitchFamily="34" charset="-122"/>
              </a:rPr>
              <a:t>mer</a:t>
            </a:r>
            <a:r>
              <a:rPr lang="en-US" altLang="zh-CN" sz="1600" dirty="0">
                <a:solidFill>
                  <a:srgbClr val="060607"/>
                </a:solidFill>
                <a:latin typeface="微软雅黑" panose="020B0503020204020204" pitchFamily="34" charset="-122"/>
                <a:ea typeface="微软雅黑" panose="020B0503020204020204" pitchFamily="34" charset="-122"/>
              </a:rPr>
              <a:t>=3)</a:t>
            </a:r>
            <a:r>
              <a:rPr lang="zh-CN" altLang="en-US" sz="1600" dirty="0">
                <a:solidFill>
                  <a:srgbClr val="060607"/>
                </a:solidFill>
                <a:latin typeface="微软雅黑" panose="020B0503020204020204" pitchFamily="34" charset="-122"/>
                <a:ea typeface="微软雅黑" panose="020B0503020204020204" pitchFamily="34" charset="-122"/>
              </a:rPr>
              <a:t>从</a:t>
            </a:r>
            <a:r>
              <a:rPr lang="en-US" altLang="zh-CN" sz="1600" dirty="0">
                <a:solidFill>
                  <a:srgbClr val="060607"/>
                </a:solidFill>
                <a:latin typeface="微软雅黑" panose="020B0503020204020204" pitchFamily="34" charset="-122"/>
                <a:ea typeface="微软雅黑" panose="020B0503020204020204" pitchFamily="34" charset="-122"/>
              </a:rPr>
              <a:t>TA</a:t>
            </a:r>
            <a:r>
              <a:rPr lang="zh-CN" altLang="en-US" sz="1600" dirty="0">
                <a:solidFill>
                  <a:srgbClr val="060607"/>
                </a:solidFill>
                <a:latin typeface="微软雅黑" panose="020B0503020204020204" pitchFamily="34" charset="-122"/>
                <a:ea typeface="微软雅黑" panose="020B0503020204020204" pitchFamily="34" charset="-122"/>
              </a:rPr>
              <a:t>开始</a:t>
            </a:r>
            <a:r>
              <a:rPr lang="en-US" altLang="zh-CN" sz="1600" dirty="0">
                <a:solidFill>
                  <a:srgbClr val="060607"/>
                </a:solidFill>
                <a:latin typeface="微软雅黑" panose="020B0503020204020204" pitchFamily="34" charset="-122"/>
                <a:ea typeface="微软雅黑" panose="020B0503020204020204" pitchFamily="34" charset="-122"/>
              </a:rPr>
              <a:t>)</a:t>
            </a:r>
            <a:endParaRPr lang="zh-CN" altLang="en-US" sz="1600" dirty="0">
              <a:solidFill>
                <a:srgbClr val="060607"/>
              </a:solidFill>
              <a:latin typeface="微软雅黑" panose="020B0503020204020204" pitchFamily="34" charset="-122"/>
              <a:ea typeface="微软雅黑" panose="020B0503020204020204" pitchFamily="34" charset="-122"/>
            </a:endParaRPr>
          </a:p>
          <a:p>
            <a:pPr>
              <a:spcBef>
                <a:spcPts val="600"/>
              </a:spcBef>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重复以上过程 </a:t>
            </a:r>
            <a:r>
              <a:rPr lang="zh-CN" altLang="en-US" sz="1600" dirty="0">
                <a:solidFill>
                  <a:srgbClr val="060607"/>
                </a:solidFill>
                <a:latin typeface="微软雅黑" panose="020B0503020204020204" pitchFamily="34" charset="-122"/>
                <a:ea typeface="微软雅黑" panose="020B0503020204020204" pitchFamily="34" charset="-122"/>
              </a:rPr>
              <a:t>到</a:t>
            </a:r>
            <a:r>
              <a:rPr lang="en-US" altLang="zh-CN" sz="1600" dirty="0">
                <a:solidFill>
                  <a:srgbClr val="060607"/>
                </a:solidFill>
                <a:latin typeface="微软雅黑" panose="020B0503020204020204" pitchFamily="34" charset="-122"/>
                <a:ea typeface="微软雅黑" panose="020B0503020204020204" pitchFamily="34" charset="-122"/>
              </a:rPr>
              <a:t>read</a:t>
            </a:r>
            <a:r>
              <a:rPr lang="zh-CN" altLang="en-US" sz="1600" dirty="0">
                <a:solidFill>
                  <a:srgbClr val="060607"/>
                </a:solidFill>
                <a:latin typeface="微软雅黑" panose="020B0503020204020204" pitchFamily="34" charset="-122"/>
                <a:ea typeface="微软雅黑" panose="020B0503020204020204" pitchFamily="34" charset="-122"/>
              </a:rPr>
              <a:t>结束</a:t>
            </a:r>
          </a:p>
          <a:p>
            <a:pPr>
              <a:spcBef>
                <a:spcPts val="600"/>
              </a:spcBef>
              <a:buFont typeface="+mj-lt"/>
              <a:buAutoNum type="arabicPeriod"/>
            </a:pPr>
            <a:r>
              <a:rPr lang="zh-CN" altLang="en-US" sz="1600" b="1" dirty="0">
                <a:solidFill>
                  <a:srgbClr val="060607"/>
                </a:solidFill>
                <a:latin typeface="微软雅黑" panose="020B0503020204020204" pitchFamily="34" charset="-122"/>
                <a:ea typeface="微软雅黑" panose="020B0503020204020204" pitchFamily="34" charset="-122"/>
              </a:rPr>
              <a:t>生成最终映射 </a:t>
            </a:r>
            <a:r>
              <a:rPr lang="zh-CN" altLang="en-US" sz="1600" dirty="0">
                <a:solidFill>
                  <a:srgbClr val="060607"/>
                </a:solidFill>
                <a:latin typeface="微软雅黑" panose="020B0503020204020204" pitchFamily="34" charset="-122"/>
                <a:ea typeface="微软雅黑" panose="020B0503020204020204" pitchFamily="34" charset="-122"/>
              </a:rPr>
              <a:t>选取</a:t>
            </a:r>
            <a:r>
              <a:rPr lang="en-US" altLang="zh-CN" sz="1600" dirty="0">
                <a:solidFill>
                  <a:srgbClr val="060607"/>
                </a:solidFill>
                <a:latin typeface="微软雅黑" panose="020B0503020204020204" pitchFamily="34" charset="-122"/>
                <a:ea typeface="微软雅黑" panose="020B0503020204020204" pitchFamily="34" charset="-122"/>
              </a:rPr>
              <a:t>read</a:t>
            </a:r>
            <a:r>
              <a:rPr lang="zh-CN" altLang="en-US" sz="1600" dirty="0">
                <a:solidFill>
                  <a:srgbClr val="060607"/>
                </a:solidFill>
                <a:latin typeface="微软雅黑" panose="020B0503020204020204" pitchFamily="34" charset="-122"/>
                <a:ea typeface="微软雅黑" panose="020B0503020204020204" pitchFamily="34" charset="-122"/>
              </a:rPr>
              <a:t>所有相关</a:t>
            </a:r>
            <a:r>
              <a:rPr lang="en-US" altLang="zh-CN" sz="1600" dirty="0">
                <a:solidFill>
                  <a:srgbClr val="060607"/>
                </a:solidFill>
                <a:latin typeface="微软雅黑" panose="020B0503020204020204" pitchFamily="34" charset="-122"/>
                <a:ea typeface="微软雅黑" panose="020B0503020204020204" pitchFamily="34" charset="-122"/>
              </a:rPr>
              <a:t>MMPs</a:t>
            </a:r>
            <a:r>
              <a:rPr lang="zh-CN" altLang="en-US" sz="1600" dirty="0">
                <a:solidFill>
                  <a:srgbClr val="060607"/>
                </a:solidFill>
                <a:latin typeface="微软雅黑" panose="020B0503020204020204" pitchFamily="34" charset="-122"/>
                <a:ea typeface="微软雅黑" panose="020B0503020204020204" pitchFamily="34" charset="-122"/>
              </a:rPr>
              <a:t>都包括的</a:t>
            </a:r>
            <a:r>
              <a:rPr lang="en-US" altLang="zh-CN" sz="1600" dirty="0">
                <a:solidFill>
                  <a:srgbClr val="060607"/>
                </a:solidFill>
                <a:latin typeface="微软雅黑" panose="020B0503020204020204" pitchFamily="34" charset="-122"/>
                <a:ea typeface="微软雅黑" panose="020B0503020204020204" pitchFamily="34" charset="-122"/>
              </a:rPr>
              <a:t>transcript</a:t>
            </a:r>
          </a:p>
          <a:p>
            <a:pPr>
              <a:spcBef>
                <a:spcPts val="600"/>
              </a:spcBef>
            </a:pPr>
            <a:endParaRPr lang="en-US" altLang="zh-CN" sz="1600" b="1" dirty="0">
              <a:solidFill>
                <a:srgbClr val="060607"/>
              </a:solidFill>
              <a:latin typeface="微软雅黑" panose="020B0503020204020204" pitchFamily="34" charset="-122"/>
              <a:ea typeface="微软雅黑" panose="020B0503020204020204" pitchFamily="34" charset="-122"/>
            </a:endParaRPr>
          </a:p>
          <a:p>
            <a:pPr>
              <a:spcBef>
                <a:spcPts val="600"/>
              </a:spcBef>
            </a:pPr>
            <a:r>
              <a:rPr lang="zh-CN" altLang="en-US" sz="1600" dirty="0">
                <a:solidFill>
                  <a:srgbClr val="060607"/>
                </a:solidFill>
                <a:latin typeface="微软雅黑" panose="020B0503020204020204" pitchFamily="34" charset="-122"/>
                <a:ea typeface="微软雅黑" panose="020B0503020204020204" pitchFamily="34" charset="-122"/>
              </a:rPr>
              <a:t>对于每个读段，输出其对应的转录本、方向和转录本位置</a:t>
            </a:r>
            <a:endParaRPr lang="zh-CN" altLang="en-US" sz="1600" b="0" i="0" dirty="0">
              <a:solidFill>
                <a:srgbClr val="060607"/>
              </a:solidFill>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851B5F7-23A5-4E4B-8217-F20739025EFA}"/>
              </a:ext>
            </a:extLst>
          </p:cNvPr>
          <p:cNvSpPr/>
          <p:nvPr/>
        </p:nvSpPr>
        <p:spPr>
          <a:xfrm>
            <a:off x="6096000" y="6315310"/>
            <a:ext cx="5551775" cy="430887"/>
          </a:xfrm>
          <a:prstGeom prst="rect">
            <a:avLst/>
          </a:prstGeom>
        </p:spPr>
        <p:txBody>
          <a:bodyPr wrap="square">
            <a:spAutoFit/>
          </a:bodyPr>
          <a:lstStyle/>
          <a:p>
            <a:r>
              <a:rPr lang="en-US" altLang="zh-CN" sz="1100" dirty="0" err="1">
                <a:latin typeface="-apple-system"/>
              </a:rPr>
              <a:t>RapMap</a:t>
            </a:r>
            <a:r>
              <a:rPr lang="en-US" altLang="zh-CN" sz="1100" dirty="0">
                <a:latin typeface="-apple-system"/>
              </a:rPr>
              <a:t>: a rapid, sensitive and accurate tool for mapping RNA-seq reads to transcriptomes. A. Srivastava, H. Sarkar, N. Gupta, R. </a:t>
            </a:r>
            <a:r>
              <a:rPr lang="en-US" altLang="zh-CN" sz="1100" dirty="0" err="1">
                <a:latin typeface="-apple-system"/>
              </a:rPr>
              <a:t>Patro</a:t>
            </a:r>
            <a:r>
              <a:rPr lang="en-US" altLang="zh-CN" sz="1100" dirty="0">
                <a:latin typeface="-apple-system"/>
              </a:rPr>
              <a:t>. Bioinformatics (2016) 32 (12): i192-i200.</a:t>
            </a:r>
            <a:endParaRPr lang="zh-CN" altLang="en-US" sz="1000" dirty="0">
              <a:latin typeface="-apple-system"/>
            </a:endParaRPr>
          </a:p>
        </p:txBody>
      </p:sp>
      <p:sp>
        <p:nvSpPr>
          <p:cNvPr id="11" name="矩形 10">
            <a:extLst>
              <a:ext uri="{FF2B5EF4-FFF2-40B4-BE49-F238E27FC236}">
                <a16:creationId xmlns:a16="http://schemas.microsoft.com/office/drawing/2014/main" id="{EFEC2931-7329-45D8-8658-61A7B6922C39}"/>
              </a:ext>
            </a:extLst>
          </p:cNvPr>
          <p:cNvSpPr/>
          <p:nvPr/>
        </p:nvSpPr>
        <p:spPr>
          <a:xfrm>
            <a:off x="6602227" y="187309"/>
            <a:ext cx="5045548"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b="1" dirty="0">
                <a:solidFill>
                  <a:srgbClr val="606C71"/>
                </a:solidFill>
                <a:latin typeface="微软雅黑" panose="020B0503020204020204" pitchFamily="34" charset="-122"/>
                <a:ea typeface="微软雅黑" panose="020B0503020204020204" pitchFamily="34" charset="-122"/>
              </a:rPr>
              <a:t>Step 2: Quasi-mapping and quantification</a:t>
            </a: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9154058-4F12-40DE-AFB2-2E0BD54ECDC2}"/>
              </a:ext>
            </a:extLst>
          </p:cNvPr>
          <p:cNvSpPr/>
          <p:nvPr/>
        </p:nvSpPr>
        <p:spPr>
          <a:xfrm>
            <a:off x="6219825" y="721699"/>
            <a:ext cx="5807572" cy="615553"/>
          </a:xfrm>
          <a:prstGeom prst="rect">
            <a:avLst/>
          </a:prstGeom>
        </p:spPr>
        <p:txBody>
          <a:bodyPr wrap="square">
            <a:spAutoFit/>
          </a:bodyPr>
          <a:lstStyle/>
          <a:p>
            <a:r>
              <a:rPr lang="en-US" altLang="zh-CN" dirty="0">
                <a:solidFill>
                  <a:srgbClr val="060607"/>
                </a:solidFill>
                <a:latin typeface="微软雅黑" panose="020B0503020204020204" pitchFamily="34" charset="-122"/>
                <a:ea typeface="微软雅黑" panose="020B0503020204020204" pitchFamily="34" charset="-122"/>
              </a:rPr>
              <a:t>2.1 Quasi-mapping</a:t>
            </a:r>
          </a:p>
          <a:p>
            <a:r>
              <a:rPr lang="zh-CN" altLang="en-US" sz="1600" dirty="0">
                <a:solidFill>
                  <a:srgbClr val="060607"/>
                </a:solidFill>
                <a:latin typeface="微软雅黑" panose="020B0503020204020204" pitchFamily="34" charset="-122"/>
                <a:ea typeface="微软雅黑" panose="020B0503020204020204" pitchFamily="34" charset="-122"/>
              </a:rPr>
              <a:t>使用准映射方法为每个读段（</a:t>
            </a:r>
            <a:r>
              <a:rPr lang="en-US" altLang="zh-CN" sz="1600" dirty="0">
                <a:solidFill>
                  <a:srgbClr val="060607"/>
                </a:solidFill>
                <a:latin typeface="微软雅黑" panose="020B0503020204020204" pitchFamily="34" charset="-122"/>
                <a:ea typeface="微软雅黑" panose="020B0503020204020204" pitchFamily="34" charset="-122"/>
              </a:rPr>
              <a:t>read</a:t>
            </a:r>
            <a:r>
              <a:rPr lang="zh-CN" altLang="en-US" sz="1600" dirty="0">
                <a:solidFill>
                  <a:srgbClr val="060607"/>
                </a:solidFill>
                <a:latin typeface="微软雅黑" panose="020B0503020204020204" pitchFamily="34" charset="-122"/>
                <a:ea typeface="微软雅黑" panose="020B0503020204020204" pitchFamily="34" charset="-122"/>
              </a:rPr>
              <a:t>）确定最佳映射位置</a:t>
            </a:r>
            <a:endParaRPr lang="zh-CN" altLang="en-US" sz="1600" dirty="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2103E823-D795-428E-8A52-7FB8362FF6AC}"/>
              </a:ext>
            </a:extLst>
          </p:cNvPr>
          <p:cNvGrpSpPr/>
          <p:nvPr/>
        </p:nvGrpSpPr>
        <p:grpSpPr>
          <a:xfrm>
            <a:off x="287754" y="1493494"/>
            <a:ext cx="7985332" cy="4194926"/>
            <a:chOff x="287753" y="1493493"/>
            <a:chExt cx="8552389" cy="4724973"/>
          </a:xfrm>
        </p:grpSpPr>
        <p:pic>
          <p:nvPicPr>
            <p:cNvPr id="5" name="Picture 2" descr="https://hbctraining.github.io/Intro-to-rnaseq-hpc-salmon/img/salmon_quasialignment.png">
              <a:extLst>
                <a:ext uri="{FF2B5EF4-FFF2-40B4-BE49-F238E27FC236}">
                  <a16:creationId xmlns:a16="http://schemas.microsoft.com/office/drawing/2014/main" id="{644711A4-25B2-4322-8C2A-FE61848E4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753" y="1493493"/>
              <a:ext cx="8552389" cy="4724973"/>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82900330-E71C-4FD0-9AFC-4E7BC0CBDAED}"/>
                </a:ext>
              </a:extLst>
            </p:cNvPr>
            <p:cNvSpPr/>
            <p:nvPr/>
          </p:nvSpPr>
          <p:spPr>
            <a:xfrm>
              <a:off x="422332" y="5179841"/>
              <a:ext cx="2304201" cy="381332"/>
            </a:xfrm>
            <a:prstGeom prst="rect">
              <a:avLst/>
            </a:prstGeom>
          </p:spPr>
          <p:txBody>
            <a:bodyPr wrap="none">
              <a:spAutoFit/>
            </a:bodyPr>
            <a:lstStyle/>
            <a:p>
              <a:r>
                <a:rPr lang="en-US" altLang="zh-CN" sz="1600" dirty="0">
                  <a:solidFill>
                    <a:srgbClr val="606C71"/>
                  </a:solidFill>
                  <a:latin typeface="微软雅黑" panose="020B0503020204020204" pitchFamily="34" charset="-122"/>
                  <a:ea typeface="微软雅黑" panose="020B0503020204020204" pitchFamily="34" charset="-122"/>
                </a:rPr>
                <a:t>transcriptome index</a:t>
              </a:r>
              <a:endParaRPr lang="zh-CN" altLang="en-US" sz="1600" dirty="0"/>
            </a:p>
          </p:txBody>
        </p:sp>
      </p:grpSp>
      <p:sp>
        <p:nvSpPr>
          <p:cNvPr id="17" name="矩形 16">
            <a:extLst>
              <a:ext uri="{FF2B5EF4-FFF2-40B4-BE49-F238E27FC236}">
                <a16:creationId xmlns:a16="http://schemas.microsoft.com/office/drawing/2014/main" id="{60054A67-FD02-447B-A6DF-F9DB186684E3}"/>
              </a:ext>
            </a:extLst>
          </p:cNvPr>
          <p:cNvSpPr/>
          <p:nvPr/>
        </p:nvSpPr>
        <p:spPr>
          <a:xfrm>
            <a:off x="2447238" y="2475348"/>
            <a:ext cx="3045552" cy="6187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A1916047-85FB-4A4B-9D5F-BD3758D0F393}"/>
              </a:ext>
            </a:extLst>
          </p:cNvPr>
          <p:cNvSpPr/>
          <p:nvPr/>
        </p:nvSpPr>
        <p:spPr>
          <a:xfrm>
            <a:off x="4121563" y="3924919"/>
            <a:ext cx="2683274" cy="19263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AD4B373C-74ED-4395-AC99-055F2CEF8BF7}"/>
              </a:ext>
            </a:extLst>
          </p:cNvPr>
          <p:cNvSpPr/>
          <p:nvPr/>
        </p:nvSpPr>
        <p:spPr>
          <a:xfrm>
            <a:off x="5059220" y="4238961"/>
            <a:ext cx="433570" cy="79023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AAF1FF3E-9F76-4290-89AF-A4CC467E933B}"/>
              </a:ext>
            </a:extLst>
          </p:cNvPr>
          <p:cNvSpPr/>
          <p:nvPr/>
        </p:nvSpPr>
        <p:spPr>
          <a:xfrm>
            <a:off x="4042065" y="2312589"/>
            <a:ext cx="3142506" cy="5761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349B8E67-1DB7-47A3-8134-6B23C48922B5}"/>
              </a:ext>
            </a:extLst>
          </p:cNvPr>
          <p:cNvSpPr/>
          <p:nvPr/>
        </p:nvSpPr>
        <p:spPr>
          <a:xfrm>
            <a:off x="411404" y="187309"/>
            <a:ext cx="4864601"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b="1" dirty="0">
                <a:solidFill>
                  <a:srgbClr val="606C71"/>
                </a:solidFill>
                <a:latin typeface="微软雅黑" panose="020B0503020204020204" pitchFamily="34" charset="-122"/>
                <a:ea typeface="微软雅黑" panose="020B0503020204020204" pitchFamily="34" charset="-122"/>
              </a:rPr>
              <a:t>Step 1: creating the transcriptome index</a:t>
            </a:r>
            <a:endParaRPr lang="zh-CN" altLang="en-US"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F03F02C1-27E6-428F-B25A-B6861042E661}"/>
              </a:ext>
            </a:extLst>
          </p:cNvPr>
          <p:cNvSpPr/>
          <p:nvPr/>
        </p:nvSpPr>
        <p:spPr>
          <a:xfrm>
            <a:off x="411404" y="684291"/>
            <a:ext cx="6096000" cy="723275"/>
          </a:xfrm>
          <a:prstGeom prst="rect">
            <a:avLst/>
          </a:prstGeom>
        </p:spPr>
        <p:txBody>
          <a:bodyPr>
            <a:spAutoFit/>
          </a:bodyPr>
          <a:lstStyle/>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把所有的转录本</a:t>
            </a:r>
            <a:r>
              <a:rPr lang="en-US" altLang="zh-CN" dirty="0">
                <a:solidFill>
                  <a:srgbClr val="060607"/>
                </a:solidFill>
                <a:latin typeface="微软雅黑" panose="020B0503020204020204" pitchFamily="34" charset="-122"/>
                <a:ea typeface="微软雅黑" panose="020B0503020204020204" pitchFamily="34" charset="-122"/>
              </a:rPr>
              <a:t>transcript</a:t>
            </a:r>
            <a:r>
              <a:rPr lang="zh-CN" altLang="en-US" dirty="0">
                <a:solidFill>
                  <a:srgbClr val="060607"/>
                </a:solidFill>
                <a:latin typeface="微软雅黑" panose="020B0503020204020204" pitchFamily="34" charset="-122"/>
                <a:ea typeface="微软雅黑" panose="020B0503020204020204" pitchFamily="34" charset="-122"/>
              </a:rPr>
              <a:t>进行拼接</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用</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作为分隔</a:t>
            </a:r>
            <a:r>
              <a:rPr lang="en-US" altLang="zh-CN" dirty="0">
                <a:solidFill>
                  <a:srgbClr val="060607"/>
                </a:solidFill>
                <a:latin typeface="微软雅黑" panose="020B0503020204020204" pitchFamily="34" charset="-122"/>
                <a:ea typeface="微软雅黑" panose="020B0503020204020204" pitchFamily="34" charset="-122"/>
              </a:rPr>
              <a:t>)</a:t>
            </a: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生成</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hash table + Suffix Array (SA)</a:t>
            </a:r>
            <a:endParaRPr lang="en-US" altLang="zh-CN" dirty="0">
              <a:solidFill>
                <a:srgbClr val="060607"/>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68673091-DC8B-4828-A4F2-E6163130B1D6}"/>
              </a:ext>
            </a:extLst>
          </p:cNvPr>
          <p:cNvSpPr/>
          <p:nvPr/>
        </p:nvSpPr>
        <p:spPr>
          <a:xfrm>
            <a:off x="185482" y="1451735"/>
            <a:ext cx="8196518" cy="6883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07555629-C637-41AB-9579-15768ED3F1FB}"/>
              </a:ext>
            </a:extLst>
          </p:cNvPr>
          <p:cNvSpPr/>
          <p:nvPr/>
        </p:nvSpPr>
        <p:spPr>
          <a:xfrm>
            <a:off x="415391" y="3135832"/>
            <a:ext cx="2237923" cy="2141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FE0F3071-4503-4F25-8737-21574DF33986}"/>
              </a:ext>
            </a:extLst>
          </p:cNvPr>
          <p:cNvSpPr/>
          <p:nvPr/>
        </p:nvSpPr>
        <p:spPr>
          <a:xfrm>
            <a:off x="287754" y="5897379"/>
            <a:ext cx="5932071" cy="738664"/>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MMP: Maximum Mappable Prefix (</a:t>
            </a:r>
            <a:r>
              <a:rPr lang="zh-CN" altLang="en-US" sz="1400" dirty="0">
                <a:latin typeface="微软雅黑" panose="020B0503020204020204" pitchFamily="34" charset="-122"/>
                <a:ea typeface="微软雅黑" panose="020B0503020204020204" pitchFamily="34" charset="-122"/>
              </a:rPr>
              <a:t>最大可映射前缀</a:t>
            </a:r>
            <a:r>
              <a:rPr lang="en-US" altLang="zh-CN" sz="1400" dirty="0">
                <a:latin typeface="微软雅黑" panose="020B0503020204020204" pitchFamily="34" charset="-122"/>
                <a:ea typeface="微软雅黑" panose="020B0503020204020204" pitchFamily="34" charset="-122"/>
              </a:rPr>
              <a:t>)</a:t>
            </a:r>
          </a:p>
          <a:p>
            <a:r>
              <a:rPr lang="zh-CN" altLang="en-US" sz="1400" dirty="0">
                <a:latin typeface="微软雅黑" panose="020B0503020204020204" pitchFamily="34" charset="-122"/>
                <a:ea typeface="微软雅黑" panose="020B0503020204020204" pitchFamily="34" charset="-122"/>
              </a:rPr>
              <a:t>给定读段序列</a:t>
            </a:r>
            <a:r>
              <a:rPr lang="en-US" altLang="zh-CN" sz="1400" dirty="0">
                <a:latin typeface="微软雅黑" panose="020B0503020204020204" pitchFamily="34" charset="-122"/>
                <a:ea typeface="微软雅黑" panose="020B0503020204020204" pitchFamily="34" charset="-122"/>
              </a:rPr>
              <a:t>R</a:t>
            </a:r>
            <a:r>
              <a:rPr lang="zh-CN" altLang="en-US" sz="1400" dirty="0">
                <a:latin typeface="微软雅黑" panose="020B0503020204020204" pitchFamily="34" charset="-122"/>
                <a:ea typeface="微软雅黑" panose="020B0503020204020204" pitchFamily="34" charset="-122"/>
              </a:rPr>
              <a:t>、读取位置</a:t>
            </a:r>
            <a:r>
              <a:rPr lang="en-US" altLang="zh-CN" sz="1400" dirty="0" err="1">
                <a:latin typeface="微软雅黑" panose="020B0503020204020204" pitchFamily="34" charset="-122"/>
                <a:ea typeface="微软雅黑" panose="020B0503020204020204" pitchFamily="34" charset="-122"/>
              </a:rPr>
              <a:t>i</a:t>
            </a:r>
            <a:r>
              <a:rPr lang="zh-CN" altLang="en-US" sz="1400" dirty="0">
                <a:latin typeface="微软雅黑" panose="020B0503020204020204" pitchFamily="34" charset="-122"/>
                <a:ea typeface="微软雅黑" panose="020B0503020204020204" pitchFamily="34" charset="-122"/>
              </a:rPr>
              <a:t>和参考基因组序列</a:t>
            </a:r>
            <a:r>
              <a:rPr lang="en-US" altLang="zh-CN" sz="1400" dirty="0">
                <a:latin typeface="微软雅黑" panose="020B0503020204020204" pitchFamily="34" charset="-122"/>
                <a:ea typeface="微软雅黑" panose="020B0503020204020204" pitchFamily="34" charset="-122"/>
              </a:rPr>
              <a:t>G</a:t>
            </a:r>
          </a:p>
          <a:p>
            <a:r>
              <a:rPr lang="en-US" altLang="zh-CN" sz="1400" dirty="0">
                <a:latin typeface="微软雅黑" panose="020B0503020204020204" pitchFamily="34" charset="-122"/>
                <a:ea typeface="微软雅黑" panose="020B0503020204020204" pitchFamily="34" charset="-122"/>
              </a:rPr>
              <a:t>MMP(R,I,G) </a:t>
            </a:r>
            <a:r>
              <a:rPr lang="zh-CN" altLang="en-US" sz="1400" dirty="0">
                <a:latin typeface="微软雅黑" panose="020B0503020204020204" pitchFamily="34" charset="-122"/>
                <a:ea typeface="微软雅黑" panose="020B0503020204020204" pitchFamily="34" charset="-122"/>
              </a:rPr>
              <a:t>定义为与</a:t>
            </a:r>
            <a:r>
              <a:rPr lang="en-US" altLang="zh-CN" sz="1400" dirty="0">
                <a:latin typeface="微软雅黑" panose="020B0503020204020204" pitchFamily="34" charset="-122"/>
                <a:ea typeface="微软雅黑" panose="020B0503020204020204" pitchFamily="34" charset="-122"/>
              </a:rPr>
              <a:t>G</a:t>
            </a:r>
            <a:r>
              <a:rPr lang="zh-CN" altLang="en-US" sz="1400" dirty="0">
                <a:latin typeface="微软雅黑" panose="020B0503020204020204" pitchFamily="34" charset="-122"/>
                <a:ea typeface="微软雅黑" panose="020B0503020204020204" pitchFamily="34" charset="-122"/>
              </a:rPr>
              <a:t>的一个或多个子字符串完全匹配的最长子字符串</a:t>
            </a:r>
          </a:p>
        </p:txBody>
      </p:sp>
    </p:spTree>
    <p:extLst>
      <p:ext uri="{BB962C8B-B14F-4D97-AF65-F5344CB8AC3E}">
        <p14:creationId xmlns:p14="http://schemas.microsoft.com/office/powerpoint/2010/main" val="246837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
                                            <p:txEl>
                                              <p:pRg st="5" end="5"/>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7" grpId="0" animBg="1"/>
      <p:bldP spid="17" grpId="1" animBg="1"/>
      <p:bldP spid="18" grpId="0" animBg="1"/>
      <p:bldP spid="18" grpId="1" animBg="1"/>
      <p:bldP spid="19" grpId="0" animBg="1"/>
      <p:bldP spid="19" grpId="1" animBg="1"/>
      <p:bldP spid="20" grpId="0" animBg="1"/>
      <p:bldP spid="20" grpId="1" animBg="1"/>
      <p:bldP spid="21" grpId="0" animBg="1"/>
      <p:bldP spid="23" grpId="0" animBg="1"/>
      <p:bldP spid="23" grpId="1" animBg="1"/>
      <p:bldP spid="24" grpId="0" animBg="1"/>
      <p:bldP spid="2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CEEE8B1-FAF7-4E74-8FBD-3ABD6478DEC9}"/>
              </a:ext>
            </a:extLst>
          </p:cNvPr>
          <p:cNvSpPr>
            <a:spLocks noGrp="1"/>
          </p:cNvSpPr>
          <p:nvPr>
            <p:ph type="sldNum" sz="quarter" idx="12"/>
          </p:nvPr>
        </p:nvSpPr>
        <p:spPr/>
        <p:txBody>
          <a:bodyPr/>
          <a:lstStyle/>
          <a:p>
            <a:fld id="{DF849393-7876-44FF-8BC7-6C3A91957E85}" type="slidenum">
              <a:rPr lang="zh-CN" altLang="en-US" smtClean="0"/>
              <a:t>66</a:t>
            </a:fld>
            <a:endParaRPr lang="zh-CN" altLang="en-US"/>
          </a:p>
        </p:txBody>
      </p:sp>
      <p:sp>
        <p:nvSpPr>
          <p:cNvPr id="8" name="矩形 7">
            <a:extLst>
              <a:ext uri="{FF2B5EF4-FFF2-40B4-BE49-F238E27FC236}">
                <a16:creationId xmlns:a16="http://schemas.microsoft.com/office/drawing/2014/main" id="{0DF17406-09C1-4B32-BA08-8669AB38F23D}"/>
              </a:ext>
            </a:extLst>
          </p:cNvPr>
          <p:cNvSpPr/>
          <p:nvPr/>
        </p:nvSpPr>
        <p:spPr>
          <a:xfrm>
            <a:off x="851884" y="973185"/>
            <a:ext cx="10582469" cy="419294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对于能够同等好地映射到多个转录本的读段</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片段</a:t>
            </a:r>
            <a:r>
              <a:rPr lang="en-US" altLang="zh-CN"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latin typeface="微软雅黑" panose="020B0503020204020204" pitchFamily="34" charset="-122"/>
                <a:ea typeface="微软雅黑" panose="020B0503020204020204" pitchFamily="34" charset="-122"/>
              </a:rPr>
              <a:t>将计数分配到所有映射上，不会丢失关于不同基因亚型的信息。</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EM</a:t>
            </a:r>
            <a:r>
              <a:rPr lang="zh-CN" altLang="en-US" sz="2000" dirty="0">
                <a:latin typeface="微软雅黑" panose="020B0503020204020204" pitchFamily="34" charset="-122"/>
                <a:ea typeface="微软雅黑" panose="020B0503020204020204" pitchFamily="34" charset="-122"/>
              </a:rPr>
              <a:t>等复杂建模方法来估计转录本丰度，并纠正任何样本特有的偏差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因素</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样本偏差包括：</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GC</a:t>
            </a:r>
            <a:r>
              <a:rPr lang="zh-CN" altLang="en-US" sz="2000" dirty="0">
                <a:latin typeface="微软雅黑" panose="020B0503020204020204" pitchFamily="34" charset="-122"/>
                <a:ea typeface="微软雅黑" panose="020B0503020204020204" pitchFamily="34" charset="-122"/>
              </a:rPr>
              <a:t>含量偏差</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位置覆盖偏差</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片段</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端的序列偏差</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片段长度分布</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特定于链的方法</a:t>
            </a:r>
          </a:p>
        </p:txBody>
      </p:sp>
      <p:sp>
        <p:nvSpPr>
          <p:cNvPr id="10" name="矩形 9">
            <a:extLst>
              <a:ext uri="{FF2B5EF4-FFF2-40B4-BE49-F238E27FC236}">
                <a16:creationId xmlns:a16="http://schemas.microsoft.com/office/drawing/2014/main" id="{EEE71727-C471-4BA3-A7D5-066277E29C42}"/>
              </a:ext>
            </a:extLst>
          </p:cNvPr>
          <p:cNvSpPr/>
          <p:nvPr/>
        </p:nvSpPr>
        <p:spPr>
          <a:xfrm>
            <a:off x="603188" y="364291"/>
            <a:ext cx="7985331" cy="400110"/>
          </a:xfrm>
          <a:prstGeom prst="rect">
            <a:avLst/>
          </a:prstGeom>
        </p:spPr>
        <p:txBody>
          <a:bodyPr wrap="square">
            <a:spAutoFit/>
          </a:bodyPr>
          <a:lstStyle/>
          <a:p>
            <a:r>
              <a:rPr lang="en-US" altLang="zh-CN" sz="2000" dirty="0">
                <a:solidFill>
                  <a:srgbClr val="060607"/>
                </a:solidFill>
                <a:latin typeface="微软雅黑" panose="020B0503020204020204" pitchFamily="34" charset="-122"/>
                <a:ea typeface="微软雅黑" panose="020B0503020204020204" pitchFamily="34" charset="-122"/>
              </a:rPr>
              <a:t>2.2 Abundance quantification</a:t>
            </a:r>
          </a:p>
        </p:txBody>
      </p:sp>
      <p:pic>
        <p:nvPicPr>
          <p:cNvPr id="12" name="图片 11">
            <a:extLst>
              <a:ext uri="{FF2B5EF4-FFF2-40B4-BE49-F238E27FC236}">
                <a16:creationId xmlns:a16="http://schemas.microsoft.com/office/drawing/2014/main" id="{925F3134-4C8C-4BBC-A0B8-2EAA237EE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0" y="4149567"/>
            <a:ext cx="6232618" cy="2450690"/>
          </a:xfrm>
          <a:prstGeom prst="rect">
            <a:avLst/>
          </a:prstGeom>
        </p:spPr>
      </p:pic>
      <p:sp>
        <p:nvSpPr>
          <p:cNvPr id="13" name="矩形 12">
            <a:extLst>
              <a:ext uri="{FF2B5EF4-FFF2-40B4-BE49-F238E27FC236}">
                <a16:creationId xmlns:a16="http://schemas.microsoft.com/office/drawing/2014/main" id="{473F8F5D-A546-4C04-82A3-02F93524751B}"/>
              </a:ext>
            </a:extLst>
          </p:cNvPr>
          <p:cNvSpPr/>
          <p:nvPr/>
        </p:nvSpPr>
        <p:spPr>
          <a:xfrm>
            <a:off x="5510111" y="3780235"/>
            <a:ext cx="206819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输出文件 </a:t>
            </a:r>
            <a:r>
              <a:rPr lang="en-US" altLang="zh-CN" dirty="0" err="1">
                <a:latin typeface="微软雅黑" panose="020B0503020204020204" pitchFamily="34" charset="-122"/>
                <a:ea typeface="微软雅黑" panose="020B0503020204020204" pitchFamily="34" charset="-122"/>
              </a:rPr>
              <a:t>quant.sf</a:t>
            </a:r>
            <a:endParaRPr lang="zh-CN" altLang="en-US" dirty="0">
              <a:latin typeface="微软雅黑" panose="020B0503020204020204" pitchFamily="34" charset="-122"/>
              <a:ea typeface="微软雅黑" panose="020B0503020204020204" pitchFamily="34" charset="-122"/>
            </a:endParaRPr>
          </a:p>
        </p:txBody>
      </p:sp>
      <p:sp>
        <p:nvSpPr>
          <p:cNvPr id="14" name="箭头: 右 13">
            <a:extLst>
              <a:ext uri="{FF2B5EF4-FFF2-40B4-BE49-F238E27FC236}">
                <a16:creationId xmlns:a16="http://schemas.microsoft.com/office/drawing/2014/main" id="{FD31D114-0511-43EB-A108-C6187FC2E64B}"/>
              </a:ext>
            </a:extLst>
          </p:cNvPr>
          <p:cNvSpPr/>
          <p:nvPr/>
        </p:nvSpPr>
        <p:spPr>
          <a:xfrm>
            <a:off x="4868091" y="5182302"/>
            <a:ext cx="496389" cy="296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66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73561-D4E4-4AE3-B3BC-ACA5192050F1}"/>
              </a:ext>
            </a:extLst>
          </p:cNvPr>
          <p:cNvSpPr>
            <a:spLocks noGrp="1"/>
          </p:cNvSpPr>
          <p:nvPr>
            <p:ph type="title"/>
          </p:nvPr>
        </p:nvSpPr>
        <p:spPr/>
        <p:txBody>
          <a:bodyPr/>
          <a:lstStyle/>
          <a:p>
            <a:r>
              <a:rPr lang="en-US" altLang="zh-CN" dirty="0"/>
              <a:t>STAR</a:t>
            </a:r>
            <a:r>
              <a:rPr lang="zh-CN" altLang="en-US" dirty="0"/>
              <a:t>原理简介</a:t>
            </a:r>
          </a:p>
        </p:txBody>
      </p:sp>
      <p:sp>
        <p:nvSpPr>
          <p:cNvPr id="4" name="灯片编号占位符 3">
            <a:extLst>
              <a:ext uri="{FF2B5EF4-FFF2-40B4-BE49-F238E27FC236}">
                <a16:creationId xmlns:a16="http://schemas.microsoft.com/office/drawing/2014/main" id="{FD461888-E631-4500-BDF4-1F277ECAC295}"/>
              </a:ext>
            </a:extLst>
          </p:cNvPr>
          <p:cNvSpPr>
            <a:spLocks noGrp="1"/>
          </p:cNvSpPr>
          <p:nvPr>
            <p:ph type="sldNum" sz="quarter" idx="12"/>
          </p:nvPr>
        </p:nvSpPr>
        <p:spPr/>
        <p:txBody>
          <a:bodyPr/>
          <a:lstStyle/>
          <a:p>
            <a:fld id="{DF849393-7876-44FF-8BC7-6C3A91957E85}" type="slidenum">
              <a:rPr lang="zh-CN" altLang="en-US" smtClean="0"/>
              <a:t>67</a:t>
            </a:fld>
            <a:endParaRPr lang="zh-CN" altLang="en-US"/>
          </a:p>
        </p:txBody>
      </p:sp>
      <p:pic>
        <p:nvPicPr>
          <p:cNvPr id="6" name="图片 5">
            <a:extLst>
              <a:ext uri="{FF2B5EF4-FFF2-40B4-BE49-F238E27FC236}">
                <a16:creationId xmlns:a16="http://schemas.microsoft.com/office/drawing/2014/main" id="{ADF38F38-6BE2-4F80-9D3B-B9508E639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43" y="1777161"/>
            <a:ext cx="4443046" cy="3397624"/>
          </a:xfrm>
          <a:prstGeom prst="rect">
            <a:avLst/>
          </a:prstGeom>
        </p:spPr>
      </p:pic>
      <p:sp>
        <p:nvSpPr>
          <p:cNvPr id="7" name="矩形 6">
            <a:extLst>
              <a:ext uri="{FF2B5EF4-FFF2-40B4-BE49-F238E27FC236}">
                <a16:creationId xmlns:a16="http://schemas.microsoft.com/office/drawing/2014/main" id="{57D577B3-F278-45E1-B4DA-BF3DF6B09638}"/>
              </a:ext>
            </a:extLst>
          </p:cNvPr>
          <p:cNvSpPr/>
          <p:nvPr/>
        </p:nvSpPr>
        <p:spPr>
          <a:xfrm>
            <a:off x="748335" y="6297240"/>
            <a:ext cx="3675302"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https://github.com/alexdobin/STAR</a:t>
            </a:r>
          </a:p>
        </p:txBody>
      </p:sp>
      <p:sp>
        <p:nvSpPr>
          <p:cNvPr id="8" name="矩形 7">
            <a:extLst>
              <a:ext uri="{FF2B5EF4-FFF2-40B4-BE49-F238E27FC236}">
                <a16:creationId xmlns:a16="http://schemas.microsoft.com/office/drawing/2014/main" id="{82EB6D02-93E4-4001-83D2-83827FFD5F2A}"/>
              </a:ext>
            </a:extLst>
          </p:cNvPr>
          <p:cNvSpPr/>
          <p:nvPr/>
        </p:nvSpPr>
        <p:spPr>
          <a:xfrm>
            <a:off x="2826990" y="1287698"/>
            <a:ext cx="2626616" cy="307777"/>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sz="1400" b="1" dirty="0">
                <a:solidFill>
                  <a:srgbClr val="606C71"/>
                </a:solidFill>
                <a:latin typeface="微软雅黑" panose="020B0503020204020204" pitchFamily="34" charset="-122"/>
                <a:ea typeface="微软雅黑" panose="020B0503020204020204" pitchFamily="34" charset="-122"/>
              </a:rPr>
              <a:t>Step 1: seed searching step</a:t>
            </a:r>
            <a:endParaRPr lang="zh-CN" altLang="en-US" sz="14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65E82BF-A70B-4FE2-AE2D-8F2F61139C20}"/>
              </a:ext>
            </a:extLst>
          </p:cNvPr>
          <p:cNvSpPr/>
          <p:nvPr/>
        </p:nvSpPr>
        <p:spPr>
          <a:xfrm>
            <a:off x="5632049" y="3696861"/>
            <a:ext cx="3802131" cy="307777"/>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sz="1400" b="1" dirty="0">
                <a:solidFill>
                  <a:srgbClr val="606C71"/>
                </a:solidFill>
                <a:latin typeface="微软雅黑" panose="020B0503020204020204" pitchFamily="34" charset="-122"/>
                <a:ea typeface="微软雅黑" panose="020B0503020204020204" pitchFamily="34" charset="-122"/>
              </a:rPr>
              <a:t>Step 2: clustering/stitching/scoring step</a:t>
            </a:r>
            <a:endParaRPr lang="zh-CN" altLang="en-US" sz="14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35D7833C-1013-494D-862B-B5DD52DA1892}"/>
              </a:ext>
            </a:extLst>
          </p:cNvPr>
          <p:cNvSpPr/>
          <p:nvPr/>
        </p:nvSpPr>
        <p:spPr>
          <a:xfrm>
            <a:off x="4668733" y="500527"/>
            <a:ext cx="5538889" cy="400110"/>
          </a:xfrm>
          <a:prstGeom prst="rect">
            <a:avLst/>
          </a:prstGeom>
        </p:spPr>
        <p:txBody>
          <a:bodyPr wrap="none">
            <a:spAutoFit/>
          </a:bodyPr>
          <a:lstStyle/>
          <a:p>
            <a:r>
              <a:rPr lang="en-US" altLang="zh-CN" sz="2000" dirty="0">
                <a:solidFill>
                  <a:srgbClr val="060607"/>
                </a:solidFill>
                <a:latin typeface="-apple-system"/>
              </a:rPr>
              <a:t>STAR (Spliced Transcripts Alignment to a Reference)</a:t>
            </a:r>
            <a:endParaRPr lang="zh-CN" altLang="en-US" sz="2000" dirty="0"/>
          </a:p>
        </p:txBody>
      </p:sp>
      <p:sp>
        <p:nvSpPr>
          <p:cNvPr id="11" name="矩形 10">
            <a:extLst>
              <a:ext uri="{FF2B5EF4-FFF2-40B4-BE49-F238E27FC236}">
                <a16:creationId xmlns:a16="http://schemas.microsoft.com/office/drawing/2014/main" id="{1832A577-DCE3-49BB-B5CB-2DBBA0879500}"/>
              </a:ext>
            </a:extLst>
          </p:cNvPr>
          <p:cNvSpPr/>
          <p:nvPr/>
        </p:nvSpPr>
        <p:spPr>
          <a:xfrm>
            <a:off x="514276" y="5250863"/>
            <a:ext cx="4565251" cy="954107"/>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MMP: Maximum Mappable Prefix (</a:t>
            </a:r>
            <a:r>
              <a:rPr lang="zh-CN" altLang="en-US" sz="1400" dirty="0">
                <a:latin typeface="微软雅黑" panose="020B0503020204020204" pitchFamily="34" charset="-122"/>
                <a:ea typeface="微软雅黑" panose="020B0503020204020204" pitchFamily="34" charset="-122"/>
              </a:rPr>
              <a:t>最大可映射前缀</a:t>
            </a:r>
            <a:r>
              <a:rPr lang="en-US" altLang="zh-CN" sz="1400" dirty="0">
                <a:latin typeface="微软雅黑" panose="020B0503020204020204" pitchFamily="34" charset="-122"/>
                <a:ea typeface="微软雅黑" panose="020B0503020204020204" pitchFamily="34" charset="-122"/>
              </a:rPr>
              <a:t>)</a:t>
            </a:r>
          </a:p>
          <a:p>
            <a:r>
              <a:rPr lang="zh-CN" altLang="en-US" sz="1400" dirty="0">
                <a:latin typeface="微软雅黑" panose="020B0503020204020204" pitchFamily="34" charset="-122"/>
                <a:ea typeface="微软雅黑" panose="020B0503020204020204" pitchFamily="34" charset="-122"/>
              </a:rPr>
              <a:t>给定读段序列</a:t>
            </a:r>
            <a:r>
              <a:rPr lang="en-US" altLang="zh-CN" sz="1400" dirty="0">
                <a:latin typeface="微软雅黑" panose="020B0503020204020204" pitchFamily="34" charset="-122"/>
                <a:ea typeface="微软雅黑" panose="020B0503020204020204" pitchFamily="34" charset="-122"/>
              </a:rPr>
              <a:t>R</a:t>
            </a:r>
            <a:r>
              <a:rPr lang="zh-CN" altLang="en-US" sz="1400" dirty="0">
                <a:latin typeface="微软雅黑" panose="020B0503020204020204" pitchFamily="34" charset="-122"/>
                <a:ea typeface="微软雅黑" panose="020B0503020204020204" pitchFamily="34" charset="-122"/>
              </a:rPr>
              <a:t>、读取位置</a:t>
            </a:r>
            <a:r>
              <a:rPr lang="en-US" altLang="zh-CN" sz="1400" dirty="0" err="1">
                <a:latin typeface="微软雅黑" panose="020B0503020204020204" pitchFamily="34" charset="-122"/>
                <a:ea typeface="微软雅黑" panose="020B0503020204020204" pitchFamily="34" charset="-122"/>
              </a:rPr>
              <a:t>i</a:t>
            </a:r>
            <a:r>
              <a:rPr lang="zh-CN" altLang="en-US" sz="1400" dirty="0">
                <a:latin typeface="微软雅黑" panose="020B0503020204020204" pitchFamily="34" charset="-122"/>
                <a:ea typeface="微软雅黑" panose="020B0503020204020204" pitchFamily="34" charset="-122"/>
              </a:rPr>
              <a:t>和参考基因组序列</a:t>
            </a:r>
            <a:r>
              <a:rPr lang="en-US" altLang="zh-CN" sz="1400" dirty="0">
                <a:latin typeface="微软雅黑" panose="020B0503020204020204" pitchFamily="34" charset="-122"/>
                <a:ea typeface="微软雅黑" panose="020B0503020204020204" pitchFamily="34" charset="-122"/>
              </a:rPr>
              <a:t>G</a:t>
            </a:r>
          </a:p>
          <a:p>
            <a:r>
              <a:rPr lang="en-US" altLang="zh-CN" sz="1400" dirty="0">
                <a:latin typeface="微软雅黑" panose="020B0503020204020204" pitchFamily="34" charset="-122"/>
                <a:ea typeface="微软雅黑" panose="020B0503020204020204" pitchFamily="34" charset="-122"/>
              </a:rPr>
              <a:t>MMP(R,I,G) </a:t>
            </a:r>
            <a:r>
              <a:rPr lang="zh-CN" altLang="en-US" sz="1400" dirty="0">
                <a:latin typeface="微软雅黑" panose="020B0503020204020204" pitchFamily="34" charset="-122"/>
                <a:ea typeface="微软雅黑" panose="020B0503020204020204" pitchFamily="34" charset="-122"/>
              </a:rPr>
              <a:t>定义为与</a:t>
            </a:r>
            <a:r>
              <a:rPr lang="en-US" altLang="zh-CN" sz="1400" dirty="0">
                <a:latin typeface="微软雅黑" panose="020B0503020204020204" pitchFamily="34" charset="-122"/>
                <a:ea typeface="微软雅黑" panose="020B0503020204020204" pitchFamily="34" charset="-122"/>
              </a:rPr>
              <a:t>G</a:t>
            </a:r>
            <a:r>
              <a:rPr lang="zh-CN" altLang="en-US" sz="1400" dirty="0">
                <a:latin typeface="微软雅黑" panose="020B0503020204020204" pitchFamily="34" charset="-122"/>
                <a:ea typeface="微软雅黑" panose="020B0503020204020204" pitchFamily="34" charset="-122"/>
              </a:rPr>
              <a:t>的一个或多个子字符串完全匹配的最长子字符串</a:t>
            </a:r>
          </a:p>
        </p:txBody>
      </p:sp>
      <p:sp>
        <p:nvSpPr>
          <p:cNvPr id="12" name="矩形 11">
            <a:extLst>
              <a:ext uri="{FF2B5EF4-FFF2-40B4-BE49-F238E27FC236}">
                <a16:creationId xmlns:a16="http://schemas.microsoft.com/office/drawing/2014/main" id="{A8D20F33-12E2-4B4C-9E3F-10EC5A9D7D61}"/>
              </a:ext>
            </a:extLst>
          </p:cNvPr>
          <p:cNvSpPr/>
          <p:nvPr/>
        </p:nvSpPr>
        <p:spPr>
          <a:xfrm>
            <a:off x="5583696" y="1164194"/>
            <a:ext cx="6017441" cy="2139047"/>
          </a:xfrm>
          <a:prstGeom prst="rect">
            <a:avLst/>
          </a:prstGeom>
        </p:spPr>
        <p:txBody>
          <a:bodyPr wrap="square">
            <a:spAutoFit/>
          </a:bodyPr>
          <a:lstStyle/>
          <a:p>
            <a:pPr>
              <a:spcBef>
                <a:spcPts val="600"/>
              </a:spcBef>
              <a:buFont typeface="+mj-lt"/>
              <a:buAutoNum type="arabicPeriod"/>
            </a:pPr>
            <a:r>
              <a:rPr lang="zh-CN" altLang="en-US" dirty="0">
                <a:solidFill>
                  <a:srgbClr val="060607"/>
                </a:solidFill>
                <a:latin typeface="微软雅黑" panose="020B0503020204020204" pitchFamily="34" charset="-122"/>
                <a:ea typeface="微软雅黑" panose="020B0503020204020204" pitchFamily="34" charset="-122"/>
              </a:rPr>
              <a:t>从</a:t>
            </a:r>
            <a:r>
              <a:rPr lang="en-US" altLang="zh-CN" dirty="0">
                <a:solidFill>
                  <a:srgbClr val="060607"/>
                </a:solidFill>
                <a:latin typeface="微软雅黑" panose="020B0503020204020204" pitchFamily="34" charset="-122"/>
                <a:ea typeface="微软雅黑" panose="020B0503020204020204" pitchFamily="34" charset="-122"/>
              </a:rPr>
              <a:t>Read</a:t>
            </a:r>
            <a:r>
              <a:rPr lang="zh-CN" altLang="en-US" dirty="0">
                <a:solidFill>
                  <a:srgbClr val="060607"/>
                </a:solidFill>
                <a:latin typeface="微软雅黑" panose="020B0503020204020204" pitchFamily="34" charset="-122"/>
                <a:ea typeface="微软雅黑" panose="020B0503020204020204" pitchFamily="34" charset="-122"/>
              </a:rPr>
              <a:t>的第一个碱基开始寻找</a:t>
            </a:r>
            <a:r>
              <a:rPr lang="en-US" altLang="zh-CN" dirty="0">
                <a:solidFill>
                  <a:srgbClr val="060607"/>
                </a:solidFill>
                <a:latin typeface="微软雅黑" panose="020B0503020204020204" pitchFamily="34" charset="-122"/>
                <a:ea typeface="微软雅黑" panose="020B0503020204020204" pitchFamily="34" charset="-122"/>
              </a:rPr>
              <a:t>MMP (</a:t>
            </a:r>
            <a:r>
              <a:rPr lang="zh-CN" altLang="en-US" dirty="0">
                <a:solidFill>
                  <a:srgbClr val="060607"/>
                </a:solidFill>
                <a:latin typeface="微软雅黑" panose="020B0503020204020204" pitchFamily="34" charset="-122"/>
                <a:ea typeface="微软雅黑" panose="020B0503020204020204" pitchFamily="34" charset="-122"/>
              </a:rPr>
              <a:t>直到剪切位点供体</a:t>
            </a:r>
            <a:r>
              <a:rPr lang="en-US" altLang="zh-CN" dirty="0">
                <a:solidFill>
                  <a:srgbClr val="060607"/>
                </a:solidFill>
                <a:latin typeface="微软雅黑" panose="020B0503020204020204" pitchFamily="34" charset="-122"/>
                <a:ea typeface="微软雅黑" panose="020B0503020204020204" pitchFamily="34" charset="-122"/>
              </a:rPr>
              <a:t>)</a:t>
            </a:r>
          </a:p>
          <a:p>
            <a:pPr>
              <a:spcBef>
                <a:spcPts val="600"/>
              </a:spcBef>
              <a:buFont typeface="+mj-lt"/>
              <a:buAutoNum type="arabicPeriod"/>
            </a:pPr>
            <a:r>
              <a:rPr lang="zh-CN" altLang="en-US" dirty="0">
                <a:solidFill>
                  <a:srgbClr val="060607"/>
                </a:solidFill>
                <a:latin typeface="微软雅黑" panose="020B0503020204020204" pitchFamily="34" charset="-122"/>
                <a:ea typeface="微软雅黑" panose="020B0503020204020204" pitchFamily="34" charset="-122"/>
              </a:rPr>
              <a:t>对于</a:t>
            </a:r>
            <a:r>
              <a:rPr lang="en-US" altLang="zh-CN" dirty="0">
                <a:solidFill>
                  <a:srgbClr val="060607"/>
                </a:solidFill>
                <a:latin typeface="微软雅黑" panose="020B0503020204020204" pitchFamily="34" charset="-122"/>
                <a:ea typeface="微软雅黑" panose="020B0503020204020204" pitchFamily="34" charset="-122"/>
              </a:rPr>
              <a:t>Read</a:t>
            </a:r>
            <a:r>
              <a:rPr lang="zh-CN" altLang="en-US" dirty="0">
                <a:solidFill>
                  <a:srgbClr val="060607"/>
                </a:solidFill>
                <a:latin typeface="微软雅黑" panose="020B0503020204020204" pitchFamily="34" charset="-122"/>
                <a:ea typeface="微软雅黑" panose="020B0503020204020204" pitchFamily="34" charset="-122"/>
              </a:rPr>
              <a:t>未映射部分重复</a:t>
            </a:r>
            <a:r>
              <a:rPr lang="en-US" altLang="zh-CN" dirty="0">
                <a:solidFill>
                  <a:srgbClr val="060607"/>
                </a:solidFill>
                <a:latin typeface="微软雅黑" panose="020B0503020204020204" pitchFamily="34" charset="-122"/>
                <a:ea typeface="微软雅黑" panose="020B0503020204020204" pitchFamily="34" charset="-122"/>
              </a:rPr>
              <a:t>MMP (</a:t>
            </a:r>
            <a:r>
              <a:rPr lang="zh-CN" altLang="en-US" dirty="0">
                <a:solidFill>
                  <a:srgbClr val="060607"/>
                </a:solidFill>
                <a:latin typeface="微软雅黑" panose="020B0503020204020204" pitchFamily="34" charset="-122"/>
                <a:ea typeface="微软雅黑" panose="020B0503020204020204" pitchFamily="34" charset="-122"/>
              </a:rPr>
              <a:t>找到剪切位点受体</a:t>
            </a:r>
            <a:r>
              <a:rPr lang="en-US" altLang="zh-CN" dirty="0">
                <a:solidFill>
                  <a:srgbClr val="060607"/>
                </a:solidFill>
                <a:latin typeface="微软雅黑" panose="020B0503020204020204" pitchFamily="34" charset="-122"/>
                <a:ea typeface="微软雅黑" panose="020B0503020204020204" pitchFamily="34" charset="-122"/>
              </a:rPr>
              <a:t>)</a:t>
            </a:r>
          </a:p>
          <a:p>
            <a:pPr>
              <a:spcBef>
                <a:spcPts val="600"/>
              </a:spcBef>
              <a:buFont typeface="+mj-lt"/>
              <a:buAutoNum type="arabicPeriod"/>
            </a:pPr>
            <a:r>
              <a:rPr lang="zh-CN" altLang="en-US" dirty="0">
                <a:solidFill>
                  <a:srgbClr val="060607"/>
                </a:solidFill>
                <a:latin typeface="微软雅黑" panose="020B0503020204020204" pitchFamily="34" charset="-122"/>
                <a:ea typeface="微软雅黑" panose="020B0503020204020204" pitchFamily="34" charset="-122"/>
              </a:rPr>
              <a:t>允许错配</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插入</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缺失</a:t>
            </a:r>
            <a:r>
              <a:rPr lang="en-US" altLang="zh-CN" dirty="0">
                <a:solidFill>
                  <a:srgbClr val="060607"/>
                </a:solidFill>
                <a:latin typeface="微软雅黑" panose="020B0503020204020204" pitchFamily="34" charset="-122"/>
                <a:ea typeface="微软雅黑" panose="020B0503020204020204" pitchFamily="34" charset="-122"/>
              </a:rPr>
              <a:t>/</a:t>
            </a:r>
            <a:r>
              <a:rPr lang="en-US" altLang="zh-CN" dirty="0" err="1">
                <a:solidFill>
                  <a:srgbClr val="060607"/>
                </a:solidFill>
                <a:latin typeface="微软雅黑" panose="020B0503020204020204" pitchFamily="34" charset="-122"/>
                <a:ea typeface="微软雅黑" panose="020B0503020204020204" pitchFamily="34" charset="-122"/>
              </a:rPr>
              <a:t>polyA</a:t>
            </a:r>
            <a:r>
              <a:rPr lang="zh-CN" altLang="en-US" dirty="0">
                <a:solidFill>
                  <a:srgbClr val="060607"/>
                </a:solidFill>
                <a:latin typeface="微软雅黑" panose="020B0503020204020204" pitchFamily="34" charset="-122"/>
                <a:ea typeface="微软雅黑" panose="020B0503020204020204" pitchFamily="34" charset="-122"/>
              </a:rPr>
              <a:t>尾</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接头等</a:t>
            </a: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搜索策略：标准二进制字符串搜索 </a:t>
            </a: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r>
              <a:rPr lang="en-US" altLang="zh-CN" dirty="0">
                <a:solidFill>
                  <a:srgbClr val="060607"/>
                </a:solidFill>
                <a:latin typeface="微软雅黑" panose="020B0503020204020204" pitchFamily="34" charset="-122"/>
                <a:ea typeface="微软雅黑" panose="020B0503020204020204" pitchFamily="34" charset="-122"/>
              </a:rPr>
              <a:t>uncompressed suffix arrays (SAs)</a:t>
            </a:r>
          </a:p>
        </p:txBody>
      </p:sp>
      <p:sp>
        <p:nvSpPr>
          <p:cNvPr id="13" name="矩形 12">
            <a:extLst>
              <a:ext uri="{FF2B5EF4-FFF2-40B4-BE49-F238E27FC236}">
                <a16:creationId xmlns:a16="http://schemas.microsoft.com/office/drawing/2014/main" id="{955D6863-6A0B-4581-83C8-434C652305F0}"/>
              </a:ext>
            </a:extLst>
          </p:cNvPr>
          <p:cNvSpPr/>
          <p:nvPr/>
        </p:nvSpPr>
        <p:spPr>
          <a:xfrm>
            <a:off x="6386180" y="6242230"/>
            <a:ext cx="6096000" cy="577081"/>
          </a:xfrm>
          <a:prstGeom prst="rect">
            <a:avLst/>
          </a:prstGeom>
        </p:spPr>
        <p:txBody>
          <a:bodyPr>
            <a:spAutoFit/>
          </a:bodyPr>
          <a:lstStyle/>
          <a:p>
            <a:r>
              <a:rPr lang="en-US" altLang="zh-CN" sz="1050" dirty="0" err="1">
                <a:solidFill>
                  <a:srgbClr val="212121"/>
                </a:solidFill>
                <a:latin typeface="-apple-system"/>
              </a:rPr>
              <a:t>Dobin</a:t>
            </a:r>
            <a:r>
              <a:rPr lang="en-US" altLang="zh-CN" sz="1050" dirty="0">
                <a:solidFill>
                  <a:srgbClr val="212121"/>
                </a:solidFill>
                <a:latin typeface="-apple-system"/>
              </a:rPr>
              <a:t> A, Davis CA, Schlesinger F, </a:t>
            </a:r>
            <a:r>
              <a:rPr lang="en-US" altLang="zh-CN" sz="1050" dirty="0" err="1">
                <a:solidFill>
                  <a:srgbClr val="212121"/>
                </a:solidFill>
                <a:latin typeface="-apple-system"/>
              </a:rPr>
              <a:t>Drenkow</a:t>
            </a:r>
            <a:r>
              <a:rPr lang="en-US" altLang="zh-CN" sz="1050" dirty="0">
                <a:solidFill>
                  <a:srgbClr val="212121"/>
                </a:solidFill>
                <a:latin typeface="-apple-system"/>
              </a:rPr>
              <a:t> J, Zaleski C, Jha S, </a:t>
            </a:r>
            <a:r>
              <a:rPr lang="en-US" altLang="zh-CN" sz="1050" dirty="0" err="1">
                <a:solidFill>
                  <a:srgbClr val="212121"/>
                </a:solidFill>
                <a:latin typeface="-apple-system"/>
              </a:rPr>
              <a:t>Batut</a:t>
            </a:r>
            <a:r>
              <a:rPr lang="en-US" altLang="zh-CN" sz="1050" dirty="0">
                <a:solidFill>
                  <a:srgbClr val="212121"/>
                </a:solidFill>
                <a:latin typeface="-apple-system"/>
              </a:rPr>
              <a:t> P, </a:t>
            </a:r>
            <a:r>
              <a:rPr lang="en-US" altLang="zh-CN" sz="1050" dirty="0" err="1">
                <a:solidFill>
                  <a:srgbClr val="212121"/>
                </a:solidFill>
                <a:latin typeface="-apple-system"/>
              </a:rPr>
              <a:t>Chaisson</a:t>
            </a:r>
            <a:r>
              <a:rPr lang="en-US" altLang="zh-CN" sz="1050" dirty="0">
                <a:solidFill>
                  <a:srgbClr val="212121"/>
                </a:solidFill>
                <a:latin typeface="-apple-system"/>
              </a:rPr>
              <a:t> M, </a:t>
            </a:r>
            <a:r>
              <a:rPr lang="en-US" altLang="zh-CN" sz="1050" dirty="0" err="1">
                <a:solidFill>
                  <a:srgbClr val="212121"/>
                </a:solidFill>
                <a:latin typeface="-apple-system"/>
              </a:rPr>
              <a:t>Gingeras</a:t>
            </a:r>
            <a:r>
              <a:rPr lang="en-US" altLang="zh-CN" sz="1050" dirty="0">
                <a:solidFill>
                  <a:srgbClr val="212121"/>
                </a:solidFill>
                <a:latin typeface="-apple-system"/>
              </a:rPr>
              <a:t> TR. STAR: ultrafast universal RNA-seq aligner. Bioinformatics. 2013 Jan 1;29(1):15-21. </a:t>
            </a:r>
            <a:r>
              <a:rPr lang="en-US" altLang="zh-CN" sz="1050" dirty="0" err="1">
                <a:solidFill>
                  <a:srgbClr val="212121"/>
                </a:solidFill>
                <a:latin typeface="-apple-system"/>
              </a:rPr>
              <a:t>doi</a:t>
            </a:r>
            <a:r>
              <a:rPr lang="en-US" altLang="zh-CN" sz="1050" dirty="0">
                <a:solidFill>
                  <a:srgbClr val="212121"/>
                </a:solidFill>
                <a:latin typeface="-apple-system"/>
              </a:rPr>
              <a:t>: 10.1093/bioinformatics/bts635. </a:t>
            </a:r>
            <a:r>
              <a:rPr lang="en-US" altLang="zh-CN" sz="1050" dirty="0" err="1">
                <a:solidFill>
                  <a:srgbClr val="212121"/>
                </a:solidFill>
                <a:latin typeface="-apple-system"/>
              </a:rPr>
              <a:t>Epub</a:t>
            </a:r>
            <a:r>
              <a:rPr lang="en-US" altLang="zh-CN" sz="1050" dirty="0">
                <a:solidFill>
                  <a:srgbClr val="212121"/>
                </a:solidFill>
                <a:latin typeface="-apple-system"/>
              </a:rPr>
              <a:t> 2012 Oct 25. PMID: 23104886; PMCID: PMC3530905.</a:t>
            </a:r>
            <a:endParaRPr lang="zh-CN" altLang="en-US" sz="1050" dirty="0">
              <a:latin typeface="-apple-system"/>
            </a:endParaRPr>
          </a:p>
        </p:txBody>
      </p:sp>
      <p:sp>
        <p:nvSpPr>
          <p:cNvPr id="14" name="矩形 13">
            <a:extLst>
              <a:ext uri="{FF2B5EF4-FFF2-40B4-BE49-F238E27FC236}">
                <a16:creationId xmlns:a16="http://schemas.microsoft.com/office/drawing/2014/main" id="{D22EEBD4-1200-4441-857F-F46D41CBF7AD}"/>
              </a:ext>
            </a:extLst>
          </p:cNvPr>
          <p:cNvSpPr/>
          <p:nvPr/>
        </p:nvSpPr>
        <p:spPr>
          <a:xfrm>
            <a:off x="5583696" y="4134383"/>
            <a:ext cx="6017441" cy="1704954"/>
          </a:xfrm>
          <a:prstGeom prst="rect">
            <a:avLst/>
          </a:prstGeom>
        </p:spPr>
        <p:txBody>
          <a:bodyPr wrap="square">
            <a:spAutoFit/>
          </a:bodyPr>
          <a:lstStyle/>
          <a:p>
            <a:pPr>
              <a:lnSpc>
                <a:spcPct val="150000"/>
              </a:lnSpc>
              <a:spcBef>
                <a:spcPts val="600"/>
              </a:spcBef>
            </a:pPr>
            <a:r>
              <a:rPr lang="zh-CN" altLang="en-US" dirty="0">
                <a:solidFill>
                  <a:srgbClr val="060607"/>
                </a:solidFill>
                <a:latin typeface="微软雅黑" panose="020B0503020204020204" pitchFamily="34" charset="-122"/>
                <a:ea typeface="微软雅黑" panose="020B0503020204020204" pitchFamily="34" charset="-122"/>
              </a:rPr>
              <a:t>种子聚类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种子</a:t>
            </a:r>
            <a:r>
              <a:rPr lang="zh-CN" altLang="en-US" dirty="0">
                <a:solidFill>
                  <a:srgbClr val="060607"/>
                </a:solidFill>
                <a:latin typeface="微软雅黑" panose="020B0503020204020204" pitchFamily="34" charset="-122"/>
                <a:ea typeface="微软雅黑" panose="020B0503020204020204" pitchFamily="34" charset="-122"/>
              </a:rPr>
              <a:t>拼接 （局部线性转录模型）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rPr>
              <a:t>配对</a:t>
            </a:r>
            <a:r>
              <a:rPr lang="en-US" altLang="zh-CN" dirty="0">
                <a:solidFill>
                  <a:srgbClr val="060607"/>
                </a:solidFill>
                <a:latin typeface="微软雅黑" panose="020B0503020204020204" pitchFamily="34" charset="-122"/>
                <a:ea typeface="微软雅黑" panose="020B0503020204020204" pitchFamily="34" charset="-122"/>
              </a:rPr>
              <a:t>Reads</a:t>
            </a:r>
            <a:r>
              <a:rPr lang="zh-CN" altLang="en-US" dirty="0">
                <a:solidFill>
                  <a:srgbClr val="060607"/>
                </a:solidFill>
                <a:latin typeface="微软雅黑" panose="020B0503020204020204" pitchFamily="34" charset="-122"/>
                <a:ea typeface="微软雅黑" panose="020B0503020204020204" pitchFamily="34" charset="-122"/>
              </a:rPr>
              <a:t>同时处理 </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增加灵敏度</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rPr>
              <a:t>嵌合比对 </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可以发现</a:t>
            </a:r>
            <a:r>
              <a:rPr lang="en-US" altLang="zh-CN" dirty="0">
                <a:solidFill>
                  <a:srgbClr val="060607"/>
                </a:solidFill>
                <a:latin typeface="微软雅黑" panose="020B0503020204020204" pitchFamily="34" charset="-122"/>
                <a:ea typeface="微软雅黑" panose="020B0503020204020204" pitchFamily="34" charset="-122"/>
              </a:rPr>
              <a:t>gene fusion</a:t>
            </a:r>
            <a:r>
              <a:rPr lang="zh-CN" altLang="en-US" dirty="0">
                <a:solidFill>
                  <a:srgbClr val="060607"/>
                </a:solidFill>
                <a:latin typeface="微软雅黑" panose="020B0503020204020204" pitchFamily="34" charset="-122"/>
                <a:ea typeface="微软雅黑" panose="020B0503020204020204" pitchFamily="34" charset="-122"/>
              </a:rPr>
              <a:t>事件</a:t>
            </a:r>
            <a:r>
              <a:rPr lang="en-US" altLang="zh-CN" dirty="0">
                <a:solidFill>
                  <a:srgbClr val="060607"/>
                </a:solidFill>
                <a:latin typeface="微软雅黑" panose="020B0503020204020204" pitchFamily="34" charset="-122"/>
                <a:ea typeface="微软雅黑" panose="020B0503020204020204" pitchFamily="34" charset="-122"/>
              </a:rPr>
              <a:t>)</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rPr>
              <a:t>评分与比对选择 </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定义匹配</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错配</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插入</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缺失</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缺口的罚分，选取最高拼接结果</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rPr>
              <a:t>处理错配和错误</a:t>
            </a:r>
            <a:endParaRPr lang="en-US" altLang="zh-CN" dirty="0">
              <a:solidFill>
                <a:srgbClr val="06060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567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73561-D4E4-4AE3-B3BC-ACA5192050F1}"/>
              </a:ext>
            </a:extLst>
          </p:cNvPr>
          <p:cNvSpPr>
            <a:spLocks noGrp="1"/>
          </p:cNvSpPr>
          <p:nvPr>
            <p:ph type="title"/>
          </p:nvPr>
        </p:nvSpPr>
        <p:spPr/>
        <p:txBody>
          <a:bodyPr/>
          <a:lstStyle/>
          <a:p>
            <a:r>
              <a:rPr lang="en-US" altLang="zh-CN" dirty="0" err="1"/>
              <a:t>featureCounts</a:t>
            </a:r>
            <a:r>
              <a:rPr lang="en-US" altLang="zh-CN" dirty="0"/>
              <a:t> / </a:t>
            </a:r>
            <a:r>
              <a:rPr lang="en-US" altLang="zh-CN" dirty="0" err="1"/>
              <a:t>HTSeq</a:t>
            </a:r>
            <a:r>
              <a:rPr lang="en-US" altLang="zh-CN" dirty="0"/>
              <a:t>-count </a:t>
            </a:r>
            <a:r>
              <a:rPr lang="zh-CN" altLang="en-US" dirty="0"/>
              <a:t>原理简介</a:t>
            </a:r>
          </a:p>
        </p:txBody>
      </p:sp>
      <p:sp>
        <p:nvSpPr>
          <p:cNvPr id="4" name="灯片编号占位符 3">
            <a:extLst>
              <a:ext uri="{FF2B5EF4-FFF2-40B4-BE49-F238E27FC236}">
                <a16:creationId xmlns:a16="http://schemas.microsoft.com/office/drawing/2014/main" id="{FD461888-E631-4500-BDF4-1F277ECAC295}"/>
              </a:ext>
            </a:extLst>
          </p:cNvPr>
          <p:cNvSpPr>
            <a:spLocks noGrp="1"/>
          </p:cNvSpPr>
          <p:nvPr>
            <p:ph type="sldNum" sz="quarter" idx="12"/>
          </p:nvPr>
        </p:nvSpPr>
        <p:spPr/>
        <p:txBody>
          <a:bodyPr/>
          <a:lstStyle/>
          <a:p>
            <a:fld id="{DF849393-7876-44FF-8BC7-6C3A91957E85}" type="slidenum">
              <a:rPr lang="zh-CN" altLang="en-US" smtClean="0"/>
              <a:t>68</a:t>
            </a:fld>
            <a:endParaRPr lang="zh-CN" altLang="en-US"/>
          </a:p>
        </p:txBody>
      </p:sp>
      <p:pic>
        <p:nvPicPr>
          <p:cNvPr id="8194" name="Picture 2" descr="https://bioinformatics.cvr.ac.uk/wp-content/uploads/2016/02/count_modes.png">
            <a:extLst>
              <a:ext uri="{FF2B5EF4-FFF2-40B4-BE49-F238E27FC236}">
                <a16:creationId xmlns:a16="http://schemas.microsoft.com/office/drawing/2014/main" id="{74DAB1C4-9109-4CA1-B584-A4A67FBD7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076" y="1653916"/>
            <a:ext cx="5040358" cy="45274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AC313BC6-B821-4F53-A665-75F378D886AA}"/>
              </a:ext>
            </a:extLst>
          </p:cNvPr>
          <p:cNvSpPr/>
          <p:nvPr/>
        </p:nvSpPr>
        <p:spPr>
          <a:xfrm>
            <a:off x="1654628" y="6356350"/>
            <a:ext cx="10428284" cy="461665"/>
          </a:xfrm>
          <a:prstGeom prst="rect">
            <a:avLst/>
          </a:prstGeom>
        </p:spPr>
        <p:txBody>
          <a:bodyPr wrap="square">
            <a:spAutoFit/>
          </a:bodyPr>
          <a:lstStyle/>
          <a:p>
            <a:r>
              <a:rPr lang="en-US" altLang="zh-CN" sz="1200" dirty="0" err="1">
                <a:solidFill>
                  <a:srgbClr val="222222"/>
                </a:solidFill>
                <a:latin typeface="-apple-system"/>
              </a:rPr>
              <a:t>Dündar</a:t>
            </a:r>
            <a:r>
              <a:rPr lang="en-US" altLang="zh-CN" sz="1200" dirty="0">
                <a:solidFill>
                  <a:srgbClr val="222222"/>
                </a:solidFill>
                <a:latin typeface="-apple-system"/>
              </a:rPr>
              <a:t>, </a:t>
            </a:r>
            <a:r>
              <a:rPr lang="en-US" altLang="zh-CN" sz="1200" dirty="0" err="1">
                <a:solidFill>
                  <a:srgbClr val="222222"/>
                </a:solidFill>
                <a:latin typeface="-apple-system"/>
              </a:rPr>
              <a:t>Friederike</a:t>
            </a:r>
            <a:r>
              <a:rPr lang="en-US" altLang="zh-CN" sz="1200" dirty="0">
                <a:solidFill>
                  <a:srgbClr val="222222"/>
                </a:solidFill>
                <a:latin typeface="-apple-system"/>
              </a:rPr>
              <a:t>, Luce </a:t>
            </a:r>
            <a:r>
              <a:rPr lang="en-US" altLang="zh-CN" sz="1200" dirty="0" err="1">
                <a:solidFill>
                  <a:srgbClr val="222222"/>
                </a:solidFill>
                <a:latin typeface="-apple-system"/>
              </a:rPr>
              <a:t>Skrabanek</a:t>
            </a:r>
            <a:r>
              <a:rPr lang="en-US" altLang="zh-CN" sz="1200" dirty="0">
                <a:solidFill>
                  <a:srgbClr val="222222"/>
                </a:solidFill>
                <a:latin typeface="-apple-system"/>
              </a:rPr>
              <a:t>, and Paul </a:t>
            </a:r>
            <a:r>
              <a:rPr lang="en-US" altLang="zh-CN" sz="1200" dirty="0" err="1">
                <a:solidFill>
                  <a:srgbClr val="222222"/>
                </a:solidFill>
                <a:latin typeface="-apple-system"/>
              </a:rPr>
              <a:t>Zumbo</a:t>
            </a:r>
            <a:r>
              <a:rPr lang="en-US" altLang="zh-CN" sz="1200" dirty="0">
                <a:solidFill>
                  <a:srgbClr val="222222"/>
                </a:solidFill>
                <a:latin typeface="-apple-system"/>
              </a:rPr>
              <a:t>. "Introduction to differential gene expression analysis using RNA-seq." </a:t>
            </a:r>
            <a:r>
              <a:rPr lang="en-US" altLang="zh-CN" sz="1200" i="1" dirty="0">
                <a:solidFill>
                  <a:srgbClr val="222222"/>
                </a:solidFill>
                <a:latin typeface="-apple-system"/>
              </a:rPr>
              <a:t>Appl. Bioinformatics</a:t>
            </a:r>
            <a:r>
              <a:rPr lang="en-US" altLang="zh-CN" sz="1200" dirty="0">
                <a:solidFill>
                  <a:srgbClr val="222222"/>
                </a:solidFill>
                <a:latin typeface="-apple-system"/>
              </a:rPr>
              <a:t> (2015): 1-67.</a:t>
            </a:r>
          </a:p>
          <a:p>
            <a:r>
              <a:rPr lang="en-US" altLang="zh-CN" sz="1200" dirty="0">
                <a:latin typeface="-apple-system"/>
              </a:rPr>
              <a:t>http://www-huber.embl.de/users/anders/HTSeq/doc/count.html</a:t>
            </a:r>
            <a:endParaRPr lang="zh-CN" altLang="en-US" sz="1200" dirty="0">
              <a:latin typeface="-apple-system"/>
            </a:endParaRPr>
          </a:p>
        </p:txBody>
      </p:sp>
      <p:sp>
        <p:nvSpPr>
          <p:cNvPr id="6" name="矩形 5">
            <a:extLst>
              <a:ext uri="{FF2B5EF4-FFF2-40B4-BE49-F238E27FC236}">
                <a16:creationId xmlns:a16="http://schemas.microsoft.com/office/drawing/2014/main" id="{077C4FF7-597A-45FD-B422-3FD06AAEEEB6}"/>
              </a:ext>
            </a:extLst>
          </p:cNvPr>
          <p:cNvSpPr/>
          <p:nvPr/>
        </p:nvSpPr>
        <p:spPr>
          <a:xfrm>
            <a:off x="644435" y="2004783"/>
            <a:ext cx="5451565" cy="2167068"/>
          </a:xfrm>
          <a:prstGeom prst="rect">
            <a:avLst/>
          </a:prstGeom>
        </p:spPr>
        <p:txBody>
          <a:bodyPr wrap="square">
            <a:spAutoFit/>
          </a:bodyPr>
          <a:lstStyle/>
          <a:p>
            <a:pPr>
              <a:lnSpc>
                <a:spcPct val="150000"/>
              </a:lnSpc>
            </a:pPr>
            <a:r>
              <a:rPr lang="zh-CN" altLang="en-US" sz="2000" b="1" dirty="0">
                <a:solidFill>
                  <a:srgbClr val="060607"/>
                </a:solidFill>
                <a:latin typeface="微软雅黑" panose="020B0503020204020204" pitchFamily="34" charset="-122"/>
                <a:ea typeface="微软雅黑" panose="020B0503020204020204" pitchFamily="34" charset="-122"/>
              </a:rPr>
              <a:t>从</a:t>
            </a:r>
            <a:r>
              <a:rPr lang="en-US" altLang="zh-CN" sz="2000" b="1" dirty="0">
                <a:solidFill>
                  <a:srgbClr val="060607"/>
                </a:solidFill>
                <a:latin typeface="微软雅黑" panose="020B0503020204020204" pitchFamily="34" charset="-122"/>
                <a:ea typeface="微软雅黑" panose="020B0503020204020204" pitchFamily="34" charset="-122"/>
              </a:rPr>
              <a:t>Read</a:t>
            </a:r>
            <a:r>
              <a:rPr lang="zh-CN" altLang="en-US" sz="2000" b="1" dirty="0">
                <a:solidFill>
                  <a:srgbClr val="060607"/>
                </a:solidFill>
                <a:latin typeface="微软雅黑" panose="020B0503020204020204" pitchFamily="34" charset="-122"/>
                <a:ea typeface="微软雅黑" panose="020B0503020204020204" pitchFamily="34" charset="-122"/>
              </a:rPr>
              <a:t>读段到</a:t>
            </a:r>
            <a:r>
              <a:rPr lang="en-US" altLang="zh-CN" sz="2000" b="1" dirty="0">
                <a:solidFill>
                  <a:srgbClr val="060607"/>
                </a:solidFill>
                <a:latin typeface="微软雅黑" panose="020B0503020204020204" pitchFamily="34" charset="-122"/>
                <a:ea typeface="微软雅黑" panose="020B0503020204020204" pitchFamily="34" charset="-122"/>
              </a:rPr>
              <a:t>Gene</a:t>
            </a:r>
            <a:r>
              <a:rPr lang="zh-CN" altLang="en-US" sz="2000" b="1" dirty="0">
                <a:solidFill>
                  <a:srgbClr val="060607"/>
                </a:solidFill>
                <a:latin typeface="微软雅黑" panose="020B0503020204020204" pitchFamily="34" charset="-122"/>
                <a:ea typeface="微软雅黑" panose="020B0503020204020204" pitchFamily="34" charset="-122"/>
              </a:rPr>
              <a:t>计数需要考虑的问题：</a:t>
            </a:r>
            <a:endParaRPr lang="en-US" altLang="zh-CN" sz="2000" b="1" dirty="0">
              <a:solidFill>
                <a:srgbClr val="060607"/>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重叠大小</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完整读段与部分重叠</a:t>
            </a:r>
            <a:r>
              <a:rPr lang="en-US" altLang="zh-CN" dirty="0">
                <a:solidFill>
                  <a:srgbClr val="060607"/>
                </a:solidFill>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多映射读段，即在基因组中有多个命中的读段</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与同类多个基因组特征重叠的读段</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与内含子重叠的读段</a:t>
            </a:r>
            <a:endParaRPr lang="zh-CN" altLang="en-US"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90F59CF9-AB27-4E13-AD83-7A1D7B5B5F83}"/>
              </a:ext>
            </a:extLst>
          </p:cNvPr>
          <p:cNvSpPr/>
          <p:nvPr/>
        </p:nvSpPr>
        <p:spPr>
          <a:xfrm>
            <a:off x="7426336" y="1159152"/>
            <a:ext cx="2864887" cy="369332"/>
          </a:xfrm>
          <a:prstGeom prst="rect">
            <a:avLst/>
          </a:prstGeom>
        </p:spPr>
        <p:txBody>
          <a:bodyPr wrap="none">
            <a:spAutoFit/>
          </a:bodyPr>
          <a:lstStyle/>
          <a:p>
            <a:r>
              <a:rPr lang="en-US" altLang="zh-CN" dirty="0" err="1">
                <a:latin typeface="微软雅黑" panose="020B0503020204020204" pitchFamily="34" charset="-122"/>
                <a:ea typeface="微软雅黑" panose="020B0503020204020204" pitchFamily="34" charset="-122"/>
              </a:rPr>
              <a:t>HTSeq</a:t>
            </a:r>
            <a:r>
              <a:rPr lang="en-US" altLang="zh-CN" dirty="0">
                <a:latin typeface="微软雅黑" panose="020B0503020204020204" pitchFamily="34" charset="-122"/>
                <a:ea typeface="微软雅黑" panose="020B0503020204020204" pitchFamily="34" charset="-122"/>
              </a:rPr>
              <a:t>-count </a:t>
            </a:r>
            <a:r>
              <a:rPr lang="zh-CN" altLang="en-US" dirty="0">
                <a:latin typeface="微软雅黑" panose="020B0503020204020204" pitchFamily="34" charset="-122"/>
                <a:ea typeface="微软雅黑" panose="020B0503020204020204" pitchFamily="34" charset="-122"/>
              </a:rPr>
              <a:t>的三种模式</a:t>
            </a:r>
          </a:p>
        </p:txBody>
      </p:sp>
      <p:sp>
        <p:nvSpPr>
          <p:cNvPr id="8" name="矩形 7">
            <a:extLst>
              <a:ext uri="{FF2B5EF4-FFF2-40B4-BE49-F238E27FC236}">
                <a16:creationId xmlns:a16="http://schemas.microsoft.com/office/drawing/2014/main" id="{F2A058B1-7D7F-4352-9C52-59D30880D595}"/>
              </a:ext>
            </a:extLst>
          </p:cNvPr>
          <p:cNvSpPr/>
          <p:nvPr/>
        </p:nvSpPr>
        <p:spPr>
          <a:xfrm>
            <a:off x="644435" y="4505001"/>
            <a:ext cx="4993868" cy="874407"/>
          </a:xfrm>
          <a:prstGeom prst="rect">
            <a:avLst/>
          </a:prstGeom>
        </p:spPr>
        <p:txBody>
          <a:bodyPr wrap="none">
            <a:spAutoFit/>
          </a:bodyPr>
          <a:lstStyle/>
          <a:p>
            <a:pPr>
              <a:lnSpc>
                <a:spcPct val="150000"/>
              </a:lnSpc>
            </a:pPr>
            <a:r>
              <a:rPr lang="zh-CN" altLang="en-US" dirty="0">
                <a:solidFill>
                  <a:srgbClr val="060607"/>
                </a:solidFill>
                <a:latin typeface="微软雅黑" panose="020B0503020204020204" pitchFamily="34" charset="-122"/>
                <a:ea typeface="微软雅黑" panose="020B0503020204020204" pitchFamily="34" charset="-122"/>
              </a:rPr>
              <a:t>从</a:t>
            </a:r>
            <a:r>
              <a:rPr lang="en-US" altLang="zh-CN" dirty="0">
                <a:solidFill>
                  <a:srgbClr val="060607"/>
                </a:solidFill>
                <a:latin typeface="微软雅黑" panose="020B0503020204020204" pitchFamily="34" charset="-122"/>
                <a:ea typeface="微软雅黑" panose="020B0503020204020204" pitchFamily="34" charset="-122"/>
              </a:rPr>
              <a:t>Read</a:t>
            </a:r>
            <a:r>
              <a:rPr lang="zh-CN" altLang="en-US" dirty="0">
                <a:solidFill>
                  <a:srgbClr val="060607"/>
                </a:solidFill>
                <a:latin typeface="微软雅黑" panose="020B0503020204020204" pitchFamily="34" charset="-122"/>
                <a:ea typeface="微软雅黑" panose="020B0503020204020204" pitchFamily="34" charset="-122"/>
              </a:rPr>
              <a:t>读段到</a:t>
            </a:r>
            <a:r>
              <a:rPr lang="en-US" altLang="zh-CN" dirty="0">
                <a:solidFill>
                  <a:srgbClr val="060607"/>
                </a:solidFill>
                <a:latin typeface="微软雅黑" panose="020B0503020204020204" pitchFamily="34" charset="-122"/>
                <a:ea typeface="微软雅黑" panose="020B0503020204020204" pitchFamily="34" charset="-122"/>
              </a:rPr>
              <a:t>Transcript</a:t>
            </a:r>
            <a:r>
              <a:rPr lang="zh-CN" altLang="en-US" dirty="0">
                <a:solidFill>
                  <a:srgbClr val="060607"/>
                </a:solidFill>
                <a:latin typeface="微软雅黑" panose="020B0503020204020204" pitchFamily="34" charset="-122"/>
                <a:ea typeface="微软雅黑" panose="020B0503020204020204" pitchFamily="34" charset="-122"/>
              </a:rPr>
              <a:t>计数需要考虑的问题</a:t>
            </a:r>
            <a:r>
              <a:rPr lang="en-US" altLang="zh-CN" dirty="0">
                <a:solidFill>
                  <a:srgbClr val="060607"/>
                </a:solidFill>
                <a:latin typeface="微软雅黑" panose="020B0503020204020204" pitchFamily="34" charset="-122"/>
                <a:ea typeface="微软雅黑" panose="020B0503020204020204" pitchFamily="34" charset="-122"/>
              </a:rPr>
              <a:t>? </a:t>
            </a:r>
          </a:p>
          <a:p>
            <a:pPr algn="ctr">
              <a:lnSpc>
                <a:spcPct val="150000"/>
              </a:lnSpc>
            </a:pP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计数算法工具：</a:t>
            </a:r>
            <a:r>
              <a:rPr lang="en-US" altLang="zh-CN" dirty="0">
                <a:solidFill>
                  <a:srgbClr val="060607"/>
                </a:solidFill>
                <a:latin typeface="微软雅黑" panose="020B0503020204020204" pitchFamily="34" charset="-122"/>
                <a:ea typeface="微软雅黑" panose="020B0503020204020204" pitchFamily="34" charset="-122"/>
              </a:rPr>
              <a:t>RSEM)</a:t>
            </a:r>
          </a:p>
        </p:txBody>
      </p:sp>
    </p:spTree>
    <p:extLst>
      <p:ext uri="{BB962C8B-B14F-4D97-AF65-F5344CB8AC3E}">
        <p14:creationId xmlns:p14="http://schemas.microsoft.com/office/powerpoint/2010/main" val="110782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73561-D4E4-4AE3-B3BC-ACA5192050F1}"/>
              </a:ext>
            </a:extLst>
          </p:cNvPr>
          <p:cNvSpPr>
            <a:spLocks noGrp="1"/>
          </p:cNvSpPr>
          <p:nvPr>
            <p:ph type="title"/>
          </p:nvPr>
        </p:nvSpPr>
        <p:spPr/>
        <p:txBody>
          <a:bodyPr/>
          <a:lstStyle/>
          <a:p>
            <a:r>
              <a:rPr lang="en-US" altLang="zh-CN" dirty="0"/>
              <a:t>DESeq2</a:t>
            </a:r>
            <a:r>
              <a:rPr lang="zh-CN" altLang="en-US" dirty="0"/>
              <a:t>原理简介</a:t>
            </a:r>
          </a:p>
        </p:txBody>
      </p:sp>
      <p:sp>
        <p:nvSpPr>
          <p:cNvPr id="4" name="灯片编号占位符 3">
            <a:extLst>
              <a:ext uri="{FF2B5EF4-FFF2-40B4-BE49-F238E27FC236}">
                <a16:creationId xmlns:a16="http://schemas.microsoft.com/office/drawing/2014/main" id="{FD461888-E631-4500-BDF4-1F277ECAC295}"/>
              </a:ext>
            </a:extLst>
          </p:cNvPr>
          <p:cNvSpPr>
            <a:spLocks noGrp="1"/>
          </p:cNvSpPr>
          <p:nvPr>
            <p:ph type="sldNum" sz="quarter" idx="12"/>
          </p:nvPr>
        </p:nvSpPr>
        <p:spPr/>
        <p:txBody>
          <a:bodyPr/>
          <a:lstStyle/>
          <a:p>
            <a:fld id="{DF849393-7876-44FF-8BC7-6C3A91957E85}" type="slidenum">
              <a:rPr lang="zh-CN" altLang="en-US" smtClean="0"/>
              <a:t>69</a:t>
            </a:fld>
            <a:endParaRPr lang="zh-CN" altLang="en-US"/>
          </a:p>
        </p:txBody>
      </p:sp>
      <p:sp>
        <p:nvSpPr>
          <p:cNvPr id="5" name="矩形 4">
            <a:extLst>
              <a:ext uri="{FF2B5EF4-FFF2-40B4-BE49-F238E27FC236}">
                <a16:creationId xmlns:a16="http://schemas.microsoft.com/office/drawing/2014/main" id="{69A49ECD-4082-4DB6-A288-4FDD2D5E8F37}"/>
              </a:ext>
            </a:extLst>
          </p:cNvPr>
          <p:cNvSpPr/>
          <p:nvPr/>
        </p:nvSpPr>
        <p:spPr>
          <a:xfrm>
            <a:off x="5773782" y="6193414"/>
            <a:ext cx="6174377" cy="646331"/>
          </a:xfrm>
          <a:prstGeom prst="rect">
            <a:avLst/>
          </a:prstGeom>
        </p:spPr>
        <p:txBody>
          <a:bodyPr wrap="square">
            <a:spAutoFit/>
          </a:bodyPr>
          <a:lstStyle/>
          <a:p>
            <a:r>
              <a:rPr lang="en-US" altLang="zh-CN" sz="1200" dirty="0">
                <a:solidFill>
                  <a:srgbClr val="333333"/>
                </a:solidFill>
                <a:latin typeface="-apple-system"/>
              </a:rPr>
              <a:t>https://hbctraining.github.io/DGE_workshop/lessons/04_DGE_DESeq2_analysis.html</a:t>
            </a:r>
          </a:p>
          <a:p>
            <a:r>
              <a:rPr lang="en-US" altLang="zh-CN" sz="1200" dirty="0">
                <a:solidFill>
                  <a:srgbClr val="333333"/>
                </a:solidFill>
                <a:latin typeface="-apple-system"/>
              </a:rPr>
              <a:t>Love, M.I., Huber, W. &amp; Anders, S. Moderated estimation of fold change and dispersion for RNA-seq data with DESeq2. </a:t>
            </a:r>
            <a:r>
              <a:rPr lang="en-US" altLang="zh-CN" sz="1200" i="1" dirty="0">
                <a:solidFill>
                  <a:srgbClr val="333333"/>
                </a:solidFill>
                <a:latin typeface="-apple-system"/>
              </a:rPr>
              <a:t>Genome Biol</a:t>
            </a:r>
            <a:r>
              <a:rPr lang="en-US" altLang="zh-CN" sz="1200" dirty="0">
                <a:solidFill>
                  <a:srgbClr val="333333"/>
                </a:solidFill>
                <a:latin typeface="-apple-system"/>
              </a:rPr>
              <a:t> </a:t>
            </a:r>
            <a:r>
              <a:rPr lang="en-US" altLang="zh-CN" sz="1200" b="1" dirty="0">
                <a:solidFill>
                  <a:srgbClr val="333333"/>
                </a:solidFill>
                <a:latin typeface="-apple-system"/>
              </a:rPr>
              <a:t>15</a:t>
            </a:r>
            <a:r>
              <a:rPr lang="en-US" altLang="zh-CN" sz="1200" dirty="0">
                <a:solidFill>
                  <a:srgbClr val="333333"/>
                </a:solidFill>
                <a:latin typeface="-apple-system"/>
              </a:rPr>
              <a:t>, 550 (2014). https://doi.org/10.1186/s13059-014-0550-8</a:t>
            </a:r>
            <a:endParaRPr lang="zh-CN" altLang="en-US" sz="1200" dirty="0"/>
          </a:p>
        </p:txBody>
      </p:sp>
      <p:pic>
        <p:nvPicPr>
          <p:cNvPr id="7" name="图片 6">
            <a:extLst>
              <a:ext uri="{FF2B5EF4-FFF2-40B4-BE49-F238E27FC236}">
                <a16:creationId xmlns:a16="http://schemas.microsoft.com/office/drawing/2014/main" id="{B033C7A5-4914-482A-82E6-DE4193926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53" y="1293885"/>
            <a:ext cx="7022297" cy="3748522"/>
          </a:xfrm>
          <a:prstGeom prst="rect">
            <a:avLst/>
          </a:prstGeom>
        </p:spPr>
      </p:pic>
      <p:sp>
        <p:nvSpPr>
          <p:cNvPr id="10" name="矩形 9">
            <a:extLst>
              <a:ext uri="{FF2B5EF4-FFF2-40B4-BE49-F238E27FC236}">
                <a16:creationId xmlns:a16="http://schemas.microsoft.com/office/drawing/2014/main" id="{547AB38E-4319-4295-8472-14AA015EE4FC}"/>
              </a:ext>
            </a:extLst>
          </p:cNvPr>
          <p:cNvSpPr/>
          <p:nvPr/>
        </p:nvSpPr>
        <p:spPr>
          <a:xfrm>
            <a:off x="388153" y="5497579"/>
            <a:ext cx="710963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假设检验：确定不同样本组的平均表达水平是否存在显著差异</a:t>
            </a:r>
          </a:p>
        </p:txBody>
      </p:sp>
      <p:pic>
        <p:nvPicPr>
          <p:cNvPr id="11" name="图片 10">
            <a:extLst>
              <a:ext uri="{FF2B5EF4-FFF2-40B4-BE49-F238E27FC236}">
                <a16:creationId xmlns:a16="http://schemas.microsoft.com/office/drawing/2014/main" id="{3FC921D0-3C74-4184-8B54-48225C57F21B}"/>
              </a:ext>
            </a:extLst>
          </p:cNvPr>
          <p:cNvPicPr>
            <a:picLocks noChangeAspect="1"/>
          </p:cNvPicPr>
          <p:nvPr/>
        </p:nvPicPr>
        <p:blipFill rotWithShape="1">
          <a:blip r:embed="rId3">
            <a:extLst>
              <a:ext uri="{28A0092B-C50C-407E-A947-70E740481C1C}">
                <a14:useLocalDpi xmlns:a14="http://schemas.microsoft.com/office/drawing/2010/main" val="0"/>
              </a:ext>
            </a:extLst>
          </a:blip>
          <a:srcRect l="-1" r="11915"/>
          <a:stretch/>
        </p:blipFill>
        <p:spPr>
          <a:xfrm>
            <a:off x="7717408" y="1639543"/>
            <a:ext cx="4230751" cy="3559681"/>
          </a:xfrm>
          <a:prstGeom prst="rect">
            <a:avLst/>
          </a:prstGeom>
        </p:spPr>
      </p:pic>
      <p:sp>
        <p:nvSpPr>
          <p:cNvPr id="12" name="矩形 11">
            <a:extLst>
              <a:ext uri="{FF2B5EF4-FFF2-40B4-BE49-F238E27FC236}">
                <a16:creationId xmlns:a16="http://schemas.microsoft.com/office/drawing/2014/main" id="{AC39EA76-4C39-4AFB-93B3-911F3A7EF93B}"/>
              </a:ext>
            </a:extLst>
          </p:cNvPr>
          <p:cNvSpPr/>
          <p:nvPr/>
        </p:nvSpPr>
        <p:spPr>
          <a:xfrm>
            <a:off x="5242560" y="375536"/>
            <a:ext cx="6426925"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gene count comparisons between samples and for </a:t>
            </a:r>
            <a:r>
              <a:rPr lang="en-US" altLang="zh-CN" sz="1600" b="1" dirty="0">
                <a:latin typeface="微软雅黑" panose="020B0503020204020204" pitchFamily="34" charset="-122"/>
                <a:ea typeface="微软雅黑" panose="020B0503020204020204" pitchFamily="34" charset="-122"/>
              </a:rPr>
              <a:t>DE analysis</a:t>
            </a:r>
            <a:r>
              <a:rPr lang="en-US" altLang="zh-CN" sz="1600" dirty="0">
                <a:latin typeface="微软雅黑" panose="020B0503020204020204" pitchFamily="34" charset="-122"/>
                <a:ea typeface="微软雅黑" panose="020B0503020204020204" pitchFamily="34" charset="-122"/>
              </a:rPr>
              <a:t>; </a:t>
            </a:r>
          </a:p>
          <a:p>
            <a:pPr algn="ctr"/>
            <a:r>
              <a:rPr lang="en-US" altLang="zh-CN" sz="1600" b="1" dirty="0">
                <a:latin typeface="微软雅黑" panose="020B0503020204020204" pitchFamily="34" charset="-122"/>
                <a:ea typeface="微软雅黑" panose="020B0503020204020204" pitchFamily="34" charset="-122"/>
              </a:rPr>
              <a:t>NOT for within sample comparisons</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071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49FCE-2095-49CB-A7DA-6120DBFD42C6}"/>
              </a:ext>
            </a:extLst>
          </p:cNvPr>
          <p:cNvSpPr>
            <a:spLocks noGrp="1"/>
          </p:cNvSpPr>
          <p:nvPr>
            <p:ph type="title"/>
          </p:nvPr>
        </p:nvSpPr>
        <p:spPr/>
        <p:txBody>
          <a:bodyPr/>
          <a:lstStyle/>
          <a:p>
            <a:r>
              <a:rPr lang="zh-CN" altLang="en-US" dirty="0"/>
              <a:t>基因异常表达可能导致的问题 ？</a:t>
            </a:r>
          </a:p>
        </p:txBody>
      </p:sp>
      <p:sp>
        <p:nvSpPr>
          <p:cNvPr id="4" name="灯片编号占位符 3">
            <a:extLst>
              <a:ext uri="{FF2B5EF4-FFF2-40B4-BE49-F238E27FC236}">
                <a16:creationId xmlns:a16="http://schemas.microsoft.com/office/drawing/2014/main" id="{5BC35E11-4F4E-4FE4-A78C-230F9874125B}"/>
              </a:ext>
            </a:extLst>
          </p:cNvPr>
          <p:cNvSpPr>
            <a:spLocks noGrp="1"/>
          </p:cNvSpPr>
          <p:nvPr>
            <p:ph type="sldNum" sz="quarter" idx="12"/>
          </p:nvPr>
        </p:nvSpPr>
        <p:spPr/>
        <p:txBody>
          <a:bodyPr/>
          <a:lstStyle/>
          <a:p>
            <a:fld id="{DF849393-7876-44FF-8BC7-6C3A91957E85}" type="slidenum">
              <a:rPr lang="zh-CN" altLang="en-US" smtClean="0"/>
              <a:t>7</a:t>
            </a:fld>
            <a:endParaRPr lang="zh-CN" altLang="en-US"/>
          </a:p>
        </p:txBody>
      </p:sp>
      <p:pic>
        <p:nvPicPr>
          <p:cNvPr id="8" name="图片 7">
            <a:extLst>
              <a:ext uri="{FF2B5EF4-FFF2-40B4-BE49-F238E27FC236}">
                <a16:creationId xmlns:a16="http://schemas.microsoft.com/office/drawing/2014/main" id="{90F201AF-703F-405E-93FD-4A51E1271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262" y="1700300"/>
            <a:ext cx="5158597" cy="5004011"/>
          </a:xfrm>
          <a:prstGeom prst="rect">
            <a:avLst/>
          </a:prstGeom>
        </p:spPr>
      </p:pic>
      <p:sp>
        <p:nvSpPr>
          <p:cNvPr id="9" name="矩形 8">
            <a:extLst>
              <a:ext uri="{FF2B5EF4-FFF2-40B4-BE49-F238E27FC236}">
                <a16:creationId xmlns:a16="http://schemas.microsoft.com/office/drawing/2014/main" id="{FD1EF9AF-B4F6-4457-A05F-9B8E78A36700}"/>
              </a:ext>
            </a:extLst>
          </p:cNvPr>
          <p:cNvSpPr/>
          <p:nvPr/>
        </p:nvSpPr>
        <p:spPr>
          <a:xfrm>
            <a:off x="633106" y="1249062"/>
            <a:ext cx="5446201"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人类：遗传疾病、癌症、自身免疫疾病、神经系统疾病、代谢疾病、发育障碍、心血管疾病</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i="0" dirty="0">
                <a:solidFill>
                  <a:srgbClr val="060607"/>
                </a:solidFill>
                <a:effectLst/>
                <a:latin typeface="微软雅黑" panose="020B0503020204020204" pitchFamily="34" charset="-122"/>
                <a:ea typeface="微软雅黑" panose="020B0503020204020204" pitchFamily="34" charset="-122"/>
              </a:rPr>
              <a:t>植物：生长异常、抗感染能力变化</a:t>
            </a:r>
            <a:r>
              <a:rPr lang="en-US" altLang="zh-CN" i="0" dirty="0">
                <a:solidFill>
                  <a:srgbClr val="060607"/>
                </a:solidFill>
                <a:effectLst/>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动物：发育缺陷、行为异常</a:t>
            </a:r>
            <a:r>
              <a:rPr lang="en-US" altLang="zh-CN" dirty="0">
                <a:solidFill>
                  <a:srgbClr val="060607"/>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i="0" dirty="0">
                <a:solidFill>
                  <a:srgbClr val="060607"/>
                </a:solidFill>
                <a:effectLst/>
                <a:latin typeface="微软雅黑" panose="020B0503020204020204" pitchFamily="34" charset="-122"/>
                <a:ea typeface="微软雅黑" panose="020B0503020204020204" pitchFamily="34" charset="-122"/>
              </a:rPr>
              <a:t>微生物：代谢紊乱、抗药性变化</a:t>
            </a:r>
            <a:r>
              <a:rPr lang="en-US" altLang="zh-CN" i="0" dirty="0">
                <a:solidFill>
                  <a:srgbClr val="060607"/>
                </a:solidFill>
                <a:effectLst/>
                <a:latin typeface="微软雅黑" panose="020B0503020204020204" pitchFamily="34" charset="-122"/>
                <a:ea typeface="微软雅黑" panose="020B0503020204020204" pitchFamily="34" charset="-122"/>
              </a:rPr>
              <a:t>……</a:t>
            </a:r>
          </a:p>
          <a:p>
            <a:r>
              <a:rPr lang="en-US" altLang="zh-CN" i="0" dirty="0">
                <a:solidFill>
                  <a:srgbClr val="060607"/>
                </a:solidFill>
                <a:effectLst/>
                <a:latin typeface="微软雅黑" panose="020B0503020204020204" pitchFamily="34" charset="-122"/>
                <a:ea typeface="微软雅黑" panose="020B0503020204020204" pitchFamily="34" charset="-122"/>
              </a:rPr>
              <a:t>……</a:t>
            </a:r>
            <a:endParaRPr lang="zh-CN" altLang="en-US" i="0" dirty="0">
              <a:solidFill>
                <a:srgbClr val="060607"/>
              </a:solidFill>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15CB1BD-BD9D-4F6E-9DAA-2A5231E1356E}"/>
              </a:ext>
            </a:extLst>
          </p:cNvPr>
          <p:cNvSpPr/>
          <p:nvPr/>
        </p:nvSpPr>
        <p:spPr>
          <a:xfrm>
            <a:off x="1669554" y="6476051"/>
            <a:ext cx="6711100" cy="338554"/>
          </a:xfrm>
          <a:prstGeom prst="rect">
            <a:avLst/>
          </a:prstGeom>
        </p:spPr>
        <p:txBody>
          <a:bodyPr wrap="square">
            <a:spAutoFit/>
          </a:bodyPr>
          <a:lstStyle/>
          <a:p>
            <a:r>
              <a:rPr lang="en-US" altLang="zh-CN" sz="800" dirty="0">
                <a:latin typeface="Arial" panose="020B0604020202020204" pitchFamily="34" charset="0"/>
                <a:cs typeface="Arial" panose="020B0604020202020204" pitchFamily="34" charset="0"/>
              </a:rPr>
              <a:t>Yuan, M., Yang, B., Rothschild, G. et al. Epigenetic regulation in major depression and other stress-related disorders: molecular mechanisms, clinical relevance and therapeutic potential. Sig </a:t>
            </a:r>
            <a:r>
              <a:rPr lang="en-US" altLang="zh-CN" sz="800" dirty="0" err="1">
                <a:latin typeface="Arial" panose="020B0604020202020204" pitchFamily="34" charset="0"/>
                <a:cs typeface="Arial" panose="020B0604020202020204" pitchFamily="34" charset="0"/>
              </a:rPr>
              <a:t>Transduct</a:t>
            </a:r>
            <a:r>
              <a:rPr lang="en-US" altLang="zh-CN" sz="800" dirty="0">
                <a:latin typeface="Arial" panose="020B0604020202020204" pitchFamily="34" charset="0"/>
                <a:cs typeface="Arial" panose="020B0604020202020204" pitchFamily="34" charset="0"/>
              </a:rPr>
              <a:t> Target </a:t>
            </a:r>
            <a:r>
              <a:rPr lang="en-US" altLang="zh-CN" sz="800" dirty="0" err="1">
                <a:latin typeface="Arial" panose="020B0604020202020204" pitchFamily="34" charset="0"/>
                <a:cs typeface="Arial" panose="020B0604020202020204" pitchFamily="34" charset="0"/>
              </a:rPr>
              <a:t>Ther</a:t>
            </a:r>
            <a:r>
              <a:rPr lang="en-US" altLang="zh-CN" sz="800" dirty="0">
                <a:latin typeface="Arial" panose="020B0604020202020204" pitchFamily="34" charset="0"/>
                <a:cs typeface="Arial" panose="020B0604020202020204" pitchFamily="34" charset="0"/>
              </a:rPr>
              <a:t> 8, 309 (2023). https://doi.org/10.1038/s41392-023-01519-z</a:t>
            </a:r>
            <a:endParaRPr lang="zh-CN" altLang="en-US" sz="500" dirty="0">
              <a:latin typeface="Arial" panose="020B0604020202020204" pitchFamily="34" charset="0"/>
              <a:ea typeface="微软雅黑"/>
              <a:cs typeface="Arial" panose="020B0604020202020204" pitchFamily="34" charset="0"/>
            </a:endParaRPr>
          </a:p>
        </p:txBody>
      </p:sp>
      <p:grpSp>
        <p:nvGrpSpPr>
          <p:cNvPr id="26" name="组合 25">
            <a:extLst>
              <a:ext uri="{FF2B5EF4-FFF2-40B4-BE49-F238E27FC236}">
                <a16:creationId xmlns:a16="http://schemas.microsoft.com/office/drawing/2014/main" id="{4A006B25-50D2-4977-8618-5601F536B61A}"/>
              </a:ext>
            </a:extLst>
          </p:cNvPr>
          <p:cNvGrpSpPr/>
          <p:nvPr/>
        </p:nvGrpSpPr>
        <p:grpSpPr>
          <a:xfrm>
            <a:off x="415585" y="4715640"/>
            <a:ext cx="6215568" cy="1279979"/>
            <a:chOff x="415164" y="3690353"/>
            <a:chExt cx="6215568" cy="1279979"/>
          </a:xfrm>
        </p:grpSpPr>
        <p:sp>
          <p:nvSpPr>
            <p:cNvPr id="11" name="矩形: 圆角 10">
              <a:extLst>
                <a:ext uri="{FF2B5EF4-FFF2-40B4-BE49-F238E27FC236}">
                  <a16:creationId xmlns:a16="http://schemas.microsoft.com/office/drawing/2014/main" id="{39061570-783D-478A-A358-1CA48F5A06FB}"/>
                </a:ext>
              </a:extLst>
            </p:cNvPr>
            <p:cNvSpPr/>
            <p:nvPr/>
          </p:nvSpPr>
          <p:spPr>
            <a:xfrm>
              <a:off x="415164" y="3690353"/>
              <a:ext cx="773723" cy="4062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遗传</a:t>
              </a:r>
            </a:p>
          </p:txBody>
        </p:sp>
        <p:sp>
          <p:nvSpPr>
            <p:cNvPr id="12" name="矩形: 圆角 11">
              <a:extLst>
                <a:ext uri="{FF2B5EF4-FFF2-40B4-BE49-F238E27FC236}">
                  <a16:creationId xmlns:a16="http://schemas.microsoft.com/office/drawing/2014/main" id="{F7CE8D46-F484-469F-BEF9-0B0D3B3787D6}"/>
                </a:ext>
              </a:extLst>
            </p:cNvPr>
            <p:cNvSpPr/>
            <p:nvPr/>
          </p:nvSpPr>
          <p:spPr>
            <a:xfrm>
              <a:off x="415164" y="4564033"/>
              <a:ext cx="773723" cy="4062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环境</a:t>
              </a:r>
            </a:p>
          </p:txBody>
        </p:sp>
        <p:sp>
          <p:nvSpPr>
            <p:cNvPr id="14" name="矩形: 圆角 13">
              <a:extLst>
                <a:ext uri="{FF2B5EF4-FFF2-40B4-BE49-F238E27FC236}">
                  <a16:creationId xmlns:a16="http://schemas.microsoft.com/office/drawing/2014/main" id="{113D6609-B488-4470-969C-A3DF67675592}"/>
                </a:ext>
              </a:extLst>
            </p:cNvPr>
            <p:cNvSpPr/>
            <p:nvPr/>
          </p:nvSpPr>
          <p:spPr>
            <a:xfrm>
              <a:off x="1449952" y="4052119"/>
              <a:ext cx="773723" cy="577081"/>
            </a:xfrm>
            <a:prstGeom prst="roundRect">
              <a:avLst/>
            </a:prstGeom>
            <a:ln w="28575">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转录</a:t>
              </a:r>
              <a:endParaRPr lang="en-US" altLang="zh-CN" dirty="0"/>
            </a:p>
            <a:p>
              <a:pPr algn="ctr"/>
              <a:r>
                <a:rPr lang="zh-CN" altLang="en-US" dirty="0"/>
                <a:t>调控</a:t>
              </a:r>
            </a:p>
          </p:txBody>
        </p:sp>
        <p:sp>
          <p:nvSpPr>
            <p:cNvPr id="15" name="矩形: 圆角 14">
              <a:extLst>
                <a:ext uri="{FF2B5EF4-FFF2-40B4-BE49-F238E27FC236}">
                  <a16:creationId xmlns:a16="http://schemas.microsoft.com/office/drawing/2014/main" id="{280AAB5D-D0A5-4F1B-964A-252EEB407FE3}"/>
                </a:ext>
              </a:extLst>
            </p:cNvPr>
            <p:cNvSpPr/>
            <p:nvPr/>
          </p:nvSpPr>
          <p:spPr>
            <a:xfrm>
              <a:off x="2566431" y="4052119"/>
              <a:ext cx="1495116" cy="5770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基因表达</a:t>
              </a:r>
              <a:endParaRPr lang="en-US" altLang="zh-CN" dirty="0"/>
            </a:p>
            <a:p>
              <a:pPr algn="ctr"/>
              <a:r>
                <a:rPr lang="en-US" altLang="zh-CN" dirty="0"/>
                <a:t>(</a:t>
              </a:r>
              <a:r>
                <a:rPr lang="zh-CN" altLang="en-US" b="1" dirty="0"/>
                <a:t>转录</a:t>
              </a:r>
              <a:r>
                <a:rPr lang="en-US" altLang="zh-CN" dirty="0"/>
                <a:t>/</a:t>
              </a:r>
              <a:r>
                <a:rPr lang="zh-CN" altLang="en-US" dirty="0"/>
                <a:t>翻译</a:t>
              </a:r>
              <a:r>
                <a:rPr lang="en-US" altLang="zh-CN" dirty="0"/>
                <a:t>)</a:t>
              </a:r>
              <a:endParaRPr lang="zh-CN" altLang="en-US" dirty="0"/>
            </a:p>
          </p:txBody>
        </p:sp>
        <p:sp>
          <p:nvSpPr>
            <p:cNvPr id="16" name="矩形: 圆角 15">
              <a:extLst>
                <a:ext uri="{FF2B5EF4-FFF2-40B4-BE49-F238E27FC236}">
                  <a16:creationId xmlns:a16="http://schemas.microsoft.com/office/drawing/2014/main" id="{12C11A94-1CFD-413D-9CFB-D918890B5CB3}"/>
                </a:ext>
              </a:extLst>
            </p:cNvPr>
            <p:cNvSpPr/>
            <p:nvPr/>
          </p:nvSpPr>
          <p:spPr>
            <a:xfrm>
              <a:off x="4325369" y="4052119"/>
              <a:ext cx="699314" cy="5770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功能</a:t>
              </a:r>
              <a:endParaRPr lang="en-US" altLang="zh-CN" dirty="0"/>
            </a:p>
            <a:p>
              <a:pPr algn="ctr"/>
              <a:r>
                <a:rPr lang="zh-CN" altLang="en-US" dirty="0"/>
                <a:t>通路</a:t>
              </a:r>
            </a:p>
          </p:txBody>
        </p:sp>
        <p:sp>
          <p:nvSpPr>
            <p:cNvPr id="17" name="矩形: 圆角 16">
              <a:extLst>
                <a:ext uri="{FF2B5EF4-FFF2-40B4-BE49-F238E27FC236}">
                  <a16:creationId xmlns:a16="http://schemas.microsoft.com/office/drawing/2014/main" id="{D000A44C-23EE-4B8A-B93B-2AECED510DE3}"/>
                </a:ext>
              </a:extLst>
            </p:cNvPr>
            <p:cNvSpPr/>
            <p:nvPr/>
          </p:nvSpPr>
          <p:spPr>
            <a:xfrm>
              <a:off x="5886344" y="4137510"/>
              <a:ext cx="744388" cy="4062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表型</a:t>
              </a:r>
            </a:p>
          </p:txBody>
        </p:sp>
        <p:sp>
          <p:nvSpPr>
            <p:cNvPr id="18" name="箭头: 右 17">
              <a:extLst>
                <a:ext uri="{FF2B5EF4-FFF2-40B4-BE49-F238E27FC236}">
                  <a16:creationId xmlns:a16="http://schemas.microsoft.com/office/drawing/2014/main" id="{9A055ACA-9051-4A86-BD86-21E8106A390D}"/>
                </a:ext>
              </a:extLst>
            </p:cNvPr>
            <p:cNvSpPr/>
            <p:nvPr/>
          </p:nvSpPr>
          <p:spPr>
            <a:xfrm rot="2010489">
              <a:off x="1202457" y="3887419"/>
              <a:ext cx="251770" cy="1524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E9FC6CA8-2382-43DE-98EF-9DA8E4C34DD5}"/>
                </a:ext>
              </a:extLst>
            </p:cNvPr>
            <p:cNvSpPr/>
            <p:nvPr/>
          </p:nvSpPr>
          <p:spPr>
            <a:xfrm rot="19492965">
              <a:off x="1207725" y="4625400"/>
              <a:ext cx="251770" cy="1524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EAD9DFE3-BDF6-42A2-8204-735331A52079}"/>
                </a:ext>
              </a:extLst>
            </p:cNvPr>
            <p:cNvSpPr/>
            <p:nvPr/>
          </p:nvSpPr>
          <p:spPr>
            <a:xfrm>
              <a:off x="2279846" y="4264459"/>
              <a:ext cx="251770" cy="1524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278B4BFE-7A7E-44FF-B6FB-78BE0D5F3FF2}"/>
                </a:ext>
              </a:extLst>
            </p:cNvPr>
            <p:cNvSpPr/>
            <p:nvPr/>
          </p:nvSpPr>
          <p:spPr>
            <a:xfrm>
              <a:off x="4067572" y="4264459"/>
              <a:ext cx="251770" cy="1524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2E9B8933-A749-40FB-BA85-BAB589772A18}"/>
                </a:ext>
              </a:extLst>
            </p:cNvPr>
            <p:cNvSpPr/>
            <p:nvPr/>
          </p:nvSpPr>
          <p:spPr>
            <a:xfrm>
              <a:off x="5059498" y="4264459"/>
              <a:ext cx="251770" cy="1524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7CC69EAF-02E3-4783-A9C7-B3A884890266}"/>
                </a:ext>
              </a:extLst>
            </p:cNvPr>
            <p:cNvSpPr/>
            <p:nvPr/>
          </p:nvSpPr>
          <p:spPr>
            <a:xfrm>
              <a:off x="5629069" y="4264459"/>
              <a:ext cx="251770" cy="1524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0DA5A6FD-4492-4FF1-9700-AA098F2FCA0A}"/>
                </a:ext>
              </a:extLst>
            </p:cNvPr>
            <p:cNvSpPr/>
            <p:nvPr/>
          </p:nvSpPr>
          <p:spPr>
            <a:xfrm>
              <a:off x="5216164" y="4155993"/>
              <a:ext cx="559769" cy="369332"/>
            </a:xfrm>
            <a:prstGeom prst="rect">
              <a:avLst/>
            </a:prstGeom>
          </p:spPr>
          <p:txBody>
            <a:bodyPr wrap="none">
              <a:spAutoFit/>
            </a:bodyPr>
            <a:lstStyle/>
            <a:p>
              <a:r>
                <a:rPr lang="en-US" altLang="zh-CN" b="1" dirty="0"/>
                <a:t>……</a:t>
              </a:r>
              <a:endParaRPr lang="zh-CN" altLang="en-US" b="1" dirty="0"/>
            </a:p>
          </p:txBody>
        </p:sp>
      </p:grpSp>
      <p:pic>
        <p:nvPicPr>
          <p:cNvPr id="28" name="图片 27">
            <a:extLst>
              <a:ext uri="{FF2B5EF4-FFF2-40B4-BE49-F238E27FC236}">
                <a16:creationId xmlns:a16="http://schemas.microsoft.com/office/drawing/2014/main" id="{A71F26F0-96D1-4AC3-B882-9EE90DB79FE2}"/>
              </a:ext>
            </a:extLst>
          </p:cNvPr>
          <p:cNvPicPr>
            <a:picLocks noChangeAspect="1"/>
          </p:cNvPicPr>
          <p:nvPr/>
        </p:nvPicPr>
        <p:blipFill>
          <a:blip r:embed="rId4"/>
          <a:stretch>
            <a:fillRect/>
          </a:stretch>
        </p:blipFill>
        <p:spPr>
          <a:xfrm>
            <a:off x="816395" y="3215624"/>
            <a:ext cx="912494" cy="1144023"/>
          </a:xfrm>
          <a:prstGeom prst="rect">
            <a:avLst/>
          </a:prstGeom>
        </p:spPr>
      </p:pic>
      <p:sp>
        <p:nvSpPr>
          <p:cNvPr id="31" name="矩形 30">
            <a:extLst>
              <a:ext uri="{FF2B5EF4-FFF2-40B4-BE49-F238E27FC236}">
                <a16:creationId xmlns:a16="http://schemas.microsoft.com/office/drawing/2014/main" id="{9C9F0010-A2CB-42DB-BC71-050DDBB8E8ED}"/>
              </a:ext>
            </a:extLst>
          </p:cNvPr>
          <p:cNvSpPr/>
          <p:nvPr/>
        </p:nvSpPr>
        <p:spPr>
          <a:xfrm>
            <a:off x="1888418" y="3224996"/>
            <a:ext cx="4552514" cy="128990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kumimoji="1" lang="zh-CN" altLang="en-US" dirty="0">
                <a:latin typeface="微软雅黑"/>
                <a:ea typeface="微软雅黑"/>
                <a:cs typeface="微软雅黑"/>
              </a:rPr>
              <a:t>如何发现表达异常的基因 ？</a:t>
            </a:r>
            <a:endParaRPr kumimoji="1" lang="en-US" altLang="zh-CN" dirty="0">
              <a:latin typeface="微软雅黑"/>
              <a:ea typeface="微软雅黑"/>
              <a:cs typeface="微软雅黑"/>
            </a:endParaRPr>
          </a:p>
          <a:p>
            <a:pPr marL="285750" indent="-285750">
              <a:lnSpc>
                <a:spcPct val="150000"/>
              </a:lnSpc>
              <a:buFont typeface="Arial" panose="020B0604020202020204" pitchFamily="34" charset="0"/>
              <a:buChar char="•"/>
            </a:pPr>
            <a:r>
              <a:rPr kumimoji="1" lang="zh-CN" altLang="en-US" dirty="0">
                <a:latin typeface="微软雅黑"/>
                <a:ea typeface="微软雅黑"/>
                <a:cs typeface="微软雅黑"/>
              </a:rPr>
              <a:t>如何发现时空特异性表达异常的基因 ？</a:t>
            </a:r>
            <a:endParaRPr kumimoji="1" lang="en-US" altLang="zh-CN" dirty="0">
              <a:latin typeface="微软雅黑"/>
              <a:ea typeface="微软雅黑"/>
              <a:cs typeface="微软雅黑"/>
            </a:endParaRPr>
          </a:p>
          <a:p>
            <a:pPr marL="285750" indent="-285750">
              <a:lnSpc>
                <a:spcPct val="150000"/>
              </a:lnSpc>
              <a:buFont typeface="Arial" panose="020B0604020202020204" pitchFamily="34" charset="0"/>
              <a:buChar char="•"/>
            </a:pPr>
            <a:r>
              <a:rPr kumimoji="1" lang="zh-CN" altLang="en-US" dirty="0">
                <a:latin typeface="微软雅黑"/>
                <a:ea typeface="微软雅黑"/>
                <a:cs typeface="微软雅黑"/>
              </a:rPr>
              <a:t>有哪些原因导致基因的表达异常 ？</a:t>
            </a:r>
            <a:endParaRPr kumimoji="1" lang="en-US" altLang="zh-CN" dirty="0">
              <a:latin typeface="微软雅黑"/>
              <a:ea typeface="微软雅黑"/>
              <a:cs typeface="微软雅黑"/>
            </a:endParaRPr>
          </a:p>
        </p:txBody>
      </p:sp>
      <p:sp>
        <p:nvSpPr>
          <p:cNvPr id="32" name="矩形 31">
            <a:extLst>
              <a:ext uri="{FF2B5EF4-FFF2-40B4-BE49-F238E27FC236}">
                <a16:creationId xmlns:a16="http://schemas.microsoft.com/office/drawing/2014/main" id="{80A58DA6-9776-4EA7-A5F1-0C539A65A101}"/>
              </a:ext>
            </a:extLst>
          </p:cNvPr>
          <p:cNvSpPr/>
          <p:nvPr/>
        </p:nvSpPr>
        <p:spPr>
          <a:xfrm>
            <a:off x="6344643" y="1384512"/>
            <a:ext cx="5724644"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dirty="0">
                <a:latin typeface="微软雅黑" panose="020B0503020204020204" pitchFamily="34" charset="-122"/>
                <a:ea typeface="微软雅黑" panose="020B0503020204020204" pitchFamily="34" charset="-122"/>
              </a:rPr>
              <a:t>案例：重度抑郁症和其他压力相关疾病的基因表达异常</a:t>
            </a:r>
          </a:p>
        </p:txBody>
      </p:sp>
      <p:sp>
        <p:nvSpPr>
          <p:cNvPr id="33" name="矩形 32">
            <a:extLst>
              <a:ext uri="{FF2B5EF4-FFF2-40B4-BE49-F238E27FC236}">
                <a16:creationId xmlns:a16="http://schemas.microsoft.com/office/drawing/2014/main" id="{1B847F8D-A01F-4A87-A0E7-B7EF7A54EB3C}"/>
              </a:ext>
            </a:extLst>
          </p:cNvPr>
          <p:cNvSpPr/>
          <p:nvPr/>
        </p:nvSpPr>
        <p:spPr>
          <a:xfrm>
            <a:off x="2548066" y="5697760"/>
            <a:ext cx="1516762" cy="338554"/>
          </a:xfrm>
          <a:prstGeom prst="rect">
            <a:avLst/>
          </a:prstGeom>
        </p:spPr>
        <p:txBody>
          <a:bodyPr wrap="none">
            <a:spAutoFit/>
          </a:bodyPr>
          <a:lstStyle/>
          <a:p>
            <a:r>
              <a:rPr lang="en-US" altLang="zh-CN" sz="1600" b="1" dirty="0">
                <a:solidFill>
                  <a:schemeClr val="accent2"/>
                </a:solidFill>
                <a:latin typeface="Arial" panose="020B0604020202020204" pitchFamily="34" charset="0"/>
                <a:cs typeface="Arial" panose="020B0604020202020204" pitchFamily="34" charset="0"/>
              </a:rPr>
              <a:t>mRNA</a:t>
            </a:r>
            <a:r>
              <a:rPr lang="en-US" altLang="zh-CN" sz="1600" dirty="0">
                <a:latin typeface="Arial" panose="020B0604020202020204" pitchFamily="34" charset="0"/>
                <a:cs typeface="Arial" panose="020B0604020202020204" pitchFamily="34" charset="0"/>
              </a:rPr>
              <a:t>/Protein</a:t>
            </a:r>
            <a:endParaRPr lang="zh-CN" altLang="en-US" sz="1600" dirty="0">
              <a:latin typeface="Arial" panose="020B0604020202020204" pitchFamily="34" charset="0"/>
              <a:cs typeface="Arial" panose="020B0604020202020204" pitchFamily="34" charset="0"/>
            </a:endParaRPr>
          </a:p>
        </p:txBody>
      </p:sp>
      <p:cxnSp>
        <p:nvCxnSpPr>
          <p:cNvPr id="35" name="连接符: 肘形 34">
            <a:extLst>
              <a:ext uri="{FF2B5EF4-FFF2-40B4-BE49-F238E27FC236}">
                <a16:creationId xmlns:a16="http://schemas.microsoft.com/office/drawing/2014/main" id="{636C32F8-79BC-4AB2-958E-679B6F38EF24}"/>
              </a:ext>
            </a:extLst>
          </p:cNvPr>
          <p:cNvCxnSpPr>
            <a:cxnSpLocks/>
            <a:stCxn id="11" idx="3"/>
            <a:endCxn id="15" idx="0"/>
          </p:cNvCxnSpPr>
          <p:nvPr/>
        </p:nvCxnSpPr>
        <p:spPr>
          <a:xfrm>
            <a:off x="1189308" y="4918790"/>
            <a:ext cx="2125102" cy="15861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40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 grpId="0" animBg="1"/>
      <p:bldP spid="32" grpId="0" animBg="1"/>
      <p:bldP spid="3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AF749A0-4B4A-4AB0-865E-7958824CA0EF}"/>
              </a:ext>
            </a:extLst>
          </p:cNvPr>
          <p:cNvSpPr>
            <a:spLocks noGrp="1"/>
          </p:cNvSpPr>
          <p:nvPr>
            <p:ph type="sldNum" sz="quarter" idx="12"/>
          </p:nvPr>
        </p:nvSpPr>
        <p:spPr/>
        <p:txBody>
          <a:bodyPr/>
          <a:lstStyle/>
          <a:p>
            <a:fld id="{DF849393-7876-44FF-8BC7-6C3A91957E85}" type="slidenum">
              <a:rPr lang="zh-CN" altLang="en-US" smtClean="0"/>
              <a:t>70</a:t>
            </a:fld>
            <a:endParaRPr lang="zh-CN" altLang="en-US"/>
          </a:p>
        </p:txBody>
      </p:sp>
      <p:sp>
        <p:nvSpPr>
          <p:cNvPr id="6" name="矩形 5">
            <a:extLst>
              <a:ext uri="{FF2B5EF4-FFF2-40B4-BE49-F238E27FC236}">
                <a16:creationId xmlns:a16="http://schemas.microsoft.com/office/drawing/2014/main" id="{B139D45F-04CC-4F58-B502-DAF2BF488B7F}"/>
              </a:ext>
            </a:extLst>
          </p:cNvPr>
          <p:cNvSpPr/>
          <p:nvPr/>
        </p:nvSpPr>
        <p:spPr>
          <a:xfrm>
            <a:off x="6003003" y="6502824"/>
            <a:ext cx="6174377" cy="276999"/>
          </a:xfrm>
          <a:prstGeom prst="rect">
            <a:avLst/>
          </a:prstGeom>
        </p:spPr>
        <p:txBody>
          <a:bodyPr wrap="square">
            <a:spAutoFit/>
          </a:bodyPr>
          <a:lstStyle/>
          <a:p>
            <a:r>
              <a:rPr lang="en-US" altLang="zh-CN" sz="1200" dirty="0">
                <a:solidFill>
                  <a:srgbClr val="333333"/>
                </a:solidFill>
                <a:latin typeface="-apple-system"/>
              </a:rPr>
              <a:t>https://hbctraining.github.io/DGE_workshop/lessons/04_DGE_DESeq2_analysis.html</a:t>
            </a:r>
          </a:p>
        </p:txBody>
      </p:sp>
      <p:sp>
        <p:nvSpPr>
          <p:cNvPr id="22" name="矩形 21">
            <a:extLst>
              <a:ext uri="{FF2B5EF4-FFF2-40B4-BE49-F238E27FC236}">
                <a16:creationId xmlns:a16="http://schemas.microsoft.com/office/drawing/2014/main" id="{A7E1C307-CA0A-414C-AB3F-A85804141464}"/>
              </a:ext>
            </a:extLst>
          </p:cNvPr>
          <p:cNvSpPr/>
          <p:nvPr/>
        </p:nvSpPr>
        <p:spPr>
          <a:xfrm>
            <a:off x="228666" y="636053"/>
            <a:ext cx="5566139" cy="369332"/>
          </a:xfrm>
          <a:prstGeom prst="rect">
            <a:avLst/>
          </a:prstGeom>
        </p:spPr>
        <p:txBody>
          <a:bodyPr wrap="none">
            <a:spAutoFit/>
          </a:bodyPr>
          <a:lstStyle/>
          <a:p>
            <a:r>
              <a:rPr lang="en-US" altLang="zh-CN" dirty="0">
                <a:solidFill>
                  <a:srgbClr val="000000"/>
                </a:solidFill>
                <a:latin typeface="Open Sans"/>
              </a:rPr>
              <a:t>DESeq2-normalized counts: Median of ratios method</a:t>
            </a:r>
            <a:endParaRPr lang="en-US" altLang="zh-CN" b="0" i="0" dirty="0">
              <a:solidFill>
                <a:srgbClr val="000000"/>
              </a:solidFill>
              <a:effectLst/>
              <a:latin typeface="Open Sans"/>
            </a:endParaRPr>
          </a:p>
        </p:txBody>
      </p:sp>
      <p:sp>
        <p:nvSpPr>
          <p:cNvPr id="23" name="矩形 22">
            <a:extLst>
              <a:ext uri="{FF2B5EF4-FFF2-40B4-BE49-F238E27FC236}">
                <a16:creationId xmlns:a16="http://schemas.microsoft.com/office/drawing/2014/main" id="{4F7B5180-475A-481D-9BE6-D27C93EB8751}"/>
              </a:ext>
            </a:extLst>
          </p:cNvPr>
          <p:cNvSpPr/>
          <p:nvPr/>
        </p:nvSpPr>
        <p:spPr>
          <a:xfrm>
            <a:off x="374468" y="1005385"/>
            <a:ext cx="5420337" cy="276999"/>
          </a:xfrm>
          <a:prstGeom prst="rect">
            <a:avLst/>
          </a:prstGeom>
        </p:spPr>
        <p:txBody>
          <a:bodyPr wrap="square">
            <a:spAutoFit/>
          </a:bodyPr>
          <a:lstStyle/>
          <a:p>
            <a:r>
              <a:rPr lang="en-US" altLang="zh-CN" sz="1200" b="1" dirty="0">
                <a:solidFill>
                  <a:srgbClr val="606C71"/>
                </a:solidFill>
                <a:latin typeface="Open Sans"/>
              </a:rPr>
              <a:t>Step 1: creates a pseudo-reference sample (row-wise geometric mean)</a:t>
            </a:r>
            <a:endParaRPr lang="zh-CN" altLang="en-US" sz="1200" dirty="0"/>
          </a:p>
        </p:txBody>
      </p:sp>
      <p:pic>
        <p:nvPicPr>
          <p:cNvPr id="25" name="图片 24">
            <a:extLst>
              <a:ext uri="{FF2B5EF4-FFF2-40B4-BE49-F238E27FC236}">
                <a16:creationId xmlns:a16="http://schemas.microsoft.com/office/drawing/2014/main" id="{3CAE58D2-5EC1-43AF-84DC-B478BA3F9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58" y="1408783"/>
            <a:ext cx="4339157" cy="1376800"/>
          </a:xfrm>
          <a:prstGeom prst="rect">
            <a:avLst/>
          </a:prstGeom>
        </p:spPr>
      </p:pic>
      <p:sp>
        <p:nvSpPr>
          <p:cNvPr id="26" name="矩形 25">
            <a:extLst>
              <a:ext uri="{FF2B5EF4-FFF2-40B4-BE49-F238E27FC236}">
                <a16:creationId xmlns:a16="http://schemas.microsoft.com/office/drawing/2014/main" id="{01C4D06F-DA53-4938-9B01-144192CB4B50}"/>
              </a:ext>
            </a:extLst>
          </p:cNvPr>
          <p:cNvSpPr/>
          <p:nvPr/>
        </p:nvSpPr>
        <p:spPr>
          <a:xfrm>
            <a:off x="1022726" y="2911982"/>
            <a:ext cx="4123821" cy="276999"/>
          </a:xfrm>
          <a:prstGeom prst="rect">
            <a:avLst/>
          </a:prstGeom>
        </p:spPr>
        <p:txBody>
          <a:bodyPr wrap="none">
            <a:spAutoFit/>
          </a:bodyPr>
          <a:lstStyle/>
          <a:p>
            <a:r>
              <a:rPr lang="en-US" altLang="zh-CN" sz="1200" b="1" dirty="0">
                <a:solidFill>
                  <a:srgbClr val="606C71"/>
                </a:solidFill>
                <a:latin typeface="Open Sans"/>
              </a:rPr>
              <a:t>Step 2: calculates ratio of each sample to the reference</a:t>
            </a:r>
            <a:endParaRPr lang="zh-CN" altLang="en-US" sz="1200" dirty="0"/>
          </a:p>
        </p:txBody>
      </p:sp>
      <p:pic>
        <p:nvPicPr>
          <p:cNvPr id="28" name="图片 27">
            <a:extLst>
              <a:ext uri="{FF2B5EF4-FFF2-40B4-BE49-F238E27FC236}">
                <a16:creationId xmlns:a16="http://schemas.microsoft.com/office/drawing/2014/main" id="{5D40EC91-5CE1-498B-B543-B92C22EA6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049" y="3315380"/>
            <a:ext cx="4655174" cy="2325767"/>
          </a:xfrm>
          <a:prstGeom prst="rect">
            <a:avLst/>
          </a:prstGeom>
        </p:spPr>
      </p:pic>
      <p:sp>
        <p:nvSpPr>
          <p:cNvPr id="29" name="矩形 28">
            <a:extLst>
              <a:ext uri="{FF2B5EF4-FFF2-40B4-BE49-F238E27FC236}">
                <a16:creationId xmlns:a16="http://schemas.microsoft.com/office/drawing/2014/main" id="{9251BDC9-6B62-4CDA-8045-B63B476274F6}"/>
              </a:ext>
            </a:extLst>
          </p:cNvPr>
          <p:cNvSpPr/>
          <p:nvPr/>
        </p:nvSpPr>
        <p:spPr>
          <a:xfrm>
            <a:off x="374468" y="5309335"/>
            <a:ext cx="6096000" cy="276999"/>
          </a:xfrm>
          <a:prstGeom prst="rect">
            <a:avLst/>
          </a:prstGeom>
        </p:spPr>
        <p:txBody>
          <a:bodyPr>
            <a:spAutoFit/>
          </a:bodyPr>
          <a:lstStyle/>
          <a:p>
            <a:r>
              <a:rPr lang="en-US" altLang="zh-CN" sz="1200" b="1" dirty="0">
                <a:solidFill>
                  <a:srgbClr val="606C71"/>
                </a:solidFill>
                <a:latin typeface="Open Sans"/>
              </a:rPr>
              <a:t>Step 3: calculate the normalization factor for each sample (size factor)</a:t>
            </a:r>
            <a:endParaRPr lang="en-US" altLang="zh-CN" sz="1200" dirty="0">
              <a:solidFill>
                <a:srgbClr val="606C71"/>
              </a:solidFill>
              <a:latin typeface="Open Sans"/>
            </a:endParaRPr>
          </a:p>
        </p:txBody>
      </p:sp>
      <p:pic>
        <p:nvPicPr>
          <p:cNvPr id="31" name="图片 30">
            <a:extLst>
              <a:ext uri="{FF2B5EF4-FFF2-40B4-BE49-F238E27FC236}">
                <a16:creationId xmlns:a16="http://schemas.microsoft.com/office/drawing/2014/main" id="{EDA68FCA-DE57-4C23-B6C6-1979FFEA46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074" y="5767545"/>
            <a:ext cx="5199125" cy="750985"/>
          </a:xfrm>
          <a:prstGeom prst="rect">
            <a:avLst/>
          </a:prstGeom>
        </p:spPr>
      </p:pic>
      <p:pic>
        <p:nvPicPr>
          <p:cNvPr id="34" name="图片 33">
            <a:extLst>
              <a:ext uri="{FF2B5EF4-FFF2-40B4-BE49-F238E27FC236}">
                <a16:creationId xmlns:a16="http://schemas.microsoft.com/office/drawing/2014/main" id="{E7EDA7A8-5CAF-4E33-ACE6-4FE45F917BB3}"/>
              </a:ext>
            </a:extLst>
          </p:cNvPr>
          <p:cNvPicPr>
            <a:picLocks noChangeAspect="1"/>
          </p:cNvPicPr>
          <p:nvPr/>
        </p:nvPicPr>
        <p:blipFill rotWithShape="1">
          <a:blip r:embed="rId6">
            <a:extLst>
              <a:ext uri="{28A0092B-C50C-407E-A947-70E740481C1C}">
                <a14:useLocalDpi xmlns:a14="http://schemas.microsoft.com/office/drawing/2010/main" val="0"/>
              </a:ext>
            </a:extLst>
          </a:blip>
          <a:srcRect l="48683" t="31288" r="9780" b="57260"/>
          <a:stretch/>
        </p:blipFill>
        <p:spPr>
          <a:xfrm>
            <a:off x="1440604" y="41184"/>
            <a:ext cx="3057685" cy="623732"/>
          </a:xfrm>
          <a:prstGeom prst="rect">
            <a:avLst/>
          </a:prstGeom>
        </p:spPr>
      </p:pic>
      <p:pic>
        <p:nvPicPr>
          <p:cNvPr id="35" name="图片 34">
            <a:extLst>
              <a:ext uri="{FF2B5EF4-FFF2-40B4-BE49-F238E27FC236}">
                <a16:creationId xmlns:a16="http://schemas.microsoft.com/office/drawing/2014/main" id="{41670A45-5011-463E-A2CE-047B09970962}"/>
              </a:ext>
            </a:extLst>
          </p:cNvPr>
          <p:cNvPicPr>
            <a:picLocks noChangeAspect="1"/>
          </p:cNvPicPr>
          <p:nvPr/>
        </p:nvPicPr>
        <p:blipFill rotWithShape="1">
          <a:blip r:embed="rId6">
            <a:extLst>
              <a:ext uri="{28A0092B-C50C-407E-A947-70E740481C1C}">
                <a14:useLocalDpi xmlns:a14="http://schemas.microsoft.com/office/drawing/2010/main" val="0"/>
              </a:ext>
            </a:extLst>
          </a:blip>
          <a:srcRect l="48683" t="42740" r="9780" b="37794"/>
          <a:stretch/>
        </p:blipFill>
        <p:spPr>
          <a:xfrm>
            <a:off x="7561348" y="159021"/>
            <a:ext cx="3057685" cy="1060179"/>
          </a:xfrm>
          <a:prstGeom prst="rect">
            <a:avLst/>
          </a:prstGeom>
        </p:spPr>
      </p:pic>
      <p:sp>
        <p:nvSpPr>
          <p:cNvPr id="37" name="矩形 36">
            <a:extLst>
              <a:ext uri="{FF2B5EF4-FFF2-40B4-BE49-F238E27FC236}">
                <a16:creationId xmlns:a16="http://schemas.microsoft.com/office/drawing/2014/main" id="{425F32EA-ADC9-4072-8C54-9CD8F1CA9F81}"/>
              </a:ext>
            </a:extLst>
          </p:cNvPr>
          <p:cNvSpPr/>
          <p:nvPr/>
        </p:nvSpPr>
        <p:spPr>
          <a:xfrm>
            <a:off x="6177386" y="1243535"/>
            <a:ext cx="5566139" cy="2800767"/>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rPr>
              <a:t>离散度是衡量数据分布或变异性的一种指标。</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zh-CN" altLang="en-US" sz="1600" dirty="0">
                <a:solidFill>
                  <a:srgbClr val="000000"/>
                </a:solidFill>
                <a:latin typeface="微软雅黑" panose="020B0503020204020204" pitchFamily="34" charset="-122"/>
                <a:ea typeface="微软雅黑" panose="020B0503020204020204" pitchFamily="34" charset="-122"/>
              </a:rPr>
              <a:t>方差、标准差、四分位距等其他指标都可以用来衡量离散度。</a:t>
            </a:r>
            <a:endParaRPr lang="en-US" altLang="zh-CN" sz="1600" dirty="0">
              <a:solidFill>
                <a:srgbClr val="000000"/>
              </a:solidFill>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DESeq2 dispersion: Var = </a:t>
            </a:r>
            <a:r>
              <a:rPr lang="el-GR" altLang="zh-CN" sz="1600" dirty="0">
                <a:latin typeface="微软雅黑" panose="020B0503020204020204" pitchFamily="34" charset="-122"/>
                <a:ea typeface="微软雅黑" panose="020B0503020204020204" pitchFamily="34" charset="-122"/>
              </a:rPr>
              <a:t>μ + </a:t>
            </a:r>
            <a:r>
              <a:rPr lang="el-GR" altLang="zh-CN" sz="1600" dirty="0">
                <a:solidFill>
                  <a:srgbClr val="FF0000"/>
                </a:solidFill>
                <a:latin typeface="微软雅黑" panose="020B0503020204020204" pitchFamily="34" charset="-122"/>
                <a:ea typeface="微软雅黑" panose="020B0503020204020204" pitchFamily="34" charset="-122"/>
              </a:rPr>
              <a:t>α</a:t>
            </a:r>
            <a:r>
              <a:rPr lang="el-GR" altLang="zh-CN" sz="1600" dirty="0">
                <a:latin typeface="微软雅黑" panose="020B0503020204020204" pitchFamily="34" charset="-122"/>
                <a:ea typeface="微软雅黑" panose="020B0503020204020204" pitchFamily="34" charset="-122"/>
              </a:rPr>
              <a:t>*μ^2</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Dispersion (</a:t>
            </a:r>
            <a:r>
              <a:rPr lang="el-GR" altLang="zh-CN" sz="1600" dirty="0">
                <a:latin typeface="微软雅黑" panose="020B0503020204020204" pitchFamily="34" charset="-122"/>
                <a:ea typeface="微软雅黑" panose="020B0503020204020204" pitchFamily="34" charset="-122"/>
              </a:rPr>
              <a:t>α)</a:t>
            </a:r>
            <a:r>
              <a:rPr lang="en-US" altLang="zh-CN" sz="1600" dirty="0">
                <a:latin typeface="微软雅黑" panose="020B0503020204020204" pitchFamily="34" charset="-122"/>
                <a:ea typeface="微软雅黑" panose="020B0503020204020204" pitchFamily="34" charset="-122"/>
              </a:rPr>
              <a:t> / Mean (</a:t>
            </a:r>
            <a:r>
              <a:rPr lang="el-GR" altLang="zh-CN" sz="1600" dirty="0">
                <a:latin typeface="微软雅黑" panose="020B0503020204020204" pitchFamily="34" charset="-122"/>
                <a:ea typeface="微软雅黑" panose="020B0503020204020204" pitchFamily="34" charset="-122"/>
              </a:rPr>
              <a:t>μ)</a:t>
            </a:r>
            <a:r>
              <a:rPr lang="en-US" altLang="zh-CN" sz="1600" dirty="0">
                <a:latin typeface="微软雅黑" panose="020B0503020204020204" pitchFamily="34" charset="-122"/>
                <a:ea typeface="微软雅黑" panose="020B0503020204020204" pitchFamily="34" charset="-122"/>
              </a:rPr>
              <a:t> / Variance (Var)</a:t>
            </a: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平均表达量小的基因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离散度高</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平均表达量大的基因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离散度低</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为什么要估计离散度？</a:t>
            </a:r>
            <a:endParaRPr lang="en-US" altLang="zh-CN" sz="1600" b="1"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Wingdings" panose="05000000000000000000" pitchFamily="2" charset="2"/>
              <a:buChar char="à"/>
            </a:pP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准确估计组内变异</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Wingdings" panose="05000000000000000000" pitchFamily="2" charset="2"/>
              <a:buChar char="à"/>
            </a:pP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如果重复样本数目少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DESeq2</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跨基因共享信息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br>
              <a:rPr lang="en-US" altLang="zh-CN" sz="1600" dirty="0">
                <a:latin typeface="微软雅黑" panose="020B0503020204020204" pitchFamily="34" charset="-122"/>
                <a:ea typeface="微软雅黑" panose="020B0503020204020204" pitchFamily="34" charset="-122"/>
                <a:sym typeface="Wingdings" panose="05000000000000000000" pitchFamily="2" charset="2"/>
              </a:rPr>
            </a:b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基于基因的平均表达水平协助估计</a:t>
            </a:r>
            <a:br>
              <a:rPr lang="en-US" altLang="zh-CN" sz="1600" dirty="0">
                <a:latin typeface="微软雅黑" panose="020B0503020204020204" pitchFamily="34" charset="-122"/>
                <a:ea typeface="微软雅黑" panose="020B0503020204020204" pitchFamily="34" charset="-122"/>
                <a:sym typeface="Wingdings" panose="05000000000000000000" pitchFamily="2" charset="2"/>
              </a:rPr>
            </a:b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假设相似表达水平的基因具有相似的离散度</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p>
        </p:txBody>
      </p:sp>
      <p:pic>
        <p:nvPicPr>
          <p:cNvPr id="41" name="图片 40">
            <a:extLst>
              <a:ext uri="{FF2B5EF4-FFF2-40B4-BE49-F238E27FC236}">
                <a16:creationId xmlns:a16="http://schemas.microsoft.com/office/drawing/2014/main" id="{4D91D6E1-F1E3-4837-92B7-98E75E9D5F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7282" y="4127573"/>
            <a:ext cx="3207059" cy="2246694"/>
          </a:xfrm>
          <a:prstGeom prst="rect">
            <a:avLst/>
          </a:prstGeom>
        </p:spPr>
      </p:pic>
      <p:pic>
        <p:nvPicPr>
          <p:cNvPr id="43" name="图片 42">
            <a:extLst>
              <a:ext uri="{FF2B5EF4-FFF2-40B4-BE49-F238E27FC236}">
                <a16:creationId xmlns:a16="http://schemas.microsoft.com/office/drawing/2014/main" id="{C92FECC0-BF97-404E-BBD0-5D17DDEE8E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4341" y="4123845"/>
            <a:ext cx="2489350" cy="2279596"/>
          </a:xfrm>
          <a:prstGeom prst="rect">
            <a:avLst/>
          </a:prstGeom>
        </p:spPr>
      </p:pic>
    </p:spTree>
    <p:extLst>
      <p:ext uri="{BB962C8B-B14F-4D97-AF65-F5344CB8AC3E}">
        <p14:creationId xmlns:p14="http://schemas.microsoft.com/office/powerpoint/2010/main" val="83622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29" grpId="0"/>
      <p:bldP spid="3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AF749A0-4B4A-4AB0-865E-7958824CA0EF}"/>
              </a:ext>
            </a:extLst>
          </p:cNvPr>
          <p:cNvSpPr>
            <a:spLocks noGrp="1"/>
          </p:cNvSpPr>
          <p:nvPr>
            <p:ph type="sldNum" sz="quarter" idx="12"/>
          </p:nvPr>
        </p:nvSpPr>
        <p:spPr/>
        <p:txBody>
          <a:bodyPr/>
          <a:lstStyle/>
          <a:p>
            <a:fld id="{DF849393-7876-44FF-8BC7-6C3A91957E85}" type="slidenum">
              <a:rPr lang="zh-CN" altLang="en-US" smtClean="0"/>
              <a:t>71</a:t>
            </a:fld>
            <a:endParaRPr lang="zh-CN" altLang="en-US"/>
          </a:p>
        </p:txBody>
      </p:sp>
      <p:sp>
        <p:nvSpPr>
          <p:cNvPr id="6" name="矩形 5">
            <a:extLst>
              <a:ext uri="{FF2B5EF4-FFF2-40B4-BE49-F238E27FC236}">
                <a16:creationId xmlns:a16="http://schemas.microsoft.com/office/drawing/2014/main" id="{B139D45F-04CC-4F58-B502-DAF2BF488B7F}"/>
              </a:ext>
            </a:extLst>
          </p:cNvPr>
          <p:cNvSpPr/>
          <p:nvPr/>
        </p:nvSpPr>
        <p:spPr>
          <a:xfrm>
            <a:off x="6003003" y="6560473"/>
            <a:ext cx="6174377" cy="276999"/>
          </a:xfrm>
          <a:prstGeom prst="rect">
            <a:avLst/>
          </a:prstGeom>
        </p:spPr>
        <p:txBody>
          <a:bodyPr wrap="square">
            <a:spAutoFit/>
          </a:bodyPr>
          <a:lstStyle/>
          <a:p>
            <a:r>
              <a:rPr lang="en-US" altLang="zh-CN" sz="1200" dirty="0">
                <a:solidFill>
                  <a:srgbClr val="333333"/>
                </a:solidFill>
                <a:latin typeface="-apple-system"/>
              </a:rPr>
              <a:t>https://hbctraining.github.io/DGE_workshop/lessons/04_DGE_DESeq2_analysis.html</a:t>
            </a:r>
          </a:p>
        </p:txBody>
      </p:sp>
      <p:pic>
        <p:nvPicPr>
          <p:cNvPr id="5" name="图片 4">
            <a:extLst>
              <a:ext uri="{FF2B5EF4-FFF2-40B4-BE49-F238E27FC236}">
                <a16:creationId xmlns:a16="http://schemas.microsoft.com/office/drawing/2014/main" id="{74FF6441-E8B6-4473-A874-7A54FAEF2749}"/>
              </a:ext>
            </a:extLst>
          </p:cNvPr>
          <p:cNvPicPr>
            <a:picLocks noChangeAspect="1"/>
          </p:cNvPicPr>
          <p:nvPr/>
        </p:nvPicPr>
        <p:blipFill rotWithShape="1">
          <a:blip r:embed="rId3">
            <a:extLst>
              <a:ext uri="{28A0092B-C50C-407E-A947-70E740481C1C}">
                <a14:useLocalDpi xmlns:a14="http://schemas.microsoft.com/office/drawing/2010/main" val="0"/>
              </a:ext>
            </a:extLst>
          </a:blip>
          <a:srcRect l="48683" t="62099" r="9780" b="27348"/>
          <a:stretch/>
        </p:blipFill>
        <p:spPr>
          <a:xfrm>
            <a:off x="1296601" y="235130"/>
            <a:ext cx="3057685" cy="574767"/>
          </a:xfrm>
          <a:prstGeom prst="rect">
            <a:avLst/>
          </a:prstGeom>
        </p:spPr>
      </p:pic>
      <p:pic>
        <p:nvPicPr>
          <p:cNvPr id="12" name="图片 11">
            <a:extLst>
              <a:ext uri="{FF2B5EF4-FFF2-40B4-BE49-F238E27FC236}">
                <a16:creationId xmlns:a16="http://schemas.microsoft.com/office/drawing/2014/main" id="{004901E4-6245-4EDE-BA20-E52774AE6BFE}"/>
              </a:ext>
            </a:extLst>
          </p:cNvPr>
          <p:cNvPicPr>
            <a:picLocks noChangeAspect="1"/>
          </p:cNvPicPr>
          <p:nvPr/>
        </p:nvPicPr>
        <p:blipFill rotWithShape="1">
          <a:blip r:embed="rId3">
            <a:extLst>
              <a:ext uri="{28A0092B-C50C-407E-A947-70E740481C1C}">
                <a14:useLocalDpi xmlns:a14="http://schemas.microsoft.com/office/drawing/2010/main" val="0"/>
              </a:ext>
            </a:extLst>
          </a:blip>
          <a:srcRect l="48683" t="73372" r="9780" b="16699"/>
          <a:stretch/>
        </p:blipFill>
        <p:spPr>
          <a:xfrm>
            <a:off x="7092155" y="330926"/>
            <a:ext cx="3057685" cy="540765"/>
          </a:xfrm>
          <a:prstGeom prst="rect">
            <a:avLst/>
          </a:prstGeom>
        </p:spPr>
      </p:pic>
      <p:sp>
        <p:nvSpPr>
          <p:cNvPr id="14" name="矩形 13">
            <a:extLst>
              <a:ext uri="{FF2B5EF4-FFF2-40B4-BE49-F238E27FC236}">
                <a16:creationId xmlns:a16="http://schemas.microsoft.com/office/drawing/2014/main" id="{583EBA7D-AEFF-4D02-BA23-D018268BD567}"/>
              </a:ext>
            </a:extLst>
          </p:cNvPr>
          <p:cNvSpPr/>
          <p:nvPr/>
        </p:nvSpPr>
        <p:spPr>
          <a:xfrm>
            <a:off x="296092" y="977054"/>
            <a:ext cx="5338354" cy="830997"/>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rPr>
              <a:t>将基因的离散度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缩小到预期离散度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差异表达分析更加准确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特别是在样本量小的情形</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减少假阳性</a:t>
            </a:r>
            <a:endPar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只有高离散度</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高表达的基因 不进行收缩</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pic>
        <p:nvPicPr>
          <p:cNvPr id="7" name="图片 6">
            <a:extLst>
              <a:ext uri="{FF2B5EF4-FFF2-40B4-BE49-F238E27FC236}">
                <a16:creationId xmlns:a16="http://schemas.microsoft.com/office/drawing/2014/main" id="{741FB50B-8B9A-4B0C-9AF8-D710B19AD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138" y="1896683"/>
            <a:ext cx="3057684" cy="3064634"/>
          </a:xfrm>
          <a:prstGeom prst="rect">
            <a:avLst/>
          </a:prstGeom>
        </p:spPr>
      </p:pic>
      <p:pic>
        <p:nvPicPr>
          <p:cNvPr id="11" name="图片 10">
            <a:extLst>
              <a:ext uri="{FF2B5EF4-FFF2-40B4-BE49-F238E27FC236}">
                <a16:creationId xmlns:a16="http://schemas.microsoft.com/office/drawing/2014/main" id="{C91F745E-A18C-4C98-90F3-7F2B3AD725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251" y="4897052"/>
            <a:ext cx="3257458" cy="1619527"/>
          </a:xfrm>
          <a:prstGeom prst="rect">
            <a:avLst/>
          </a:prstGeom>
        </p:spPr>
      </p:pic>
      <p:pic>
        <p:nvPicPr>
          <p:cNvPr id="15" name="图片 14">
            <a:extLst>
              <a:ext uri="{FF2B5EF4-FFF2-40B4-BE49-F238E27FC236}">
                <a16:creationId xmlns:a16="http://schemas.microsoft.com/office/drawing/2014/main" id="{B566C4CC-AE5C-46AF-A693-F8805789B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1384" y="1284440"/>
            <a:ext cx="5019225" cy="1425212"/>
          </a:xfrm>
          <a:prstGeom prst="rect">
            <a:avLst/>
          </a:prstGeom>
        </p:spPr>
      </p:pic>
      <p:sp>
        <p:nvSpPr>
          <p:cNvPr id="21" name="矩形 20">
            <a:extLst>
              <a:ext uri="{FF2B5EF4-FFF2-40B4-BE49-F238E27FC236}">
                <a16:creationId xmlns:a16="http://schemas.microsoft.com/office/drawing/2014/main" id="{0880F8EA-CA87-484C-9D96-2A0391D8EB39}"/>
              </a:ext>
            </a:extLst>
          </p:cNvPr>
          <p:cNvSpPr/>
          <p:nvPr/>
        </p:nvSpPr>
        <p:spPr>
          <a:xfrm>
            <a:off x="5791200" y="933752"/>
            <a:ext cx="6008914" cy="338554"/>
          </a:xfrm>
          <a:prstGeom prst="rect">
            <a:avLst/>
          </a:prstGeom>
        </p:spPr>
        <p:txBody>
          <a:bodyPr wrap="square">
            <a:spAutoFit/>
          </a:bodyPr>
          <a:lstStyle/>
          <a:p>
            <a:r>
              <a:rPr lang="en-US" altLang="zh-CN" sz="1600" dirty="0">
                <a:solidFill>
                  <a:srgbClr val="000000"/>
                </a:solidFill>
                <a:latin typeface="微软雅黑" panose="020B0503020204020204" pitchFamily="34" charset="-122"/>
                <a:ea typeface="微软雅黑" panose="020B0503020204020204" pitchFamily="34" charset="-122"/>
              </a:rPr>
              <a:t>RNA-Seq</a:t>
            </a:r>
            <a:r>
              <a:rPr lang="zh-CN" altLang="en-US" sz="1600" dirty="0">
                <a:solidFill>
                  <a:srgbClr val="000000"/>
                </a:solidFill>
                <a:latin typeface="微软雅黑" panose="020B0503020204020204" pitchFamily="34" charset="-122"/>
                <a:ea typeface="微软雅黑" panose="020B0503020204020204" pitchFamily="34" charset="-122"/>
              </a:rPr>
              <a:t>数据一般过度离散</a:t>
            </a:r>
            <a:r>
              <a:rPr lang="en-US" altLang="zh-CN" sz="1600" dirty="0">
                <a:solidFill>
                  <a:srgbClr val="000000"/>
                </a:solidFill>
                <a:latin typeface="微软雅黑" panose="020B0503020204020204" pitchFamily="34" charset="-122"/>
                <a:ea typeface="微软雅黑" panose="020B0503020204020204" pitchFamily="34" charset="-122"/>
              </a:rPr>
              <a:t>(Variance &gt; mean)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负二项分布</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pic>
        <p:nvPicPr>
          <p:cNvPr id="24" name="图片 23">
            <a:extLst>
              <a:ext uri="{FF2B5EF4-FFF2-40B4-BE49-F238E27FC236}">
                <a16:creationId xmlns:a16="http://schemas.microsoft.com/office/drawing/2014/main" id="{EB3C8B24-0F42-4F8B-96D5-F11C309F9349}"/>
              </a:ext>
            </a:extLst>
          </p:cNvPr>
          <p:cNvPicPr>
            <a:picLocks noChangeAspect="1"/>
          </p:cNvPicPr>
          <p:nvPr/>
        </p:nvPicPr>
        <p:blipFill rotWithShape="1">
          <a:blip r:embed="rId3">
            <a:extLst>
              <a:ext uri="{28A0092B-C50C-407E-A947-70E740481C1C}">
                <a14:useLocalDpi xmlns:a14="http://schemas.microsoft.com/office/drawing/2010/main" val="0"/>
              </a:ext>
            </a:extLst>
          </a:blip>
          <a:srcRect l="-1" t="66967" r="64257"/>
          <a:stretch/>
        </p:blipFill>
        <p:spPr>
          <a:xfrm>
            <a:off x="5034702" y="2857831"/>
            <a:ext cx="1936601" cy="1326431"/>
          </a:xfrm>
          <a:prstGeom prst="rect">
            <a:avLst/>
          </a:prstGeom>
        </p:spPr>
      </p:pic>
      <p:pic>
        <p:nvPicPr>
          <p:cNvPr id="19" name="图片 18">
            <a:extLst>
              <a:ext uri="{FF2B5EF4-FFF2-40B4-BE49-F238E27FC236}">
                <a16:creationId xmlns:a16="http://schemas.microsoft.com/office/drawing/2014/main" id="{3E40B031-2626-4628-90B6-98102A9022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2155" y="3041847"/>
            <a:ext cx="4415638" cy="958066"/>
          </a:xfrm>
          <a:prstGeom prst="rect">
            <a:avLst/>
          </a:prstGeom>
        </p:spPr>
      </p:pic>
      <p:sp>
        <p:nvSpPr>
          <p:cNvPr id="27" name="矩形 26">
            <a:extLst>
              <a:ext uri="{FF2B5EF4-FFF2-40B4-BE49-F238E27FC236}">
                <a16:creationId xmlns:a16="http://schemas.microsoft.com/office/drawing/2014/main" id="{E48D9BA6-42C7-43FC-961A-616B1E2A82F1}"/>
              </a:ext>
            </a:extLst>
          </p:cNvPr>
          <p:cNvSpPr/>
          <p:nvPr/>
        </p:nvSpPr>
        <p:spPr>
          <a:xfrm>
            <a:off x="4400102" y="4184262"/>
            <a:ext cx="7498080" cy="2339102"/>
          </a:xfrm>
          <a:prstGeom prst="rect">
            <a:avLst/>
          </a:prstGeom>
        </p:spPr>
        <p:txBody>
          <a:bodyPr wrap="square">
            <a:spAutoFit/>
          </a:bodyPr>
          <a:lstStyle/>
          <a:p>
            <a:r>
              <a:rPr lang="en-US" altLang="zh-CN" sz="1600" dirty="0">
                <a:solidFill>
                  <a:srgbClr val="000000"/>
                </a:solidFill>
                <a:latin typeface="微软雅黑" panose="020B0503020204020204" pitchFamily="34" charset="-122"/>
                <a:ea typeface="微软雅黑" panose="020B0503020204020204" pitchFamily="34" charset="-122"/>
              </a:rPr>
              <a:t>LFC (log fold change)</a:t>
            </a:r>
          </a:p>
          <a:p>
            <a:r>
              <a:rPr lang="en-US" altLang="zh-CN" sz="1600" dirty="0">
                <a:solidFill>
                  <a:srgbClr val="000000"/>
                </a:solidFill>
                <a:latin typeface="微软雅黑" panose="020B0503020204020204" pitchFamily="34" charset="-122"/>
                <a:ea typeface="微软雅黑" panose="020B0503020204020204" pitchFamily="34" charset="-122"/>
              </a:rPr>
              <a:t>log2 (normalized_counts_group1 / normalized_counts_group2)</a:t>
            </a:r>
          </a:p>
          <a:p>
            <a:endParaRPr lang="en-US" altLang="zh-CN" sz="1600" dirty="0">
              <a:solidFill>
                <a:srgbClr val="000000"/>
              </a:solidFill>
              <a:latin typeface="微软雅黑" panose="020B0503020204020204" pitchFamily="34" charset="-122"/>
              <a:ea typeface="微软雅黑" panose="020B0503020204020204" pitchFamily="34" charset="-122"/>
            </a:endParaRPr>
          </a:p>
          <a:p>
            <a:r>
              <a:rPr lang="zh-CN" altLang="en-US" sz="1600" dirty="0">
                <a:solidFill>
                  <a:srgbClr val="000000"/>
                </a:solidFill>
                <a:latin typeface="微软雅黑" panose="020B0503020204020204" pitchFamily="34" charset="-122"/>
                <a:ea typeface="微软雅黑" panose="020B0503020204020204" pitchFamily="34" charset="-122"/>
              </a:rPr>
              <a:t>统计检验：</a:t>
            </a:r>
            <a:r>
              <a:rPr lang="en-US" altLang="zh-CN" sz="1600" dirty="0">
                <a:solidFill>
                  <a:srgbClr val="000000"/>
                </a:solidFill>
                <a:latin typeface="微软雅黑" panose="020B0503020204020204" pitchFamily="34" charset="-122"/>
                <a:ea typeface="微软雅黑" panose="020B0503020204020204" pitchFamily="34" charset="-122"/>
              </a:rPr>
              <a:t>Wald Test (</a:t>
            </a:r>
            <a:r>
              <a:rPr lang="zh-CN" altLang="en-US" sz="1600" dirty="0">
                <a:solidFill>
                  <a:srgbClr val="000000"/>
                </a:solidFill>
                <a:latin typeface="微软雅黑" panose="020B0503020204020204" pitchFamily="34" charset="-122"/>
                <a:ea typeface="微软雅黑" panose="020B0503020204020204" pitchFamily="34" charset="-122"/>
              </a:rPr>
              <a:t>检验参数显著性，用于</a:t>
            </a:r>
            <a:r>
              <a:rPr lang="en-US" altLang="zh-CN" sz="1600" dirty="0">
                <a:solidFill>
                  <a:srgbClr val="000000"/>
                </a:solidFill>
                <a:latin typeface="微软雅黑" panose="020B0503020204020204" pitchFamily="34" charset="-122"/>
                <a:ea typeface="微软雅黑" panose="020B0503020204020204" pitchFamily="34" charset="-122"/>
              </a:rPr>
              <a:t>GLM</a:t>
            </a:r>
            <a:r>
              <a:rPr lang="zh-CN" altLang="en-US" sz="1600" dirty="0">
                <a:solidFill>
                  <a:srgbClr val="000000"/>
                </a:solidFill>
                <a:latin typeface="微软雅黑" panose="020B0503020204020204" pitchFamily="34" charset="-122"/>
                <a:ea typeface="微软雅黑" panose="020B0503020204020204" pitchFamily="34" charset="-122"/>
              </a:rPr>
              <a:t>模型</a:t>
            </a:r>
            <a:r>
              <a:rPr lang="en-US" altLang="zh-CN" sz="1600" dirty="0">
                <a:solidFill>
                  <a:srgbClr val="000000"/>
                </a:solidFill>
                <a:latin typeface="微软雅黑" panose="020B0503020204020204" pitchFamily="34" charset="-122"/>
                <a:ea typeface="微软雅黑" panose="020B0503020204020204" pitchFamily="34" charset="-122"/>
              </a:rPr>
              <a:t>)</a:t>
            </a:r>
          </a:p>
          <a:p>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评估估计参数与其标准误差的比值来判断参数是否显著不为零</a:t>
            </a:r>
            <a:endParaRPr lang="en-US" altLang="zh-CN" sz="1600" dirty="0">
              <a:solidFill>
                <a:srgbClr val="000000"/>
              </a:solidFill>
              <a:latin typeface="微软雅黑" panose="020B0503020204020204" pitchFamily="34" charset="-122"/>
              <a:ea typeface="微软雅黑" panose="020B0503020204020204" pitchFamily="34" charset="-122"/>
            </a:endParaRPr>
          </a:p>
          <a:p>
            <a:endPar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DESeq2</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零假设：</a:t>
            </a:r>
            <a:endPar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r>
              <a:rPr lang="en-US" altLang="zh-CN" sz="1600" dirty="0">
                <a:latin typeface="微软雅黑" panose="020B0503020204020204" pitchFamily="34" charset="-122"/>
                <a:ea typeface="微软雅黑" panose="020B0503020204020204" pitchFamily="34" charset="-122"/>
              </a:rPr>
              <a:t>no differential expression across the two sample groups (LFC == 0)</a:t>
            </a:r>
            <a:endParaRPr lang="en-US" altLang="zh-CN"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如果</a:t>
            </a:r>
            <a:r>
              <a:rPr lang="en-US" altLang="zh-CN" sz="1600" dirty="0">
                <a:latin typeface="微软雅黑" panose="020B0503020204020204" pitchFamily="34" charset="-122"/>
                <a:ea typeface="微软雅黑" panose="020B0503020204020204" pitchFamily="34" charset="-122"/>
              </a:rPr>
              <a:t>p-value</a:t>
            </a:r>
            <a:r>
              <a:rPr lang="zh-CN" altLang="en-US" sz="1600" dirty="0">
                <a:latin typeface="微软雅黑" panose="020B0503020204020204" pitchFamily="34" charset="-122"/>
                <a:ea typeface="微软雅黑" panose="020B0503020204020204" pitchFamily="34" charset="-122"/>
              </a:rPr>
              <a:t>显著，则拒绝零假设</a:t>
            </a:r>
            <a:endParaRPr lang="en-US" altLang="zh-CN" sz="1600" dirty="0">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7865B1DB-AC6C-444B-86F0-857037C325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05774" y="4751932"/>
            <a:ext cx="1780902" cy="488458"/>
          </a:xfrm>
          <a:prstGeom prst="rect">
            <a:avLst/>
          </a:prstGeom>
        </p:spPr>
      </p:pic>
      <p:sp>
        <p:nvSpPr>
          <p:cNvPr id="31" name="矩形 30">
            <a:extLst>
              <a:ext uri="{FF2B5EF4-FFF2-40B4-BE49-F238E27FC236}">
                <a16:creationId xmlns:a16="http://schemas.microsoft.com/office/drawing/2014/main" id="{67EEC15F-EA48-4D04-A739-89955C444BF9}"/>
              </a:ext>
            </a:extLst>
          </p:cNvPr>
          <p:cNvSpPr/>
          <p:nvPr/>
        </p:nvSpPr>
        <p:spPr>
          <a:xfrm>
            <a:off x="9937626" y="2242313"/>
            <a:ext cx="1800493"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拟合负二项分布</a:t>
            </a:r>
            <a:endParaRPr lang="zh-CN" altLang="en-US" dirty="0"/>
          </a:p>
        </p:txBody>
      </p:sp>
      <p:sp>
        <p:nvSpPr>
          <p:cNvPr id="32" name="矩形 31">
            <a:extLst>
              <a:ext uri="{FF2B5EF4-FFF2-40B4-BE49-F238E27FC236}">
                <a16:creationId xmlns:a16="http://schemas.microsoft.com/office/drawing/2014/main" id="{9CF0C5F3-79C2-4D44-899D-5453C3B9BA04}"/>
              </a:ext>
            </a:extLst>
          </p:cNvPr>
          <p:cNvSpPr/>
          <p:nvPr/>
        </p:nvSpPr>
        <p:spPr>
          <a:xfrm>
            <a:off x="10105774" y="3482859"/>
            <a:ext cx="1042273"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计算</a:t>
            </a:r>
            <a:r>
              <a:rPr lang="en-US" altLang="zh-CN"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LFC</a:t>
            </a:r>
            <a:endParaRPr lang="zh-CN" altLang="en-US" dirty="0"/>
          </a:p>
        </p:txBody>
      </p:sp>
    </p:spTree>
    <p:extLst>
      <p:ext uri="{BB962C8B-B14F-4D97-AF65-F5344CB8AC3E}">
        <p14:creationId xmlns:p14="http://schemas.microsoft.com/office/powerpoint/2010/main" val="131189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7" grpId="0"/>
      <p:bldP spid="31" grpId="0"/>
      <p:bldP spid="3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27F42-387B-4FE9-A0CA-A9418F3C8629}"/>
              </a:ext>
            </a:extLst>
          </p:cNvPr>
          <p:cNvSpPr>
            <a:spLocks noGrp="1"/>
          </p:cNvSpPr>
          <p:nvPr>
            <p:ph type="title"/>
          </p:nvPr>
        </p:nvSpPr>
        <p:spPr/>
        <p:txBody>
          <a:bodyPr/>
          <a:lstStyle/>
          <a:p>
            <a:r>
              <a:rPr lang="zh-CN" altLang="en-US" dirty="0"/>
              <a:t>课程总结</a:t>
            </a:r>
          </a:p>
        </p:txBody>
      </p:sp>
      <p:sp>
        <p:nvSpPr>
          <p:cNvPr id="4" name="灯片编号占位符 3">
            <a:extLst>
              <a:ext uri="{FF2B5EF4-FFF2-40B4-BE49-F238E27FC236}">
                <a16:creationId xmlns:a16="http://schemas.microsoft.com/office/drawing/2014/main" id="{F97B0141-0470-4DAB-BC82-97F2AFEB6C5A}"/>
              </a:ext>
            </a:extLst>
          </p:cNvPr>
          <p:cNvSpPr>
            <a:spLocks noGrp="1"/>
          </p:cNvSpPr>
          <p:nvPr>
            <p:ph type="sldNum" sz="quarter" idx="12"/>
          </p:nvPr>
        </p:nvSpPr>
        <p:spPr/>
        <p:txBody>
          <a:bodyPr/>
          <a:lstStyle/>
          <a:p>
            <a:fld id="{DF849393-7876-44FF-8BC7-6C3A91957E85}" type="slidenum">
              <a:rPr lang="zh-CN" altLang="en-US" smtClean="0"/>
              <a:t>72</a:t>
            </a:fld>
            <a:endParaRPr lang="zh-CN" altLang="en-US"/>
          </a:p>
        </p:txBody>
      </p:sp>
      <p:sp>
        <p:nvSpPr>
          <p:cNvPr id="6" name="矩形 5">
            <a:extLst>
              <a:ext uri="{FF2B5EF4-FFF2-40B4-BE49-F238E27FC236}">
                <a16:creationId xmlns:a16="http://schemas.microsoft.com/office/drawing/2014/main" id="{1C8B94F0-9F6B-4DAE-A35D-5547E3112E7D}"/>
              </a:ext>
            </a:extLst>
          </p:cNvPr>
          <p:cNvSpPr/>
          <p:nvPr/>
        </p:nvSpPr>
        <p:spPr>
          <a:xfrm>
            <a:off x="435429" y="1346849"/>
            <a:ext cx="6096000" cy="2215478"/>
          </a:xfrm>
          <a:prstGeom prst="rect">
            <a:avLst/>
          </a:prstGeom>
        </p:spPr>
        <p:txBody>
          <a:bodyPr>
            <a:spAutoFit/>
          </a:bodyPr>
          <a:lstStyle/>
          <a:p>
            <a:pPr>
              <a:lnSpc>
                <a:spcPct val="120000"/>
              </a:lnSpc>
              <a:spcBef>
                <a:spcPts val="600"/>
              </a:spcBef>
            </a:pPr>
            <a:r>
              <a:rPr lang="zh-CN" altLang="en-US" sz="2000" b="1" dirty="0">
                <a:latin typeface="微软雅黑" panose="020B0503020204020204" pitchFamily="34" charset="-122"/>
                <a:ea typeface="微软雅黑" panose="020B0503020204020204" pitchFamily="34" charset="-122"/>
              </a:rPr>
              <a:t>第一周：基因转录调控的基本概念原理和多组学技术</a:t>
            </a:r>
            <a:endParaRPr lang="en-US" altLang="zh-CN" sz="2000" b="1" dirty="0">
              <a:latin typeface="微软雅黑" panose="020B0503020204020204" pitchFamily="34" charset="-122"/>
              <a:ea typeface="微软雅黑" panose="020B0503020204020204" pitchFamily="34" charset="-122"/>
            </a:endParaRPr>
          </a:p>
          <a:p>
            <a:pPr lvl="1">
              <a:lnSpc>
                <a:spcPct val="120000"/>
              </a:lnSpc>
              <a:spcBef>
                <a:spcPts val="600"/>
              </a:spcBef>
            </a:pPr>
            <a:r>
              <a:rPr lang="zh-CN" altLang="en-US" sz="2000" dirty="0">
                <a:latin typeface="微软雅黑" panose="020B0503020204020204" pitchFamily="34" charset="-122"/>
                <a:ea typeface="微软雅黑" panose="020B0503020204020204" pitchFamily="34" charset="-122"/>
              </a:rPr>
              <a:t>第一节：基因转录调控的基本概念原理</a:t>
            </a:r>
            <a:endParaRPr lang="en-US" altLang="zh-CN" sz="2000" dirty="0">
              <a:latin typeface="微软雅黑" panose="020B0503020204020204" pitchFamily="34" charset="-122"/>
              <a:ea typeface="微软雅黑" panose="020B0503020204020204" pitchFamily="34" charset="-122"/>
            </a:endParaRPr>
          </a:p>
          <a:p>
            <a:pPr lvl="1">
              <a:lnSpc>
                <a:spcPct val="120000"/>
              </a:lnSpc>
              <a:spcBef>
                <a:spcPts val="600"/>
              </a:spcBef>
            </a:pPr>
            <a:r>
              <a:rPr lang="zh-CN" altLang="en-US" sz="2000" dirty="0">
                <a:latin typeface="微软雅黑" panose="020B0503020204020204" pitchFamily="34" charset="-122"/>
                <a:ea typeface="微软雅黑" panose="020B0503020204020204" pitchFamily="34" charset="-122"/>
              </a:rPr>
              <a:t>第二节：基因转录调控的多组学技术原理</a:t>
            </a:r>
            <a:endParaRPr lang="en-US" altLang="zh-CN" sz="2000" dirty="0">
              <a:latin typeface="微软雅黑" panose="020B0503020204020204" pitchFamily="34" charset="-122"/>
              <a:ea typeface="微软雅黑" panose="020B0503020204020204" pitchFamily="34" charset="-122"/>
            </a:endParaRPr>
          </a:p>
          <a:p>
            <a:pPr lvl="1">
              <a:lnSpc>
                <a:spcPct val="120000"/>
              </a:lnSpc>
              <a:spcBef>
                <a:spcPts val="600"/>
              </a:spcBef>
            </a:pPr>
            <a:r>
              <a:rPr lang="zh-CN" altLang="en-US" sz="2000" dirty="0">
                <a:latin typeface="微软雅黑" panose="020B0503020204020204" pitchFamily="34" charset="-122"/>
                <a:ea typeface="微软雅黑" panose="020B0503020204020204" pitchFamily="34" charset="-122"/>
              </a:rPr>
              <a:t>第三节：转录组学数据分析原理和软件介绍</a:t>
            </a:r>
            <a:endParaRPr lang="en-US" altLang="zh-CN" sz="2000" dirty="0">
              <a:latin typeface="微软雅黑" panose="020B0503020204020204" pitchFamily="34" charset="-122"/>
              <a:ea typeface="微软雅黑" panose="020B0503020204020204" pitchFamily="34" charset="-122"/>
            </a:endParaRPr>
          </a:p>
          <a:p>
            <a:pPr lvl="1">
              <a:lnSpc>
                <a:spcPct val="120000"/>
              </a:lnSpc>
              <a:spcBef>
                <a:spcPts val="600"/>
              </a:spcBef>
            </a:pPr>
            <a:r>
              <a:rPr lang="zh-CN" altLang="en-US" sz="2000" b="1" dirty="0">
                <a:latin typeface="微软雅黑" panose="020B0503020204020204" pitchFamily="34" charset="-122"/>
                <a:ea typeface="微软雅黑" panose="020B0503020204020204" pitchFamily="34" charset="-122"/>
              </a:rPr>
              <a:t>课后作业：本地安装</a:t>
            </a:r>
            <a:r>
              <a:rPr lang="en-US" altLang="zh-CN" sz="2000" b="1" dirty="0">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并学习</a:t>
            </a:r>
            <a:r>
              <a:rPr lang="en-US" altLang="zh-CN" sz="2000" b="1" dirty="0">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的基本操作</a:t>
            </a:r>
            <a:endParaRPr lang="en-US" altLang="zh-CN" sz="20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B44FDEB-4CAA-4CC8-9750-836F01A9A7F7}"/>
              </a:ext>
            </a:extLst>
          </p:cNvPr>
          <p:cNvSpPr/>
          <p:nvPr/>
        </p:nvSpPr>
        <p:spPr>
          <a:xfrm>
            <a:off x="535347" y="3913180"/>
            <a:ext cx="5660571" cy="646331"/>
          </a:xfrm>
          <a:prstGeom prst="rect">
            <a:avLst/>
          </a:prstGeom>
        </p:spPr>
        <p:txBody>
          <a:bodyPr wrap="square">
            <a:spAutoFit/>
          </a:bodyPr>
          <a:lstStyle/>
          <a:p>
            <a:pPr marL="285750" indent="-285750">
              <a:buFont typeface="Arial" panose="020B0604020202020204" pitchFamily="34" charset="0"/>
              <a:buChar char="•"/>
            </a:pPr>
            <a:r>
              <a:rPr lang="en-US" altLang="zh-CN" dirty="0"/>
              <a:t>[PDF] Introduction to differential gene expression analysis using RNA-seq</a:t>
            </a:r>
          </a:p>
        </p:txBody>
      </p:sp>
      <p:pic>
        <p:nvPicPr>
          <p:cNvPr id="8" name="图片 7">
            <a:extLst>
              <a:ext uri="{FF2B5EF4-FFF2-40B4-BE49-F238E27FC236}">
                <a16:creationId xmlns:a16="http://schemas.microsoft.com/office/drawing/2014/main" id="{4006DD92-901F-4E48-A666-F3446A01C410}"/>
              </a:ext>
            </a:extLst>
          </p:cNvPr>
          <p:cNvPicPr>
            <a:picLocks noChangeAspect="1"/>
          </p:cNvPicPr>
          <p:nvPr/>
        </p:nvPicPr>
        <p:blipFill>
          <a:blip r:embed="rId3"/>
          <a:stretch>
            <a:fillRect/>
          </a:stretch>
        </p:blipFill>
        <p:spPr>
          <a:xfrm>
            <a:off x="6788615" y="412420"/>
            <a:ext cx="4868038" cy="6299814"/>
          </a:xfrm>
          <a:prstGeom prst="rect">
            <a:avLst/>
          </a:prstGeom>
        </p:spPr>
      </p:pic>
    </p:spTree>
    <p:extLst>
      <p:ext uri="{BB962C8B-B14F-4D97-AF65-F5344CB8AC3E}">
        <p14:creationId xmlns:p14="http://schemas.microsoft.com/office/powerpoint/2010/main" val="3814966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日建儿科医院nk01">
            <a:extLst>
              <a:ext uri="{FF2B5EF4-FFF2-40B4-BE49-F238E27FC236}">
                <a16:creationId xmlns:a16="http://schemas.microsoft.com/office/drawing/2014/main" id="{FA1099B5-481C-400B-8AE9-48BE245999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3421" r="4829"/>
          <a:stretch>
            <a:fillRect/>
          </a:stretch>
        </p:blipFill>
        <p:spPr bwMode="auto">
          <a:xfrm>
            <a:off x="1583008" y="1701371"/>
            <a:ext cx="9025983" cy="3455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2">
            <a:extLst>
              <a:ext uri="{FF2B5EF4-FFF2-40B4-BE49-F238E27FC236}">
                <a16:creationId xmlns:a16="http://schemas.microsoft.com/office/drawing/2014/main" id="{6BFF8936-58FB-400C-9537-DE4BE97A9E39}"/>
              </a:ext>
            </a:extLst>
          </p:cNvPr>
          <p:cNvSpPr txBox="1">
            <a:spLocks/>
          </p:cNvSpPr>
          <p:nvPr/>
        </p:nvSpPr>
        <p:spPr>
          <a:xfrm>
            <a:off x="609600" y="548680"/>
            <a:ext cx="10972800" cy="86895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Q &amp; A</a:t>
            </a:r>
            <a:endParaRPr lang="zh-CN" altLang="en-US" b="1" dirty="0"/>
          </a:p>
        </p:txBody>
      </p:sp>
    </p:spTree>
    <p:extLst>
      <p:ext uri="{BB962C8B-B14F-4D97-AF65-F5344CB8AC3E}">
        <p14:creationId xmlns:p14="http://schemas.microsoft.com/office/powerpoint/2010/main" val="3211109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49FCE-2095-49CB-A7DA-6120DBFD42C6}"/>
              </a:ext>
            </a:extLst>
          </p:cNvPr>
          <p:cNvSpPr>
            <a:spLocks noGrp="1"/>
          </p:cNvSpPr>
          <p:nvPr>
            <p:ph type="title"/>
          </p:nvPr>
        </p:nvSpPr>
        <p:spPr/>
        <p:txBody>
          <a:bodyPr/>
          <a:lstStyle/>
          <a:p>
            <a:r>
              <a:rPr lang="zh-CN" altLang="en-US" dirty="0"/>
              <a:t>什么是基因转录 ？</a:t>
            </a:r>
          </a:p>
        </p:txBody>
      </p:sp>
      <p:sp>
        <p:nvSpPr>
          <p:cNvPr id="4" name="灯片编号占位符 3">
            <a:extLst>
              <a:ext uri="{FF2B5EF4-FFF2-40B4-BE49-F238E27FC236}">
                <a16:creationId xmlns:a16="http://schemas.microsoft.com/office/drawing/2014/main" id="{5BC35E11-4F4E-4FE4-A78C-230F9874125B}"/>
              </a:ext>
            </a:extLst>
          </p:cNvPr>
          <p:cNvSpPr>
            <a:spLocks noGrp="1"/>
          </p:cNvSpPr>
          <p:nvPr>
            <p:ph type="sldNum" sz="quarter" idx="12"/>
          </p:nvPr>
        </p:nvSpPr>
        <p:spPr/>
        <p:txBody>
          <a:bodyPr/>
          <a:lstStyle/>
          <a:p>
            <a:fld id="{DF849393-7876-44FF-8BC7-6C3A91957E85}" type="slidenum">
              <a:rPr lang="zh-CN" altLang="en-US" smtClean="0"/>
              <a:t>8</a:t>
            </a:fld>
            <a:endParaRPr lang="zh-CN" altLang="en-US"/>
          </a:p>
        </p:txBody>
      </p:sp>
      <p:pic>
        <p:nvPicPr>
          <p:cNvPr id="5" name="图片 4">
            <a:extLst>
              <a:ext uri="{FF2B5EF4-FFF2-40B4-BE49-F238E27FC236}">
                <a16:creationId xmlns:a16="http://schemas.microsoft.com/office/drawing/2014/main" id="{D1F17A2F-BC7F-46BE-A938-61D112590CCB}"/>
              </a:ext>
            </a:extLst>
          </p:cNvPr>
          <p:cNvPicPr>
            <a:picLocks noChangeAspect="1"/>
          </p:cNvPicPr>
          <p:nvPr/>
        </p:nvPicPr>
        <p:blipFill>
          <a:blip r:embed="rId2"/>
          <a:stretch>
            <a:fillRect/>
          </a:stretch>
        </p:blipFill>
        <p:spPr>
          <a:xfrm>
            <a:off x="7483899" y="351613"/>
            <a:ext cx="4635141" cy="6004737"/>
          </a:xfrm>
          <a:prstGeom prst="rect">
            <a:avLst/>
          </a:prstGeom>
        </p:spPr>
      </p:pic>
      <p:sp>
        <p:nvSpPr>
          <p:cNvPr id="6" name="矩形 5">
            <a:extLst>
              <a:ext uri="{FF2B5EF4-FFF2-40B4-BE49-F238E27FC236}">
                <a16:creationId xmlns:a16="http://schemas.microsoft.com/office/drawing/2014/main" id="{AB75CD07-3B5B-4DD1-876B-A8C09387C9C5}"/>
              </a:ext>
            </a:extLst>
          </p:cNvPr>
          <p:cNvSpPr/>
          <p:nvPr/>
        </p:nvSpPr>
        <p:spPr>
          <a:xfrm>
            <a:off x="6731854" y="6356350"/>
            <a:ext cx="5188751" cy="461665"/>
          </a:xfrm>
          <a:prstGeom prst="rect">
            <a:avLst/>
          </a:prstGeom>
        </p:spPr>
        <p:txBody>
          <a:bodyPr wrap="square">
            <a:spAutoFit/>
          </a:bodyPr>
          <a:lstStyle/>
          <a:p>
            <a:r>
              <a:rPr lang="en-US" altLang="zh-CN" sz="1200" dirty="0">
                <a:solidFill>
                  <a:srgbClr val="222222"/>
                </a:solidFill>
                <a:latin typeface="-apple-system"/>
              </a:rPr>
              <a:t>Cramer, P. Organization and regulation of gene transcription. </a:t>
            </a:r>
            <a:r>
              <a:rPr lang="en-US" altLang="zh-CN" sz="1200" i="1" dirty="0">
                <a:solidFill>
                  <a:srgbClr val="222222"/>
                </a:solidFill>
                <a:latin typeface="-apple-system"/>
              </a:rPr>
              <a:t>Nature</a:t>
            </a:r>
            <a:r>
              <a:rPr lang="en-US" altLang="zh-CN" sz="1200" dirty="0">
                <a:solidFill>
                  <a:srgbClr val="222222"/>
                </a:solidFill>
                <a:latin typeface="-apple-system"/>
              </a:rPr>
              <a:t> </a:t>
            </a:r>
            <a:r>
              <a:rPr lang="en-US" altLang="zh-CN" sz="1200" b="1" dirty="0">
                <a:solidFill>
                  <a:srgbClr val="222222"/>
                </a:solidFill>
                <a:latin typeface="-apple-system"/>
              </a:rPr>
              <a:t>573</a:t>
            </a:r>
            <a:r>
              <a:rPr lang="en-US" altLang="zh-CN" sz="1200" dirty="0">
                <a:solidFill>
                  <a:srgbClr val="222222"/>
                </a:solidFill>
                <a:latin typeface="-apple-system"/>
              </a:rPr>
              <a:t>, 45–54 (2019). https://doi.org/10.1038/s41586-019-1517-4</a:t>
            </a:r>
            <a:endParaRPr lang="zh-CN" altLang="en-US" sz="1200" dirty="0"/>
          </a:p>
        </p:txBody>
      </p:sp>
      <p:sp>
        <p:nvSpPr>
          <p:cNvPr id="7" name="矩形 6">
            <a:extLst>
              <a:ext uri="{FF2B5EF4-FFF2-40B4-BE49-F238E27FC236}">
                <a16:creationId xmlns:a16="http://schemas.microsoft.com/office/drawing/2014/main" id="{7DB1EC86-9376-4573-B103-C92FCD065644}"/>
              </a:ext>
            </a:extLst>
          </p:cNvPr>
          <p:cNvSpPr/>
          <p:nvPr/>
        </p:nvSpPr>
        <p:spPr>
          <a:xfrm>
            <a:off x="271395" y="999588"/>
            <a:ext cx="7139544" cy="57218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基因转录是细胞中</a:t>
            </a:r>
            <a:r>
              <a:rPr lang="zh-CN" altLang="en-US" b="1" dirty="0">
                <a:highlight>
                  <a:srgbClr val="FFFF00"/>
                </a:highlight>
                <a:latin typeface="微软雅黑" panose="020B0503020204020204" pitchFamily="34" charset="-122"/>
                <a:ea typeface="微软雅黑" panose="020B0503020204020204" pitchFamily="34" charset="-122"/>
              </a:rPr>
              <a:t>基因表达</a:t>
            </a:r>
            <a:r>
              <a:rPr lang="zh-CN" altLang="en-US" dirty="0">
                <a:latin typeface="微软雅黑" panose="020B0503020204020204" pitchFamily="34" charset="-122"/>
                <a:ea typeface="微软雅黑" panose="020B0503020204020204" pitchFamily="34" charset="-122"/>
              </a:rPr>
              <a:t>的第一步</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基因转录过程由</a:t>
            </a:r>
            <a:r>
              <a:rPr lang="en-US" altLang="zh-CN" sz="1600" u="sng" dirty="0">
                <a:latin typeface="微软雅黑" panose="020B0503020204020204" pitchFamily="34" charset="-122"/>
                <a:ea typeface="微软雅黑" panose="020B0503020204020204" pitchFamily="34" charset="-122"/>
              </a:rPr>
              <a:t>RNA</a:t>
            </a:r>
            <a:r>
              <a:rPr lang="zh-CN" altLang="en-US" sz="1600" u="sng" dirty="0">
                <a:latin typeface="微软雅黑" panose="020B0503020204020204" pitchFamily="34" charset="-122"/>
                <a:ea typeface="微软雅黑" panose="020B0503020204020204" pitchFamily="34" charset="-122"/>
              </a:rPr>
              <a:t>聚合酶</a:t>
            </a:r>
            <a:r>
              <a:rPr lang="zh-CN" altLang="en-US" sz="1600" dirty="0">
                <a:latin typeface="微软雅黑" panose="020B0503020204020204" pitchFamily="34" charset="-122"/>
                <a:ea typeface="微软雅黑" panose="020B0503020204020204" pitchFamily="34" charset="-122"/>
              </a:rPr>
              <a:t>催化</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读取</a:t>
            </a:r>
            <a:r>
              <a:rPr lang="en-US" altLang="zh-CN" sz="1600" dirty="0">
                <a:latin typeface="微软雅黑" panose="020B0503020204020204" pitchFamily="34" charset="-122"/>
                <a:ea typeface="微软雅黑" panose="020B0503020204020204" pitchFamily="34" charset="-122"/>
              </a:rPr>
              <a:t>DNA</a:t>
            </a:r>
            <a:r>
              <a:rPr lang="zh-CN" altLang="en-US" sz="1600" dirty="0">
                <a:latin typeface="微软雅黑" panose="020B0503020204020204" pitchFamily="34" charset="-122"/>
                <a:ea typeface="微软雅黑" panose="020B0503020204020204" pitchFamily="34" charset="-122"/>
              </a:rPr>
              <a:t>模板链上的核苷酸序列</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依据该序列合成一条互补的</a:t>
            </a:r>
            <a:r>
              <a:rPr lang="en-US" altLang="zh-CN" sz="1600" dirty="0">
                <a:latin typeface="微软雅黑" panose="020B0503020204020204" pitchFamily="34" charset="-122"/>
                <a:ea typeface="微软雅黑" panose="020B0503020204020204" pitchFamily="34" charset="-122"/>
              </a:rPr>
              <a:t>RNA</a:t>
            </a:r>
            <a:r>
              <a:rPr lang="zh-CN" altLang="en-US" sz="1600" dirty="0">
                <a:latin typeface="微软雅黑" panose="020B0503020204020204" pitchFamily="34" charset="-122"/>
                <a:ea typeface="微软雅黑" panose="020B0503020204020204" pitchFamily="34" charset="-122"/>
              </a:rPr>
              <a:t>链</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a:solidFill>
                  <a:srgbClr val="060607"/>
                </a:solidFill>
                <a:latin typeface="微软雅黑" panose="020B0503020204020204" pitchFamily="34" charset="-122"/>
                <a:ea typeface="微软雅黑" panose="020B0503020204020204" pitchFamily="34" charset="-122"/>
              </a:rPr>
              <a:t>包括：</a:t>
            </a:r>
            <a:endParaRPr lang="en-US" altLang="zh-CN" sz="1600" b="1" dirty="0">
              <a:solidFill>
                <a:srgbClr val="060607"/>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b="1" dirty="0">
                <a:solidFill>
                  <a:srgbClr val="060607"/>
                </a:solidFill>
                <a:latin typeface="微软雅黑" panose="020B0503020204020204" pitchFamily="34" charset="-122"/>
                <a:ea typeface="微软雅黑" panose="020B0503020204020204" pitchFamily="34" charset="-122"/>
              </a:rPr>
              <a:t>启动子识别</a:t>
            </a:r>
            <a:r>
              <a:rPr lang="zh-CN" altLang="en-US" sz="1600" dirty="0">
                <a:solidFill>
                  <a:srgbClr val="060607"/>
                </a:solidFill>
                <a:latin typeface="微软雅黑" panose="020B0503020204020204" pitchFamily="34" charset="-122"/>
                <a:ea typeface="微软雅黑" panose="020B0503020204020204" pitchFamily="34" charset="-122"/>
              </a:rPr>
              <a:t>：</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聚合酶需要识别并结合到基因的启动子区域，这是基因序列上的特定位置，标志着转录的开始。</a:t>
            </a:r>
          </a:p>
          <a:p>
            <a:pPr marL="742950" lvl="1" indent="-285750">
              <a:lnSpc>
                <a:spcPct val="150000"/>
              </a:lnSpc>
              <a:buFont typeface="Arial" panose="020B0604020202020204" pitchFamily="34" charset="0"/>
              <a:buChar char="•"/>
            </a:pPr>
            <a:r>
              <a:rPr lang="en-US" altLang="zh-CN" sz="1600" b="1" dirty="0">
                <a:solidFill>
                  <a:srgbClr val="060607"/>
                </a:solidFill>
                <a:latin typeface="微软雅黑" panose="020B0503020204020204" pitchFamily="34" charset="-122"/>
                <a:ea typeface="微软雅黑" panose="020B0503020204020204" pitchFamily="34" charset="-122"/>
              </a:rPr>
              <a:t>DNA</a:t>
            </a:r>
            <a:r>
              <a:rPr lang="zh-CN" altLang="en-US" sz="1600" b="1" dirty="0">
                <a:solidFill>
                  <a:srgbClr val="060607"/>
                </a:solidFill>
                <a:latin typeface="微软雅黑" panose="020B0503020204020204" pitchFamily="34" charset="-122"/>
                <a:ea typeface="微软雅黑" panose="020B0503020204020204" pitchFamily="34" charset="-122"/>
              </a:rPr>
              <a:t>解旋</a:t>
            </a:r>
            <a:r>
              <a:rPr lang="zh-CN" altLang="en-US" sz="1600" dirty="0">
                <a:solidFill>
                  <a:srgbClr val="060607"/>
                </a:solidFill>
                <a:latin typeface="微软雅黑" panose="020B0503020204020204" pitchFamily="34" charset="-122"/>
                <a:ea typeface="微软雅黑" panose="020B0503020204020204" pitchFamily="34" charset="-122"/>
              </a:rPr>
              <a:t>：</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聚合酶使得</a:t>
            </a:r>
            <a:r>
              <a:rPr lang="en-US" altLang="zh-CN" sz="1600" dirty="0">
                <a:solidFill>
                  <a:srgbClr val="060607"/>
                </a:solidFill>
                <a:latin typeface="微软雅黑" panose="020B0503020204020204" pitchFamily="34" charset="-122"/>
                <a:ea typeface="微软雅黑" panose="020B0503020204020204" pitchFamily="34" charset="-122"/>
              </a:rPr>
              <a:t>DNA</a:t>
            </a:r>
            <a:r>
              <a:rPr lang="zh-CN" altLang="en-US" sz="1600" dirty="0">
                <a:solidFill>
                  <a:srgbClr val="060607"/>
                </a:solidFill>
                <a:latin typeface="微软雅黑" panose="020B0503020204020204" pitchFamily="34" charset="-122"/>
                <a:ea typeface="微软雅黑" panose="020B0503020204020204" pitchFamily="34" charset="-122"/>
              </a:rPr>
              <a:t>双螺旋在启动子区域打开，暴露出模板链。</a:t>
            </a:r>
          </a:p>
          <a:p>
            <a:pPr marL="742950" lvl="1" indent="-285750">
              <a:lnSpc>
                <a:spcPct val="150000"/>
              </a:lnSpc>
              <a:buFont typeface="Arial" panose="020B0604020202020204" pitchFamily="34" charset="0"/>
              <a:buChar char="•"/>
            </a:pPr>
            <a:r>
              <a:rPr lang="en-US" altLang="zh-CN" sz="1600" b="1" dirty="0">
                <a:solidFill>
                  <a:srgbClr val="060607"/>
                </a:solidFill>
                <a:latin typeface="微软雅黑" panose="020B0503020204020204" pitchFamily="34" charset="-122"/>
                <a:ea typeface="微软雅黑" panose="020B0503020204020204" pitchFamily="34" charset="-122"/>
              </a:rPr>
              <a:t>RNA</a:t>
            </a:r>
            <a:r>
              <a:rPr lang="zh-CN" altLang="en-US" sz="1600" b="1" dirty="0">
                <a:solidFill>
                  <a:srgbClr val="060607"/>
                </a:solidFill>
                <a:latin typeface="微软雅黑" panose="020B0503020204020204" pitchFamily="34" charset="-122"/>
                <a:ea typeface="微软雅黑" panose="020B0503020204020204" pitchFamily="34" charset="-122"/>
              </a:rPr>
              <a:t>合成</a:t>
            </a:r>
            <a:r>
              <a:rPr lang="zh-CN" altLang="en-US" sz="1600" dirty="0">
                <a:solidFill>
                  <a:srgbClr val="060607"/>
                </a:solidFill>
                <a:latin typeface="微软雅黑" panose="020B0503020204020204" pitchFamily="34" charset="-122"/>
                <a:ea typeface="微软雅黑" panose="020B0503020204020204" pitchFamily="34" charset="-122"/>
              </a:rPr>
              <a:t>：</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聚合酶沿</a:t>
            </a:r>
            <a:r>
              <a:rPr lang="en-US" altLang="zh-CN" sz="1600" dirty="0">
                <a:solidFill>
                  <a:srgbClr val="060607"/>
                </a:solidFill>
                <a:latin typeface="微软雅黑" panose="020B0503020204020204" pitchFamily="34" charset="-122"/>
                <a:ea typeface="微软雅黑" panose="020B0503020204020204" pitchFamily="34" charset="-122"/>
              </a:rPr>
              <a:t>DNA</a:t>
            </a:r>
            <a:r>
              <a:rPr lang="zh-CN" altLang="en-US" sz="1600" dirty="0">
                <a:solidFill>
                  <a:srgbClr val="060607"/>
                </a:solidFill>
                <a:latin typeface="微软雅黑" panose="020B0503020204020204" pitchFamily="34" charset="-122"/>
                <a:ea typeface="微软雅黑" panose="020B0503020204020204" pitchFamily="34" charset="-122"/>
              </a:rPr>
              <a:t>模板链移动，合成互补的</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分子。</a:t>
            </a:r>
          </a:p>
          <a:p>
            <a:pPr marL="742950" lvl="1" indent="-285750">
              <a:lnSpc>
                <a:spcPct val="150000"/>
              </a:lnSpc>
              <a:buFont typeface="Arial" panose="020B0604020202020204" pitchFamily="34" charset="0"/>
              <a:buChar char="•"/>
            </a:pPr>
            <a:r>
              <a:rPr lang="zh-CN" altLang="en-US" sz="1600" b="1" dirty="0">
                <a:solidFill>
                  <a:srgbClr val="060607"/>
                </a:solidFill>
                <a:latin typeface="微软雅黑" panose="020B0503020204020204" pitchFamily="34" charset="-122"/>
                <a:ea typeface="微软雅黑" panose="020B0503020204020204" pitchFamily="34" charset="-122"/>
              </a:rPr>
              <a:t>启动子逃逸</a:t>
            </a:r>
            <a:r>
              <a:rPr lang="zh-CN" altLang="en-US" sz="1600" dirty="0">
                <a:solidFill>
                  <a:srgbClr val="060607"/>
                </a:solidFill>
                <a:latin typeface="微软雅黑" panose="020B0503020204020204" pitchFamily="34" charset="-122"/>
                <a:ea typeface="微软雅黑" panose="020B0503020204020204" pitchFamily="34" charset="-122"/>
              </a:rPr>
              <a:t>：随着</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链的延伸，</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聚合酶离开启动子区域，进入延伸阶段。</a:t>
            </a:r>
          </a:p>
          <a:p>
            <a:pPr marL="742950" lvl="1" indent="-285750">
              <a:lnSpc>
                <a:spcPct val="150000"/>
              </a:lnSpc>
              <a:buFont typeface="Arial" panose="020B0604020202020204" pitchFamily="34" charset="0"/>
              <a:buChar char="•"/>
            </a:pPr>
            <a:r>
              <a:rPr lang="zh-CN" altLang="en-US" sz="1600" b="1" dirty="0">
                <a:solidFill>
                  <a:srgbClr val="060607"/>
                </a:solidFill>
                <a:latin typeface="微软雅黑" panose="020B0503020204020204" pitchFamily="34" charset="-122"/>
                <a:ea typeface="微软雅黑" panose="020B0503020204020204" pitchFamily="34" charset="-122"/>
              </a:rPr>
              <a:t>延伸</a:t>
            </a:r>
            <a:r>
              <a:rPr lang="zh-CN" altLang="en-US" sz="1600" dirty="0">
                <a:solidFill>
                  <a:srgbClr val="060607"/>
                </a:solidFill>
                <a:latin typeface="微软雅黑" panose="020B0503020204020204" pitchFamily="34" charset="-122"/>
                <a:ea typeface="微软雅黑" panose="020B0503020204020204" pitchFamily="34" charset="-122"/>
              </a:rPr>
              <a:t>：</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聚合酶继续添加核苷酸到</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链上，直到遇到终止信号。</a:t>
            </a:r>
          </a:p>
          <a:p>
            <a:pPr marL="742950" lvl="1" indent="-285750">
              <a:lnSpc>
                <a:spcPct val="150000"/>
              </a:lnSpc>
              <a:buFont typeface="Arial" panose="020B0604020202020204" pitchFamily="34" charset="0"/>
              <a:buChar char="•"/>
            </a:pPr>
            <a:r>
              <a:rPr lang="zh-CN" altLang="en-US" sz="1600" b="1" dirty="0">
                <a:solidFill>
                  <a:srgbClr val="060607"/>
                </a:solidFill>
                <a:latin typeface="微软雅黑" panose="020B0503020204020204" pitchFamily="34" charset="-122"/>
                <a:ea typeface="微软雅黑" panose="020B0503020204020204" pitchFamily="34" charset="-122"/>
              </a:rPr>
              <a:t>终止</a:t>
            </a:r>
            <a:r>
              <a:rPr lang="zh-CN" altLang="en-US" sz="1600" dirty="0">
                <a:solidFill>
                  <a:srgbClr val="060607"/>
                </a:solidFill>
                <a:latin typeface="微软雅黑" panose="020B0503020204020204" pitchFamily="34" charset="-122"/>
                <a:ea typeface="微软雅黑" panose="020B0503020204020204" pitchFamily="34" charset="-122"/>
              </a:rPr>
              <a:t>：转录完成后，</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聚合酶和新合成的</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分子从</a:t>
            </a:r>
            <a:r>
              <a:rPr lang="en-US" altLang="zh-CN" sz="1600" dirty="0">
                <a:solidFill>
                  <a:srgbClr val="060607"/>
                </a:solidFill>
                <a:latin typeface="微软雅黑" panose="020B0503020204020204" pitchFamily="34" charset="-122"/>
                <a:ea typeface="微软雅黑" panose="020B0503020204020204" pitchFamily="34" charset="-122"/>
              </a:rPr>
              <a:t>DNA</a:t>
            </a:r>
            <a:r>
              <a:rPr lang="zh-CN" altLang="en-US" sz="1600" dirty="0">
                <a:solidFill>
                  <a:srgbClr val="060607"/>
                </a:solidFill>
                <a:latin typeface="微软雅黑" panose="020B0503020204020204" pitchFamily="34" charset="-122"/>
                <a:ea typeface="微软雅黑" panose="020B0503020204020204" pitchFamily="34" charset="-122"/>
              </a:rPr>
              <a:t>模板上释放。</a:t>
            </a:r>
            <a:endParaRPr lang="zh-CN" altLang="en-US" sz="1600" b="0" i="0" dirty="0">
              <a:solidFill>
                <a:srgbClr val="060607"/>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690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A7AFF3B-D857-443F-BBCF-B66A14CCBB51}"/>
              </a:ext>
            </a:extLst>
          </p:cNvPr>
          <p:cNvSpPr>
            <a:spLocks noGrp="1"/>
          </p:cNvSpPr>
          <p:nvPr>
            <p:ph type="sldNum" sz="quarter" idx="12"/>
          </p:nvPr>
        </p:nvSpPr>
        <p:spPr/>
        <p:txBody>
          <a:bodyPr/>
          <a:lstStyle/>
          <a:p>
            <a:fld id="{DF849393-7876-44FF-8BC7-6C3A91957E85}" type="slidenum">
              <a:rPr lang="zh-CN" altLang="en-US" smtClean="0"/>
              <a:t>9</a:t>
            </a:fld>
            <a:endParaRPr lang="zh-CN" altLang="en-US"/>
          </a:p>
        </p:txBody>
      </p:sp>
      <p:sp>
        <p:nvSpPr>
          <p:cNvPr id="7" name="矩形 6">
            <a:extLst>
              <a:ext uri="{FF2B5EF4-FFF2-40B4-BE49-F238E27FC236}">
                <a16:creationId xmlns:a16="http://schemas.microsoft.com/office/drawing/2014/main" id="{0C22ABE9-829B-4622-BAC5-55355E0572A0}"/>
              </a:ext>
            </a:extLst>
          </p:cNvPr>
          <p:cNvSpPr/>
          <p:nvPr/>
        </p:nvSpPr>
        <p:spPr>
          <a:xfrm>
            <a:off x="247847" y="5943745"/>
            <a:ext cx="4382303" cy="769441"/>
          </a:xfrm>
          <a:prstGeom prst="rect">
            <a:avLst/>
          </a:prstGeom>
        </p:spPr>
        <p:txBody>
          <a:bodyPr wrap="square">
            <a:spAutoFit/>
          </a:bodyPr>
          <a:lstStyle/>
          <a:p>
            <a:r>
              <a:rPr lang="en-US" altLang="zh-CN" sz="1100" dirty="0">
                <a:solidFill>
                  <a:srgbClr val="222222"/>
                </a:solidFill>
                <a:latin typeface="-apple-system"/>
              </a:rPr>
              <a:t>https://alg.manifoldapp.org/read/fundamentals-of-cell-biology/section/7a65255a-90e1-4ff3-a87f-1c8b1471dfe6</a:t>
            </a:r>
          </a:p>
          <a:p>
            <a:r>
              <a:rPr lang="en-US" altLang="zh-CN" sz="1100" dirty="0">
                <a:solidFill>
                  <a:srgbClr val="222222"/>
                </a:solidFill>
                <a:latin typeface="-apple-system"/>
              </a:rPr>
              <a:t>Cramer, P. Organization and regulation of gene transcription. </a:t>
            </a:r>
            <a:r>
              <a:rPr lang="en-US" altLang="zh-CN" sz="1100" i="1" dirty="0">
                <a:solidFill>
                  <a:srgbClr val="222222"/>
                </a:solidFill>
                <a:latin typeface="-apple-system"/>
              </a:rPr>
              <a:t>Nature</a:t>
            </a:r>
            <a:r>
              <a:rPr lang="en-US" altLang="zh-CN" sz="1100" dirty="0">
                <a:solidFill>
                  <a:srgbClr val="222222"/>
                </a:solidFill>
                <a:latin typeface="-apple-system"/>
              </a:rPr>
              <a:t> </a:t>
            </a:r>
            <a:r>
              <a:rPr lang="en-US" altLang="zh-CN" sz="1100" b="1" dirty="0">
                <a:solidFill>
                  <a:srgbClr val="222222"/>
                </a:solidFill>
                <a:latin typeface="-apple-system"/>
              </a:rPr>
              <a:t>573</a:t>
            </a:r>
            <a:r>
              <a:rPr lang="en-US" altLang="zh-CN" sz="1100" dirty="0">
                <a:solidFill>
                  <a:srgbClr val="222222"/>
                </a:solidFill>
                <a:latin typeface="-apple-system"/>
              </a:rPr>
              <a:t>, 45–54 (2019). https://doi.org/10.1038/s41586-019-1517-4</a:t>
            </a:r>
            <a:endParaRPr lang="zh-CN" altLang="en-US" sz="1100" dirty="0"/>
          </a:p>
        </p:txBody>
      </p:sp>
      <p:sp>
        <p:nvSpPr>
          <p:cNvPr id="8" name="矩形 7">
            <a:extLst>
              <a:ext uri="{FF2B5EF4-FFF2-40B4-BE49-F238E27FC236}">
                <a16:creationId xmlns:a16="http://schemas.microsoft.com/office/drawing/2014/main" id="{EDFBD73C-15DC-4FA7-A854-55AB2B13545C}"/>
              </a:ext>
            </a:extLst>
          </p:cNvPr>
          <p:cNvSpPr/>
          <p:nvPr/>
        </p:nvSpPr>
        <p:spPr>
          <a:xfrm>
            <a:off x="399727" y="161212"/>
            <a:ext cx="5346335" cy="523220"/>
          </a:xfrm>
          <a:prstGeom prst="rect">
            <a:avLst/>
          </a:prstGeom>
        </p:spPr>
        <p:txBody>
          <a:bodyPr wrap="none">
            <a:spAutoFit/>
          </a:bodyPr>
          <a:lstStyle/>
          <a:p>
            <a:r>
              <a:rPr lang="en-US" altLang="zh-CN" sz="2800" dirty="0">
                <a:solidFill>
                  <a:srgbClr val="060607"/>
                </a:solidFill>
                <a:latin typeface="微软雅黑" panose="020B0503020204020204" pitchFamily="34" charset="-122"/>
                <a:ea typeface="微软雅黑" panose="020B0503020204020204" pitchFamily="34" charset="-122"/>
              </a:rPr>
              <a:t>RNA</a:t>
            </a:r>
            <a:r>
              <a:rPr lang="zh-CN" altLang="en-US" sz="2800" dirty="0">
                <a:solidFill>
                  <a:srgbClr val="060607"/>
                </a:solidFill>
                <a:latin typeface="微软雅黑" panose="020B0503020204020204" pitchFamily="34" charset="-122"/>
                <a:ea typeface="微软雅黑" panose="020B0503020204020204" pitchFamily="34" charset="-122"/>
              </a:rPr>
              <a:t>聚合酶在基因转录中的作用</a:t>
            </a:r>
            <a:endParaRPr lang="zh-CN" altLang="en-US" sz="28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DC21B4B-145D-4010-9299-7E008BA20849}"/>
              </a:ext>
            </a:extLst>
          </p:cNvPr>
          <p:cNvPicPr>
            <a:picLocks noChangeAspect="1"/>
          </p:cNvPicPr>
          <p:nvPr/>
        </p:nvPicPr>
        <p:blipFill>
          <a:blip r:embed="rId3"/>
          <a:stretch>
            <a:fillRect/>
          </a:stretch>
        </p:blipFill>
        <p:spPr>
          <a:xfrm>
            <a:off x="202325" y="3609222"/>
            <a:ext cx="4535278" cy="2291394"/>
          </a:xfrm>
          <a:prstGeom prst="rect">
            <a:avLst/>
          </a:prstGeom>
        </p:spPr>
      </p:pic>
      <p:pic>
        <p:nvPicPr>
          <p:cNvPr id="3" name="图片 2">
            <a:extLst>
              <a:ext uri="{FF2B5EF4-FFF2-40B4-BE49-F238E27FC236}">
                <a16:creationId xmlns:a16="http://schemas.microsoft.com/office/drawing/2014/main" id="{F6D3C890-F2C4-4C8C-BEA5-93FA04B9E134}"/>
              </a:ext>
            </a:extLst>
          </p:cNvPr>
          <p:cNvPicPr>
            <a:picLocks noChangeAspect="1"/>
          </p:cNvPicPr>
          <p:nvPr/>
        </p:nvPicPr>
        <p:blipFill rotWithShape="1">
          <a:blip r:embed="rId4">
            <a:extLst>
              <a:ext uri="{28A0092B-C50C-407E-A947-70E740481C1C}">
                <a14:useLocalDpi xmlns:a14="http://schemas.microsoft.com/office/drawing/2010/main" val="0"/>
              </a:ext>
            </a:extLst>
          </a:blip>
          <a:srcRect l="3536" t="9451"/>
          <a:stretch/>
        </p:blipFill>
        <p:spPr>
          <a:xfrm>
            <a:off x="399727" y="824226"/>
            <a:ext cx="5289429" cy="2464979"/>
          </a:xfrm>
          <a:prstGeom prst="rect">
            <a:avLst/>
          </a:prstGeom>
        </p:spPr>
      </p:pic>
      <p:pic>
        <p:nvPicPr>
          <p:cNvPr id="11" name="图片 10">
            <a:extLst>
              <a:ext uri="{FF2B5EF4-FFF2-40B4-BE49-F238E27FC236}">
                <a16:creationId xmlns:a16="http://schemas.microsoft.com/office/drawing/2014/main" id="{0F134DBE-D7F6-4208-B09A-BA169381FF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9476" y="811463"/>
            <a:ext cx="3375707" cy="2743178"/>
          </a:xfrm>
          <a:prstGeom prst="rect">
            <a:avLst/>
          </a:prstGeom>
        </p:spPr>
      </p:pic>
      <p:sp>
        <p:nvSpPr>
          <p:cNvPr id="12" name="矩形 11">
            <a:extLst>
              <a:ext uri="{FF2B5EF4-FFF2-40B4-BE49-F238E27FC236}">
                <a16:creationId xmlns:a16="http://schemas.microsoft.com/office/drawing/2014/main" id="{01BE8320-8F51-476F-A335-06852DF6AC47}"/>
              </a:ext>
            </a:extLst>
          </p:cNvPr>
          <p:cNvSpPr/>
          <p:nvPr/>
        </p:nvSpPr>
        <p:spPr>
          <a:xfrm>
            <a:off x="5800234" y="512443"/>
            <a:ext cx="436529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转录前起始复合物 </a:t>
            </a:r>
            <a:r>
              <a:rPr lang="en-US" altLang="zh-CN" dirty="0">
                <a:latin typeface="微软雅黑" panose="020B0503020204020204" pitchFamily="34" charset="-122"/>
                <a:ea typeface="微软雅黑" panose="020B0503020204020204" pitchFamily="34" charset="-122"/>
              </a:rPr>
              <a:t>(PIC)</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启动基因转录</a:t>
            </a: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C4763CE0-0975-445C-985E-C57627F313E5}"/>
              </a:ext>
            </a:extLst>
          </p:cNvPr>
          <p:cNvSpPr/>
          <p:nvPr/>
        </p:nvSpPr>
        <p:spPr>
          <a:xfrm>
            <a:off x="8960112" y="904613"/>
            <a:ext cx="3126791" cy="2677656"/>
          </a:xfrm>
          <a:prstGeom prst="rect">
            <a:avLst/>
          </a:prstGeom>
        </p:spPr>
        <p:txBody>
          <a:bodyPr wrap="square">
            <a:spAutoFit/>
          </a:bodyPr>
          <a:lstStyle/>
          <a:p>
            <a:pPr marL="285750" indent="-285750">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Mediator</a:t>
            </a:r>
            <a:r>
              <a:rPr lang="en-US" altLang="zh-CN" sz="1200" dirty="0">
                <a:latin typeface="微软雅黑" panose="020B0503020204020204" pitchFamily="34" charset="-122"/>
                <a:ea typeface="微软雅黑" panose="020B0503020204020204" pitchFamily="34" charset="-122"/>
              </a:rPr>
              <a:t>: Bridges between transcription factors and the PIC, stimulates CDK7 and can function in early elongation regulation</a:t>
            </a:r>
          </a:p>
          <a:p>
            <a:pPr marL="285750" indent="-285750">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TBP</a:t>
            </a:r>
            <a:r>
              <a:rPr lang="en-US" altLang="zh-CN" sz="1200" dirty="0">
                <a:latin typeface="微软雅黑" panose="020B0503020204020204" pitchFamily="34" charset="-122"/>
                <a:ea typeface="微软雅黑" panose="020B0503020204020204" pitchFamily="34" charset="-122"/>
              </a:rPr>
              <a:t>: TATA box-binding protein</a:t>
            </a:r>
          </a:p>
          <a:p>
            <a:pPr marL="28575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TFIIB</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Bridges between Pol II and promoter DNA</a:t>
            </a:r>
            <a:endParaRPr lang="en-US" altLang="zh-CN" sz="12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TFIIE</a:t>
            </a:r>
            <a:r>
              <a:rPr lang="en-US" altLang="zh-CN" sz="1200" dirty="0">
                <a:latin typeface="微软雅黑" panose="020B0503020204020204" pitchFamily="34" charset="-122"/>
                <a:ea typeface="微软雅黑" panose="020B0503020204020204" pitchFamily="34" charset="-122"/>
              </a:rPr>
              <a:t>: Activates TFIIH and stabilizes the open promoter complex</a:t>
            </a:r>
          </a:p>
          <a:p>
            <a:pPr marL="285750" indent="-285750">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TFIIF</a:t>
            </a:r>
            <a:r>
              <a:rPr lang="en-US" altLang="zh-CN" sz="1200" dirty="0">
                <a:latin typeface="微软雅黑" panose="020B0503020204020204" pitchFamily="34" charset="-122"/>
                <a:ea typeface="微软雅黑" panose="020B0503020204020204" pitchFamily="34" charset="-122"/>
              </a:rPr>
              <a:t>: Stabilizes TFIIB and the PIC</a:t>
            </a:r>
          </a:p>
          <a:p>
            <a:pPr marL="285750" indent="-285750">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TFIIH</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Catalyses</a:t>
            </a:r>
            <a:r>
              <a:rPr lang="en-US" altLang="zh-CN" sz="1200" dirty="0">
                <a:latin typeface="微软雅黑" panose="020B0503020204020204" pitchFamily="34" charset="-122"/>
                <a:ea typeface="微软雅黑" panose="020B0503020204020204" pitchFamily="34" charset="-122"/>
              </a:rPr>
              <a:t> DNA opening and Pol II CTD phosphorylation, and stimulates promoter escape</a:t>
            </a:r>
          </a:p>
          <a:p>
            <a:pPr marL="285750" indent="-285750">
              <a:buFont typeface="Arial" panose="020B0604020202020204" pitchFamily="34" charset="0"/>
              <a:buChar char="•"/>
            </a:pPr>
            <a:endParaRPr lang="zh-CN" altLang="en-US" sz="12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888B47F-EB19-488E-811E-1B0FEEE5993A}"/>
              </a:ext>
            </a:extLst>
          </p:cNvPr>
          <p:cNvSpPr/>
          <p:nvPr/>
        </p:nvSpPr>
        <p:spPr>
          <a:xfrm>
            <a:off x="5695689" y="3187502"/>
            <a:ext cx="652743" cy="338554"/>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altLang="zh-CN" sz="1600" dirty="0">
                <a:latin typeface="Arial" panose="020B0604020202020204" pitchFamily="34" charset="0"/>
                <a:cs typeface="Arial" panose="020B0604020202020204" pitchFamily="34" charset="0"/>
              </a:rPr>
              <a:t>Pol II</a:t>
            </a:r>
            <a:endParaRPr lang="zh-CN" altLang="en-US" sz="1600" dirty="0">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A8D9A6FB-0DF9-451D-9A02-1FCBFB65BD8B}"/>
              </a:ext>
            </a:extLst>
          </p:cNvPr>
          <p:cNvSpPr/>
          <p:nvPr/>
        </p:nvSpPr>
        <p:spPr>
          <a:xfrm>
            <a:off x="8597246" y="2736097"/>
            <a:ext cx="615874" cy="338554"/>
          </a:xfrm>
          <a:prstGeom prst="rect">
            <a:avLst/>
          </a:prstGeom>
          <a:ln>
            <a:solidFill>
              <a:srgbClr val="2D3291"/>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zh-CN" sz="1600" dirty="0">
                <a:latin typeface="Arial" panose="020B0604020202020204" pitchFamily="34" charset="0"/>
                <a:cs typeface="Arial" panose="020B0604020202020204" pitchFamily="34" charset="0"/>
              </a:rPr>
              <a:t>DNA</a:t>
            </a:r>
            <a:endParaRPr lang="zh-CN" altLang="en-US" sz="1600" dirty="0">
              <a:latin typeface="Arial" panose="020B0604020202020204" pitchFamily="34" charset="0"/>
              <a:cs typeface="Arial" panose="020B0604020202020204" pitchFamily="34" charset="0"/>
            </a:endParaRPr>
          </a:p>
        </p:txBody>
      </p:sp>
      <p:cxnSp>
        <p:nvCxnSpPr>
          <p:cNvPr id="17" name="直接箭头连接符 16">
            <a:extLst>
              <a:ext uri="{FF2B5EF4-FFF2-40B4-BE49-F238E27FC236}">
                <a16:creationId xmlns:a16="http://schemas.microsoft.com/office/drawing/2014/main" id="{80321830-F45D-4F9B-B139-9938D193E46A}"/>
              </a:ext>
            </a:extLst>
          </p:cNvPr>
          <p:cNvCxnSpPr>
            <a:stCxn id="14" idx="3"/>
          </p:cNvCxnSpPr>
          <p:nvPr/>
        </p:nvCxnSpPr>
        <p:spPr>
          <a:xfrm flipV="1">
            <a:off x="6348432" y="3074651"/>
            <a:ext cx="364162" cy="28212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C935940-1A13-44D3-90DE-004DC3A72786}"/>
              </a:ext>
            </a:extLst>
          </p:cNvPr>
          <p:cNvCxnSpPr>
            <a:cxnSpLocks/>
            <a:stCxn id="15" idx="1"/>
          </p:cNvCxnSpPr>
          <p:nvPr/>
        </p:nvCxnSpPr>
        <p:spPr>
          <a:xfrm flipH="1" flipV="1">
            <a:off x="7626994" y="2736097"/>
            <a:ext cx="970252" cy="169277"/>
          </a:xfrm>
          <a:prstGeom prst="straightConnector1">
            <a:avLst/>
          </a:prstGeom>
          <a:ln w="19050">
            <a:solidFill>
              <a:srgbClr val="2D329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4CB63816-C49E-4250-8A9A-A5D7C555ABC3}"/>
              </a:ext>
            </a:extLst>
          </p:cNvPr>
          <p:cNvSpPr/>
          <p:nvPr/>
        </p:nvSpPr>
        <p:spPr>
          <a:xfrm>
            <a:off x="4831455" y="3720625"/>
            <a:ext cx="6897488" cy="289310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dirty="0">
                <a:solidFill>
                  <a:srgbClr val="060607"/>
                </a:solidFill>
                <a:latin typeface="微软雅黑" panose="020B0503020204020204" pitchFamily="34" charset="-122"/>
                <a:ea typeface="微软雅黑" panose="020B0503020204020204" pitchFamily="34" charset="-122"/>
              </a:rPr>
              <a:t>动态的启动子凝聚体（</a:t>
            </a:r>
            <a:r>
              <a:rPr lang="en-US" altLang="zh-CN" dirty="0">
                <a:solidFill>
                  <a:srgbClr val="060607"/>
                </a:solidFill>
                <a:latin typeface="微软雅黑" panose="020B0503020204020204" pitchFamily="34" charset="-122"/>
                <a:ea typeface="微软雅黑" panose="020B0503020204020204" pitchFamily="34" charset="-122"/>
              </a:rPr>
              <a:t>Dynamic promoter condensates</a:t>
            </a:r>
            <a:r>
              <a:rPr lang="zh-CN" altLang="en-US" dirty="0">
                <a:solidFill>
                  <a:srgbClr val="060607"/>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包含转录因子、共激活因子、未磷酸化的</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聚合酶</a:t>
            </a:r>
            <a:r>
              <a:rPr lang="en-US" altLang="zh-CN" sz="1600" dirty="0">
                <a:solidFill>
                  <a:srgbClr val="060607"/>
                </a:solidFill>
                <a:latin typeface="微软雅黑" panose="020B0503020204020204" pitchFamily="34" charset="-122"/>
                <a:ea typeface="微软雅黑" panose="020B0503020204020204" pitchFamily="34" charset="-122"/>
              </a:rPr>
              <a:t>II</a:t>
            </a:r>
            <a:r>
              <a:rPr lang="zh-CN" altLang="en-US" sz="1600" dirty="0">
                <a:solidFill>
                  <a:srgbClr val="060607"/>
                </a:solidFill>
                <a:latin typeface="微软雅黑" panose="020B0503020204020204" pitchFamily="34" charset="-122"/>
                <a:ea typeface="微软雅黑" panose="020B0503020204020204" pitchFamily="34" charset="-122"/>
              </a:rPr>
              <a:t>和起始因子</a:t>
            </a:r>
            <a:endParaRPr lang="en-US" altLang="zh-CN" sz="1600" dirty="0">
              <a:solidFill>
                <a:srgbClr val="060607"/>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转录起始依赖于转录因子的浓度，可在基因组不同位置发生</a:t>
            </a:r>
            <a:r>
              <a:rPr lang="en-US" altLang="zh-CN" sz="1600" dirty="0">
                <a:solidFill>
                  <a:srgbClr val="060607"/>
                </a:solidFill>
                <a:latin typeface="微软雅黑" panose="020B0503020204020204" pitchFamily="34" charset="-122"/>
                <a:ea typeface="微软雅黑" panose="020B0503020204020204" pitchFamily="34" charset="-122"/>
              </a:rPr>
              <a:t>/</a:t>
            </a:r>
            <a:r>
              <a:rPr lang="zh-CN" altLang="en-US" sz="1600" dirty="0">
                <a:solidFill>
                  <a:srgbClr val="060607"/>
                </a:solidFill>
                <a:latin typeface="微软雅黑" panose="020B0503020204020204" pitchFamily="34" charset="-122"/>
                <a:ea typeface="微软雅黑" panose="020B0503020204020204" pitchFamily="34" charset="-122"/>
              </a:rPr>
              <a:t>重组</a:t>
            </a:r>
            <a:endParaRPr lang="en-US" altLang="zh-CN" sz="1600" dirty="0">
              <a:solidFill>
                <a:srgbClr val="060607"/>
              </a:solidFill>
              <a:latin typeface="微软雅黑" panose="020B0503020204020204" pitchFamily="34" charset="-122"/>
              <a:ea typeface="微软雅黑" panose="020B0503020204020204" pitchFamily="34" charset="-122"/>
            </a:endParaRPr>
          </a:p>
          <a:p>
            <a:endParaRPr lang="en-US" altLang="zh-CN" sz="1600" dirty="0">
              <a:solidFill>
                <a:srgbClr val="060607"/>
              </a:solidFill>
              <a:latin typeface="微软雅黑" panose="020B0503020204020204" pitchFamily="34" charset="-122"/>
              <a:ea typeface="微软雅黑" panose="020B0503020204020204" pitchFamily="34" charset="-122"/>
            </a:endParaRPr>
          </a:p>
          <a:p>
            <a:r>
              <a:rPr lang="zh-CN" altLang="en-US" dirty="0">
                <a:solidFill>
                  <a:srgbClr val="060607"/>
                </a:solidFill>
                <a:latin typeface="微软雅黑" panose="020B0503020204020204" pitchFamily="34" charset="-122"/>
                <a:ea typeface="微软雅黑" panose="020B0503020204020204" pitchFamily="34" charset="-122"/>
              </a:rPr>
              <a:t>瞬时的基因体凝聚体（</a:t>
            </a:r>
            <a:r>
              <a:rPr lang="en-US" altLang="zh-CN" dirty="0">
                <a:solidFill>
                  <a:srgbClr val="060607"/>
                </a:solidFill>
                <a:latin typeface="微软雅黑" panose="020B0503020204020204" pitchFamily="34" charset="-122"/>
                <a:ea typeface="微软雅黑" panose="020B0503020204020204" pitchFamily="34" charset="-122"/>
              </a:rPr>
              <a:t>Transient Gene-body condensate</a:t>
            </a:r>
            <a:r>
              <a:rPr lang="zh-CN" altLang="en-US" dirty="0">
                <a:solidFill>
                  <a:srgbClr val="060607"/>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包含磷酸化的</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聚合酶、新生</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、延伸因子、</a:t>
            </a:r>
            <a:r>
              <a:rPr lang="en-US" altLang="zh-CN" sz="1600" dirty="0">
                <a:solidFill>
                  <a:srgbClr val="060607"/>
                </a:solidFill>
                <a:latin typeface="微软雅黑" panose="020B0503020204020204" pitchFamily="34" charset="-122"/>
                <a:ea typeface="微软雅黑" panose="020B0503020204020204" pitchFamily="34" charset="-122"/>
              </a:rPr>
              <a:t>RNA</a:t>
            </a:r>
            <a:r>
              <a:rPr lang="zh-CN" altLang="en-US" sz="1600" dirty="0">
                <a:solidFill>
                  <a:srgbClr val="060607"/>
                </a:solidFill>
                <a:latin typeface="微软雅黑" panose="020B0503020204020204" pitchFamily="34" charset="-122"/>
                <a:ea typeface="微软雅黑" panose="020B0503020204020204" pitchFamily="34" charset="-122"/>
              </a:rPr>
              <a:t>加工因子和延伸共激活因子</a:t>
            </a:r>
            <a:endParaRPr lang="en-US" altLang="zh-CN" sz="1600" dirty="0">
              <a:solidFill>
                <a:srgbClr val="060607"/>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060607"/>
                </a:solidFill>
                <a:latin typeface="微软雅黑" panose="020B0503020204020204" pitchFamily="34" charset="-122"/>
                <a:ea typeface="微软雅黑" panose="020B0503020204020204" pitchFamily="34" charset="-122"/>
              </a:rPr>
              <a:t>可受到翻译后修饰调控</a:t>
            </a:r>
            <a:r>
              <a:rPr lang="en-US" altLang="zh-CN" sz="1600" dirty="0">
                <a:solidFill>
                  <a:srgbClr val="060607"/>
                </a:solidFill>
                <a:latin typeface="微软雅黑" panose="020B0503020204020204" pitchFamily="34" charset="-122"/>
                <a:ea typeface="微软雅黑" panose="020B0503020204020204" pitchFamily="34" charset="-122"/>
              </a:rPr>
              <a:t>(</a:t>
            </a:r>
            <a:r>
              <a:rPr lang="zh-CN" altLang="en-US" sz="1600" dirty="0">
                <a:solidFill>
                  <a:srgbClr val="060607"/>
                </a:solidFill>
                <a:latin typeface="微软雅黑" panose="020B0503020204020204" pitchFamily="34" charset="-122"/>
                <a:ea typeface="微软雅黑" panose="020B0503020204020204" pitchFamily="34" charset="-122"/>
              </a:rPr>
              <a:t>磷酸化、甲基化、乙酰化、泛素化</a:t>
            </a:r>
            <a:r>
              <a:rPr lang="en-US" altLang="zh-CN" sz="1600" dirty="0">
                <a:solidFill>
                  <a:srgbClr val="060607"/>
                </a:solidFill>
                <a:latin typeface="微软雅黑" panose="020B0503020204020204" pitchFamily="34" charset="-122"/>
                <a:ea typeface="微软雅黑" panose="020B0503020204020204" pitchFamily="34" charset="-122"/>
              </a:rPr>
              <a:t>)</a:t>
            </a:r>
            <a:r>
              <a:rPr lang="zh-CN" altLang="en-US" sz="1600" dirty="0">
                <a:solidFill>
                  <a:srgbClr val="060607"/>
                </a:solidFill>
                <a:latin typeface="微软雅黑" panose="020B0503020204020204" pitchFamily="34" charset="-122"/>
                <a:ea typeface="微软雅黑" panose="020B0503020204020204" pitchFamily="34" charset="-122"/>
              </a:rPr>
              <a:t>，可在不同基因间共享</a:t>
            </a:r>
            <a:r>
              <a:rPr lang="en-US" altLang="zh-CN" sz="1600" dirty="0">
                <a:solidFill>
                  <a:srgbClr val="060607"/>
                </a:solidFill>
                <a:latin typeface="微软雅黑" panose="020B0503020204020204" pitchFamily="34" charset="-122"/>
                <a:ea typeface="微软雅黑" panose="020B0503020204020204" pitchFamily="34" charset="-122"/>
              </a:rPr>
              <a:t>(</a:t>
            </a:r>
            <a:r>
              <a:rPr lang="zh-CN" altLang="en-US" sz="1600" dirty="0">
                <a:solidFill>
                  <a:srgbClr val="060607"/>
                </a:solidFill>
                <a:latin typeface="微软雅黑" panose="020B0503020204020204" pitchFamily="34" charset="-122"/>
                <a:ea typeface="微软雅黑" panose="020B0503020204020204" pitchFamily="34" charset="-122"/>
              </a:rPr>
              <a:t>一个增强子调控多个靶基因</a:t>
            </a:r>
            <a:r>
              <a:rPr lang="en-US" altLang="zh-CN" sz="1600" dirty="0">
                <a:solidFill>
                  <a:srgbClr val="060607"/>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endParaRPr lang="en-US" altLang="zh-CN" sz="1600" i="0" dirty="0">
              <a:solidFill>
                <a:srgbClr val="060607"/>
              </a:solidFill>
              <a:effectLst/>
              <a:latin typeface="微软雅黑" panose="020B0503020204020204" pitchFamily="34" charset="-122"/>
              <a:ea typeface="微软雅黑" panose="020B0503020204020204" pitchFamily="34" charset="-122"/>
            </a:endParaRPr>
          </a:p>
          <a:p>
            <a:r>
              <a:rPr lang="zh-CN" altLang="en-US" i="0" dirty="0">
                <a:solidFill>
                  <a:srgbClr val="060607"/>
                </a:solidFill>
                <a:effectLst/>
                <a:latin typeface="微软雅黑" panose="020B0503020204020204" pitchFamily="34" charset="-122"/>
                <a:ea typeface="微软雅黑" panose="020B0503020204020204" pitchFamily="34" charset="-122"/>
              </a:rPr>
              <a:t>基因转录相对独立的两个步骤 </a:t>
            </a:r>
            <a:r>
              <a:rPr lang="en-US" altLang="zh-CN" i="0" dirty="0">
                <a:solidFill>
                  <a:srgbClr val="060607"/>
                </a:solidFill>
                <a:effectLst/>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细胞可以迅速切换基因表达程序</a:t>
            </a:r>
            <a:r>
              <a:rPr lang="en-US" altLang="zh-CN" i="0" dirty="0">
                <a:solidFill>
                  <a:srgbClr val="060607"/>
                </a:solidFill>
                <a:effectLst/>
                <a:latin typeface="微软雅黑" panose="020B0503020204020204" pitchFamily="34" charset="-122"/>
                <a:ea typeface="微软雅黑" panose="020B0503020204020204" pitchFamily="34" charset="-122"/>
                <a:sym typeface="Wingdings" panose="05000000000000000000" pitchFamily="2" charset="2"/>
              </a:rPr>
              <a:t> </a:t>
            </a:r>
            <a:endParaRPr lang="zh-CN" altLang="en-US" i="0" dirty="0">
              <a:solidFill>
                <a:srgbClr val="060607"/>
              </a:solidFill>
              <a:effectLst/>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B724FAD-9855-46B4-8B8E-02063AE3BE29}"/>
              </a:ext>
            </a:extLst>
          </p:cNvPr>
          <p:cNvSpPr/>
          <p:nvPr/>
        </p:nvSpPr>
        <p:spPr>
          <a:xfrm>
            <a:off x="399727" y="3554641"/>
            <a:ext cx="1415772" cy="338554"/>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rPr>
              <a:t>新的模型假说</a:t>
            </a:r>
          </a:p>
        </p:txBody>
      </p:sp>
    </p:spTree>
    <p:extLst>
      <p:ext uri="{BB962C8B-B14F-4D97-AF65-F5344CB8AC3E}">
        <p14:creationId xmlns:p14="http://schemas.microsoft.com/office/powerpoint/2010/main" val="30009122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38523</TotalTime>
  <Words>9857</Words>
  <Application>Microsoft Office PowerPoint</Application>
  <PresentationFormat>宽屏</PresentationFormat>
  <Paragraphs>1105</Paragraphs>
  <Slides>73</Slides>
  <Notes>45</Notes>
  <HiddenSlides>6</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73</vt:i4>
      </vt:variant>
    </vt:vector>
  </HeadingPairs>
  <TitlesOfParts>
    <vt:vector size="85" baseType="lpstr">
      <vt:lpstr>-apple-system</vt:lpstr>
      <vt:lpstr>Harding</vt:lpstr>
      <vt:lpstr>Open Sans</vt:lpstr>
      <vt:lpstr>等线</vt:lpstr>
      <vt:lpstr>等线 Light</vt:lpstr>
      <vt:lpstr>黑体</vt:lpstr>
      <vt:lpstr>微软雅黑</vt:lpstr>
      <vt:lpstr>微软雅黑</vt:lpstr>
      <vt:lpstr>Arial</vt:lpstr>
      <vt:lpstr>Cambria Math</vt:lpstr>
      <vt:lpstr>Wingdings</vt:lpstr>
      <vt:lpstr>Office 主题​​</vt:lpstr>
      <vt:lpstr>课程大纲</vt:lpstr>
      <vt:lpstr>基因转录调控的基本概念原理和多组学技术</vt:lpstr>
      <vt:lpstr>PowerPoint 演示文稿</vt:lpstr>
      <vt:lpstr>PowerPoint 演示文稿</vt:lpstr>
      <vt:lpstr>什么是基因表达 ？</vt:lpstr>
      <vt:lpstr>基因表达有物种、时间、空间特异性</vt:lpstr>
      <vt:lpstr>基因异常表达可能导致的问题 ？</vt:lpstr>
      <vt:lpstr>什么是基因转录 ？</vt:lpstr>
      <vt:lpstr>PowerPoint 演示文稿</vt:lpstr>
      <vt:lpstr>什么是基因的转录调控 ？</vt:lpstr>
      <vt:lpstr>哪些因素会影响基因的转录调控 ？</vt:lpstr>
      <vt:lpstr>影响基因的转录调控因素1  调控序列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非成熟 (转录过程中) RNA测序流程</vt:lpstr>
      <vt:lpstr>蛋白质合成阶段RNA测序流程</vt:lpstr>
      <vt:lpstr>非编码RNA的测序流程</vt:lpstr>
      <vt:lpstr>转录因子相关测序平台</vt:lpstr>
      <vt:lpstr>更多的转录因子相关测序平台</vt:lpstr>
      <vt:lpstr>染色质可及性检测相关测序平台</vt:lpstr>
      <vt:lpstr>表观修饰相关测序平台</vt:lpstr>
      <vt:lpstr>PowerPoint 演示文稿</vt:lpstr>
      <vt:lpstr>单细胞测序技术</vt:lpstr>
      <vt:lpstr>单细胞测序转录组的应用场景</vt:lpstr>
      <vt:lpstr>PowerPoint 演示文稿</vt:lpstr>
      <vt:lpstr>单细胞测序研究资源库</vt:lpstr>
      <vt:lpstr>PowerPoint 演示文稿</vt:lpstr>
      <vt:lpstr>单细胞Barcode策略1</vt:lpstr>
      <vt:lpstr>单细胞Barcode策略2</vt:lpstr>
      <vt:lpstr>单细胞空间转录组</vt:lpstr>
      <vt:lpstr>PowerPoint 演示文稿</vt:lpstr>
      <vt:lpstr>PowerPoint 演示文稿</vt:lpstr>
      <vt:lpstr>单细胞多组学研究 – 如何同时进行多组学检测</vt:lpstr>
      <vt:lpstr>单细胞多组学研究</vt:lpstr>
      <vt:lpstr>单细胞表观组学的技术概览 – DNA甲基化</vt:lpstr>
      <vt:lpstr>单细胞表观组学的技术概览 – 染色质可及性</vt:lpstr>
      <vt:lpstr>单细胞表观组学的技术概览 – 组蛋白修饰</vt:lpstr>
      <vt:lpstr>单细胞表观组学的技术概览 – 染色质三维结构</vt:lpstr>
      <vt:lpstr>PowerPoint 演示文稿</vt:lpstr>
      <vt:lpstr>PowerPoint 演示文稿</vt:lpstr>
      <vt:lpstr>RNA-Seq数据分析原则 (基因表达)</vt:lpstr>
      <vt:lpstr>RNA-Seq数据分析流程 (基因表达)</vt:lpstr>
      <vt:lpstr>RNA-Seq数据分析流程 (基因表达)</vt:lpstr>
      <vt:lpstr>RNA-Seq数据分析流程 (遗传诊断)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RNA-Seq 差异表达分析软件概览</vt:lpstr>
      <vt:lpstr>Salmon原理简介</vt:lpstr>
      <vt:lpstr>PowerPoint 演示文稿</vt:lpstr>
      <vt:lpstr>PowerPoint 演示文稿</vt:lpstr>
      <vt:lpstr>STAR原理简介</vt:lpstr>
      <vt:lpstr>featureCounts / HTSeq-count 原理简介</vt:lpstr>
      <vt:lpstr>DESeq2原理简介</vt:lpstr>
      <vt:lpstr>PowerPoint 演示文稿</vt:lpstr>
      <vt:lpstr>PowerPoint 演示文稿</vt:lpstr>
      <vt:lpstr>课程总结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Xinran Dong</dc:creator>
  <cp:lastModifiedBy>sherry</cp:lastModifiedBy>
  <cp:revision>1145</cp:revision>
  <dcterms:created xsi:type="dcterms:W3CDTF">2024-06-11T05:16:16Z</dcterms:created>
  <dcterms:modified xsi:type="dcterms:W3CDTF">2024-11-05T10:02:55Z</dcterms:modified>
</cp:coreProperties>
</file>